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slides/slide3.xml" ContentType="application/vnd.openxmlformats-officedocument.presentationml.slide+xml"/>
  <Override PartName="/docProps/core.xml" ContentType="application/vnd.openxmlformats-package.core-properties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64" r:id="rId4"/>
    <p:sldId id="265" r:id="rId5"/>
    <p:sldId id="26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216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tableStyles" Target="tableStyles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A3B10AA-C588-4D0E-896A-0CFB26624F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F3F8812-3FA8-4BEC-897B-2993B6329D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A0FB406-1EF9-447A-8F34-C0C6D30A92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3380D07-2C73-48BC-A9BC-ED637C003B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0A07FB9-DB96-40A5-9B06-C765739C12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4131966-03D5-4529-8C6A-9147404B65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F5BCC29-E942-4863-9A38-173AE3BFBA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F1A5133-EFEA-43C1-870E-AC8C387A32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AE52D4F-5C92-44A8-8ACF-E4FCCE3A52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41CD0BC-8B9D-4346-AF56-023AFEAB83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A90FD16-7D95-4514-95F7-78E0CC7DC5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3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4206240" cy="64008"/>
          </a:xfrm>
          <a:prstGeom prst="rect">
            <a:avLst/>
          </a:prstGeom>
          <a:solidFill>
            <a:srgbClr val="318B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206240" y="109728"/>
            <a:ext cx="2743200" cy="64008"/>
          </a:xfrm>
          <a:prstGeom prst="rect">
            <a:avLst/>
          </a:prstGeom>
          <a:solidFill>
            <a:srgbClr val="EF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How Scientists Use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87552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Physical &amp; Chemical Changes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4130695" cy="229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/>
              <a:t>STEM Scholars Hub - </a:t>
            </a:r>
            <a:r>
              <a:t>Middle School STEM • Physical &amp; Chemical Changes • SC.8.P.9.2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645920"/>
            <a:ext cx="3200400" cy="329184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1239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OBSERVE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What do I actually see, measure, or record?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Bubbles formed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22°C → 31°C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White solid appeared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Color changed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Solid became liquid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645920"/>
            <a:ext cx="3200400" cy="329184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31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INTERPRET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What could those observations mean?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An observation becomes useful evidence only when we interpret it in context.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0" y="1645920"/>
            <a:ext cx="3200400" cy="329184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EF8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CONCLUDE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What explanation is best supported by ALL the evidence?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Avoid jumping from one clue directly to a conclusion.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5257800"/>
            <a:ext cx="987552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OBSERVE  →  EVIDENCE  →  INTERPRET  →  CONCLUDE</a:t>
            </a:r>
          </a:p>
        </p:txBody>
      </p:sp>
      <p:pic>
        <p:nvPicPr>
          <p:cNvPr id="12" name="Picture 11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927080" y="256032"/>
            <a:ext cx="749808" cy="7498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3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4206240" cy="64008"/>
          </a:xfrm>
          <a:prstGeom prst="rect">
            <a:avLst/>
          </a:prstGeom>
          <a:solidFill>
            <a:srgbClr val="318B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206240" y="109728"/>
            <a:ext cx="2743200" cy="64008"/>
          </a:xfrm>
          <a:prstGeom prst="rect">
            <a:avLst/>
          </a:prstGeom>
          <a:solidFill>
            <a:srgbClr val="EF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Sentence Frame for the Case Files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87552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Students should cite the data provided on the worksheet.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4130695" cy="229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/>
              <a:t>STEM Scholars Hub - </a:t>
            </a:r>
            <a:r>
              <a:t>Middle School STEM • Physical &amp; Chemical Changes • SC.8.P.9.2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508760"/>
            <a:ext cx="10332720" cy="3291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2200"/>
              </a:spcAft>
            </a:pPr>
            <a:r>
              <a:t>I observed ________________________________.</a:t>
            </a:r>
          </a:p>
          <a:p>
            <a:pPr>
              <a:spcAft>
                <a:spcPts val="2200"/>
              </a:spcAft>
            </a:pPr>
            <a:r>
              <a:t>This provides evidence that __________________.</a:t>
            </a:r>
          </a:p>
          <a:p>
            <a:pPr>
              <a:spcAft>
                <a:spcPts val="2200"/>
              </a:spcAft>
            </a:pPr>
            <a:r>
              <a:t>The evidence suggests _______________________.</a:t>
            </a:r>
          </a:p>
          <a:p>
            <a:pPr>
              <a:spcAft>
                <a:spcPts val="2200"/>
              </a:spcAft>
            </a:pPr>
            <a:r>
              <a:t>Therefore, my conclusion is _________________ because __________________.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5166360"/>
            <a:ext cx="97840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Find the clues in the data. Do not guess.</a:t>
            </a:r>
          </a:p>
        </p:txBody>
      </p:sp>
      <p:pic>
        <p:nvPicPr>
          <p:cNvPr id="10" name="Picture 9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927080" y="256032"/>
            <a:ext cx="749808" cy="7498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3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4206240" cy="64008"/>
          </a:xfrm>
          <a:prstGeom prst="rect">
            <a:avLst/>
          </a:prstGeom>
          <a:solidFill>
            <a:srgbClr val="318B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206240" y="109728"/>
            <a:ext cx="2743200" cy="64008"/>
          </a:xfrm>
          <a:prstGeom prst="rect">
            <a:avLst/>
          </a:prstGeom>
          <a:solidFill>
            <a:srgbClr val="EF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Your Job: Analyze the Case Files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87552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You are reviewing data collected by another laboratory.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4130695" cy="229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/>
              <a:t>STEM Scholars Hub - </a:t>
            </a:r>
            <a:r>
              <a:t>Middle School STEM • Physical &amp; Chemical Changes • SC.8.P.9.2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234440" y="1417320"/>
            <a:ext cx="969264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1239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STEP 1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READ the case carefully.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34440" y="2350008"/>
            <a:ext cx="969264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31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STEP 2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IDENTIFY the observations and measurements.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34440" y="3282696"/>
            <a:ext cx="969264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EF8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STEP 3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DECIDE which observations are useful evidence.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234440" y="4215384"/>
            <a:ext cx="969264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31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STEP 4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INTERPRET what the evidence suggests.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234440" y="5148072"/>
            <a:ext cx="969264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1239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STEP 5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CONCLUDE—and defend your answer with data.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6035040"/>
            <a:ext cx="9966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STEM thinking: evidence first, conclusion second.</a:t>
            </a:r>
          </a:p>
        </p:txBody>
      </p:sp>
      <p:pic>
        <p:nvPicPr>
          <p:cNvPr id="14" name="Picture 13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927080" y="256032"/>
            <a:ext cx="749808" cy="7498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285847" y="890587"/>
            <a:ext cx="7620000" cy="50768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301934" y="1377384"/>
            <a:ext cx="3887918" cy="4208844"/>
          </a:xfrm>
          <a:prstGeom prst="rect">
            <a:avLst/>
          </a:prstGeom>
        </p:spPr>
      </p:pic>
      <p:pic>
        <p:nvPicPr>
          <p:cNvPr id="3" name="Picture 1"/>
          <p:cNvPicPr>
            <a:picLocks noChangeAspect="1"/>
          </p:cNvPicPr>
          <p:nvPr/>
        </p:nvPicPr>
        <p:blipFill>
          <a:blip r:embed="rId2"/>
          <a:srcRect r="13133"/>
          <a:stretch/>
        </p:blipFill>
        <p:spPr>
          <a:xfrm>
            <a:off x="1234044" y="1377384"/>
            <a:ext cx="3887918" cy="42736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3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4206240" cy="64008"/>
          </a:xfrm>
          <a:prstGeom prst="rect">
            <a:avLst/>
          </a:prstGeom>
          <a:solidFill>
            <a:srgbClr val="318B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206240" y="109728"/>
            <a:ext cx="2743200" cy="64008"/>
          </a:xfrm>
          <a:prstGeom prst="rect">
            <a:avLst/>
          </a:prstGeom>
          <a:solidFill>
            <a:srgbClr val="EF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Observation vs.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87552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The first step is separating what happened from what it might mean.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4130695" cy="229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/>
              <a:t>STEM Scholars Hub - </a:t>
            </a:r>
            <a:r>
              <a:t>Middle School STEM • Physical &amp; Chemical Changes • SC.8.P.9.2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554480"/>
            <a:ext cx="5212080" cy="411480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1239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 b="0">
                <a:solidFill>
                  <a:schemeClr val="tx1"/>
                </a:solidFill>
              </a:rPr>
              <a:t>OBSERVATION</a:t>
            </a:r>
          </a:p>
          <a:p>
            <a:pPr>
              <a:spcBef>
                <a:spcPts val="800"/>
              </a:spcBef>
            </a:pPr>
            <a:r>
              <a:rPr b="0">
                <a:solidFill>
                  <a:schemeClr val="tx1"/>
                </a:solidFill>
              </a:rPr>
              <a:t>A direct description or measurement.</a:t>
            </a:r>
            <a:br>
              <a:rPr b="0">
                <a:solidFill>
                  <a:schemeClr val="tx1"/>
                </a:solidFill>
              </a:rPr>
            </a:br>
            <a:br>
              <a:rPr b="0">
                <a:solidFill>
                  <a:schemeClr val="tx1"/>
                </a:solidFill>
              </a:rPr>
            </a:br>
            <a:r>
              <a:rPr b="0">
                <a:solidFill>
                  <a:schemeClr val="tx1"/>
                </a:solidFill>
              </a:rPr>
              <a:t>Examples:</a:t>
            </a:r>
            <a:br>
              <a:rPr b="0">
                <a:solidFill>
                  <a:schemeClr val="tx1"/>
                </a:solidFill>
              </a:rPr>
            </a:br>
            <a:r>
              <a:rPr b="0">
                <a:solidFill>
                  <a:schemeClr val="tx1"/>
                </a:solidFill>
              </a:rPr>
              <a:t>• “Bubbles formed.”</a:t>
            </a:r>
            <a:br>
              <a:rPr b="0">
                <a:solidFill>
                  <a:schemeClr val="tx1"/>
                </a:solidFill>
              </a:rPr>
            </a:br>
            <a:r>
              <a:rPr b="0">
                <a:solidFill>
                  <a:schemeClr val="tx1"/>
                </a:solidFill>
              </a:rPr>
              <a:t>• “The temperature rose 9°C.”</a:t>
            </a:r>
            <a:br>
              <a:rPr b="0">
                <a:solidFill>
                  <a:schemeClr val="tx1"/>
                </a:solidFill>
              </a:rPr>
            </a:br>
            <a:r>
              <a:rPr b="0">
                <a:solidFill>
                  <a:schemeClr val="tx1"/>
                </a:solidFill>
              </a:rPr>
              <a:t>• “A white solid appeared.”</a:t>
            </a:r>
            <a:br>
              <a:rPr b="0">
                <a:solidFill>
                  <a:schemeClr val="tx1"/>
                </a:solidFill>
              </a:rPr>
            </a:br>
            <a:r>
              <a:rPr b="0">
                <a:solidFill>
                  <a:schemeClr val="tx1"/>
                </a:solidFill>
              </a:rPr>
              <a:t>• “The solid became a liquid.”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554480"/>
            <a:ext cx="5212080" cy="411480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31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EVIDENCE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An observation used to support an explanation.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Examples: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Gas production may suggest a reaction.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An unexpected temperature change may show energy transfer.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A new precipitate may suggest a new substance formed.</a:t>
            </a:r>
          </a:p>
        </p:txBody>
      </p:sp>
      <p:pic>
        <p:nvPicPr>
          <p:cNvPr id="10" name="Picture 9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927080" y="256032"/>
            <a:ext cx="749808" cy="7498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3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4206240" cy="64008"/>
          </a:xfrm>
          <a:prstGeom prst="rect">
            <a:avLst/>
          </a:prstGeom>
          <a:solidFill>
            <a:srgbClr val="318B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206240" y="109728"/>
            <a:ext cx="2743200" cy="64008"/>
          </a:xfrm>
          <a:prstGeom prst="rect">
            <a:avLst/>
          </a:prstGeom>
          <a:solidFill>
            <a:srgbClr val="EF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What Can Suggest a Chemical Change?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87552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These are clues—not automatic proof.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4130695" cy="229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/>
              <a:t>STEM Scholars Hub - </a:t>
            </a:r>
            <a:r>
              <a:t>Middle School STEM • Physical &amp; Chemical Changes • SC.8.P.9.2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417320"/>
            <a:ext cx="1051560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1239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Gas / bubbles produced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May indicate formation of a gas.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2350008"/>
            <a:ext cx="1051560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31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New solid forms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A precipitate can be strong evidence of a new substance.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3282696"/>
            <a:ext cx="1051560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EF8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Unexpected color change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May indicate formation of different substances.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4215384"/>
            <a:ext cx="1051560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31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Unexpected temperature change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May show energy was released or absorbed.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5148072"/>
            <a:ext cx="10515600" cy="749808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1239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Light or new odor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May accompany a chemical reaction.</a:t>
            </a:r>
          </a:p>
        </p:txBody>
      </p:sp>
      <p:pic>
        <p:nvPicPr>
          <p:cNvPr id="13" name="Picture 12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927080" y="256032"/>
            <a:ext cx="749808" cy="7498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3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4206240" cy="64008"/>
          </a:xfrm>
          <a:prstGeom prst="rect">
            <a:avLst/>
          </a:prstGeom>
          <a:solidFill>
            <a:srgbClr val="318B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206240" y="109728"/>
            <a:ext cx="2743200" cy="64008"/>
          </a:xfrm>
          <a:prstGeom prst="rect">
            <a:avLst/>
          </a:prstGeom>
          <a:solidFill>
            <a:srgbClr val="EF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The Big Question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87552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Use the evidence to answer this—not appearance alone.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4130695" cy="229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/>
              <a:t>STEM Scholars Hub - </a:t>
            </a:r>
            <a:r>
              <a:t>Middle School STEM • Physical &amp; Chemical Changes • SC.8.P.9.2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600200"/>
            <a:ext cx="10332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DID A NEW SUBSTANCE FORM?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188720" y="2834640"/>
            <a:ext cx="4297680" cy="182880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31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If NO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The change is generally PHYSICAL.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The material may change size, shape, or state.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75120" y="2834640"/>
            <a:ext cx="4297680" cy="182880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EF8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If YES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The change is CHEMICAL.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Support the conclusion with evidence.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5166360"/>
            <a:ext cx="8503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The stronger the conclusion, the stronger the evidence should be.</a:t>
            </a:r>
          </a:p>
        </p:txBody>
      </p:sp>
      <p:pic>
        <p:nvPicPr>
          <p:cNvPr id="12" name="Picture 11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927080" y="256032"/>
            <a:ext cx="749808" cy="7498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3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4206240" cy="64008"/>
          </a:xfrm>
          <a:prstGeom prst="rect">
            <a:avLst/>
          </a:prstGeom>
          <a:solidFill>
            <a:srgbClr val="318B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206240" y="109728"/>
            <a:ext cx="2743200" cy="64008"/>
          </a:xfrm>
          <a:prstGeom prst="rect">
            <a:avLst/>
          </a:prstGeom>
          <a:solidFill>
            <a:srgbClr val="EF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One Observation ≠ Proof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87552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A single clue can have more than one explanation.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4130695" cy="229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/>
              <a:t>STEM Scholars Hub - </a:t>
            </a:r>
            <a:r>
              <a:t>Middle School STEM • Physical &amp; Chemical Changes • SC.8.P.9.2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508760"/>
            <a:ext cx="3383280" cy="429768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1239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BUBBLES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Not automatically chemical.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Boiling water has bubbles, but H₂O is simply changing from liquid to gas.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Ask: What produced the bubbles?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7408" y="1508760"/>
            <a:ext cx="3383280" cy="429768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31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TEMPERATURE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Not automatically chemical.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Heating ice changes its temperature and state without creating a new substance.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Ask: Was the change unexpected without external heating/cooling?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01000" y="1508760"/>
            <a:ext cx="3383280" cy="429768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EF8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COLOR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Not automatically chemical.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Appearance can change for physical reasons.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Ask: What other evidence supports formation of a new substance?</a:t>
            </a:r>
          </a:p>
        </p:txBody>
      </p:sp>
      <p:pic>
        <p:nvPicPr>
          <p:cNvPr id="11" name="Picture 10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927080" y="256032"/>
            <a:ext cx="749808" cy="7498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3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4206240" cy="64008"/>
          </a:xfrm>
          <a:prstGeom prst="rect">
            <a:avLst/>
          </a:prstGeom>
          <a:solidFill>
            <a:srgbClr val="318B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206240" y="109728"/>
            <a:ext cx="2743200" cy="64008"/>
          </a:xfrm>
          <a:prstGeom prst="rect">
            <a:avLst/>
          </a:prstGeom>
          <a:solidFill>
            <a:srgbClr val="EF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3840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Model the Reasoning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87552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Do one example together before students begin the case files.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4130695" cy="229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/>
              <a:t>STEM Scholars Hub - </a:t>
            </a:r>
            <a:r>
              <a:t>Middle School STEM • Physical &amp; Chemical Changes • SC.8.P.9.2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417320"/>
            <a:ext cx="3291840" cy="438912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1239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DATA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Two clear liquids are mixed.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White solid appears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Temperature rises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  22°C → 31°C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No external heat is added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417320"/>
            <a:ext cx="3291840" cy="438912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31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EVIDENCE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• A new solid formed.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• The mixture warmed unexpectedly.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These are multiple pieces of evidence, not just one clue.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20" y="1417320"/>
            <a:ext cx="3291840" cy="4389120"/>
          </a:xfrm>
          <a:prstGeom prst="roundRect">
            <a:avLst/>
          </a:prstGeom>
          <a:solidFill>
            <a:srgbClr val="F4F8FB"/>
          </a:solidFill>
          <a:ln w="19050">
            <a:solidFill>
              <a:srgbClr val="EF8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/>
            <a:r>
              <a:rPr>
                <a:solidFill>
                  <a:schemeClr val="tx1"/>
                </a:solidFill>
              </a:rPr>
              <a:t>CONCLUSION</a:t>
            </a:r>
          </a:p>
          <a:p>
            <a:pPr>
              <a:spcBef>
                <a:spcPts val="800"/>
              </a:spcBef>
            </a:pPr>
            <a:r>
              <a:rPr>
                <a:solidFill>
                  <a:schemeClr val="tx1"/>
                </a:solidFill>
              </a:rPr>
              <a:t>The evidence strongly supports that a chemical change occurred.</a:t>
            </a:r>
            <a:br>
              <a:rPr>
                <a:solidFill>
                  <a:schemeClr val="tx1"/>
                </a:solidFill>
              </a:rPr>
            </a:b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Use careful language:</a:t>
            </a:r>
            <a:br>
              <a:rPr>
                <a:solidFill>
                  <a:schemeClr val="tx1"/>
                </a:solidFill>
              </a:rPr>
            </a:br>
            <a:r>
              <a:rPr>
                <a:solidFill>
                  <a:schemeClr val="tx1"/>
                </a:solidFill>
              </a:rPr>
              <a:t>“The evidence supports…”</a:t>
            </a:r>
          </a:p>
        </p:txBody>
      </p:sp>
      <p:pic>
        <p:nvPicPr>
          <p:cNvPr id="11" name="Picture 10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927080" y="256032"/>
            <a:ext cx="749808" cy="7498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john mark barbado</cp:lastModifiedBy>
  <cp:revision>1</cp:revision>
  <dcterms:created xsi:type="dcterms:W3CDTF">2013-01-27T09:14:16Z</dcterms:created>
  <dcterms:modified xsi:type="dcterms:W3CDTF">2026-08-27T17:01:05Z</dcterms:modified>
  <cp:category/>
</cp:coreProperties>
</file>