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C38C9A-6A68-44ED-A96B-07605D2E9EB2}" v="8" dt="2026-03-15T18:25:30.7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mark Barbado" userId="d667fb08-1b3a-4197-9e42-b1e44b005997" providerId="ADAL" clId="{F877963C-DC17-4FB8-B9DD-4BFE08415738}"/>
    <pc:docChg chg="modSld">
      <pc:chgData name="John mark Barbado" userId="d667fb08-1b3a-4197-9e42-b1e44b005997" providerId="ADAL" clId="{F877963C-DC17-4FB8-B9DD-4BFE08415738}" dt="2026-03-15T18:07:44.177" v="6"/>
      <pc:docMkLst>
        <pc:docMk/>
      </pc:docMkLst>
      <pc:sldChg chg="modAnim">
        <pc:chgData name="John mark Barbado" userId="d667fb08-1b3a-4197-9e42-b1e44b005997" providerId="ADAL" clId="{F877963C-DC17-4FB8-B9DD-4BFE08415738}" dt="2026-03-15T18:06:45.427" v="1"/>
        <pc:sldMkLst>
          <pc:docMk/>
          <pc:sldMk cId="3124405498" sldId="256"/>
        </pc:sldMkLst>
      </pc:sldChg>
      <pc:sldChg chg="modAnim">
        <pc:chgData name="John mark Barbado" userId="d667fb08-1b3a-4197-9e42-b1e44b005997" providerId="ADAL" clId="{F877963C-DC17-4FB8-B9DD-4BFE08415738}" dt="2026-03-15T18:07:44.177" v="6"/>
        <pc:sldMkLst>
          <pc:docMk/>
          <pc:sldMk cId="4077230231" sldId="25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672920-DFCA-6E09-E40A-AC4FAFF06C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54A18-CB7B-5600-967D-7921C0863A4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F40FF-77A3-4BFE-834D-A03D21D65BFD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121332-3AA1-2C3D-EE25-15483A741B2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STEM Scholars Hub | Free STEM Learning Resources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F99D94-A9BE-D14E-509D-AA8E2EFC24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F54E8-8D0B-4A71-9C92-35B5DE3AA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530046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C8BD0D-BCAD-4469-8BFA-A1B155001A1D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STEM Scholars Hub | Free STEM Learning Resources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08F189-AC0B-4211-8A63-7F037BA5C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163908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 Tip:</a:t>
            </a:r>
            <a:br>
              <a:rPr lang="en-US" dirty="0"/>
            </a:br>
            <a:r>
              <a:rPr lang="en-US" dirty="0"/>
              <a:t>Ask students to repeat:</a:t>
            </a:r>
          </a:p>
          <a:p>
            <a:r>
              <a:rPr lang="en-US" b="1" dirty="0"/>
              <a:t>“I can add three numbers!”</a:t>
            </a:r>
            <a:endParaRPr lang="en-US" dirty="0"/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FDE0E-4D9C-4CB6-32B6-598D123A11E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2571217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781DD-BCDE-0F92-13D6-454775C2ADF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3234532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dirty="0"/>
              <a:t>Instruct the student to draw when solving. Show the picture when the student is done drawing.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0119AC-43FB-2141-90A8-BEF2A33642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1993922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25D60-EC31-DCA7-11BB-A2EE6393B2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D324E6-A756-2743-F0D7-C2B5488158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3B4E8-B75F-4701-DBD4-3A1386ADC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4B14E-AE92-4453-812B-1EB9725B9C69}" type="datetime1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838F1-489F-4C16-DC6A-4A73EDC1B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667B6-D130-A575-3EA8-E6DCC4CD3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56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F79D6-8171-B297-0F83-F93C0EB95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1090E6-C35A-2D33-12EF-38C0F60CFD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CB193-A85F-CE45-85AE-5E69143BC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D7A68-F1D0-4770-8B3A-362BCA8CE95A}" type="datetime1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17EFC3-FCEA-3B5E-A0E0-C67D278F7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8C84-5FF4-45E8-6394-A97C9D6C0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460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3191E8-A4F5-26A2-931C-C57FEF77EE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9857B4-D81B-3D37-35AD-1C798DDBA3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E0DEE-4C6E-B941-E760-5820F8968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E7575-0BB9-479A-8358-9FAA7B441DE2}" type="datetime1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1DE0B-1199-830E-166A-228B89140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6AA58-84DF-E0DA-42DC-1E5C14D3C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04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3068-7DFB-D6A8-A212-90A40FF08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2E7E2-5C52-AA67-FE45-4E0615F6A4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5E5FD-7D4F-52AB-1C83-4C2348056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18A5-10D8-4B1D-B3A9-B5C2D9787F1B}" type="datetime1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DC2CE-333B-CE20-A514-6C1E7C473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328C4A-A190-BC0A-0BAF-7BFBD9B3F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477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ED167-8879-03B7-F2E3-795B10969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46369-0CDA-E898-BAE8-2619DBFA71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9219F0-53F5-AC81-FDE0-38804C80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BDF2E-715D-4623-8871-7D7D47E2E675}" type="datetime1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529C03-136C-CE9A-51D0-F1655A7A7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1F0E0-650C-AF44-A146-44112C8E8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971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873DB-3D88-36A8-9667-D4C558C16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212A7-DE1E-07E9-8E1C-3F5EEA8F6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CB2D72-E3F5-AE0B-3BB4-235266D333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26DB16-420B-2676-517E-ABF35BD01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58FD-5706-45CA-B786-2404DA8B183A}" type="datetime1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680AD7-633F-E69B-5E9F-4EA746ADE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EC3D84-4B43-3CA7-5F57-444EB9692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209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559B7-5C55-9171-C672-C791C88CE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7B9B21-9BED-745C-F430-D3912A2E7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22272D-DD05-4B1A-F16D-C379850B93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A5C320-D2FF-30D0-0173-C8E9B82F06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E4FA31-0057-4588-BF5F-E2E0643BAD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5A5B14-9DC9-5AFD-80C3-0E2842689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797E0-5369-49F0-82A5-9F9F9C9E1336}" type="datetime1">
              <a:rPr lang="en-US" smtClean="0"/>
              <a:t>3/15/2026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88CE27-C53B-36A1-9876-85D1AE764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DF5CC6-12A0-D2D5-86EB-A17ADDD09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80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EE3DA-E101-E47A-3268-CF60902E8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5CF731-6F74-AEAE-52A0-477042D01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7440-D908-446C-BB3B-3ECF718A166A}" type="datetime1">
              <a:rPr lang="en-US" smtClean="0"/>
              <a:t>3/15/2026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4C6B8C-3519-6B48-AF59-84775C57B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F141C6-2EE9-A394-E68A-F04FD4CA0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779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7887C4-2998-6268-73DF-3957DB619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C3BF-0A7D-4905-9D95-66AA4C74E362}" type="datetime1">
              <a:rPr lang="en-US" smtClean="0"/>
              <a:t>3/15/2026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7AF57A-BED1-C20E-C86E-7888DD0C3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17332-6480-F2C7-0068-0A1441BF8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001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0A8B0-99E5-4D86-98F1-1D416CEE1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B8462-7A99-E86C-26B4-05B6DC8E7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DB66EE-112D-5A93-E992-A5E489C751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31FD38-20DC-2692-5010-A5595125D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6A560-B6AB-4F98-ACC1-1DBB7FFF2967}" type="datetime1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EB97C-85DA-3E1C-3949-49E188E02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4D6FA0-04DB-A8E4-B49A-52AC681AF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99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E3647-3EF4-D10C-E3B9-0223DCE54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138300-D205-04C2-F865-358D645013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5D505B-64F6-0AAD-BD4C-2BB59B7E4F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8308CF-7485-7844-8E09-5DD4E51E7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329C-38B8-4AAA-8D2A-2C3448DC230F}" type="datetime1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5C7612-9369-B3D4-4E1C-C2BB2C86B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B50B37-E30E-1E58-3367-19730435B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84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6E471C-0F8C-B2D3-5CFA-823F31E0E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89579C-AF67-EBA7-EE2A-3A254740DD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A3C483-13E9-F49E-4E0C-1295A61AC0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07FC2E-5F31-4163-9D15-77D6AE1867F9}" type="datetime1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831E5-1E4B-2E46-BC5A-852DD4F96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STEM Scholars Hub | Free STEM Learning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BF297-9EC6-E26E-A17C-982F2EB266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885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children playing with colorful blocks&#10;&#10;AI-generated content may be incorrect.">
            <a:extLst>
              <a:ext uri="{FF2B5EF4-FFF2-40B4-BE49-F238E27FC236}">
                <a16:creationId xmlns:a16="http://schemas.microsoft.com/office/drawing/2014/main" id="{B96148B2-D325-C678-D0CF-CCDB37DFEA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ECEC6E-827D-5F41-4D5C-FE7E9732D3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53" y="3091928"/>
            <a:ext cx="9078562" cy="2387600"/>
          </a:xfrm>
        </p:spPr>
        <p:txBody>
          <a:bodyPr>
            <a:normAutofit/>
          </a:bodyPr>
          <a:lstStyle/>
          <a:p>
            <a:pPr algn="l"/>
            <a:r>
              <a:rPr lang="en-US" sz="4100" b="1" dirty="0">
                <a:solidFill>
                  <a:schemeClr val="bg1"/>
                </a:solidFill>
              </a:rPr>
              <a:t>Benchmark: </a:t>
            </a:r>
            <a:r>
              <a:rPr lang="en-US" sz="4100" dirty="0">
                <a:solidFill>
                  <a:schemeClr val="bg1"/>
                </a:solidFill>
              </a:rPr>
              <a:t>MAFS.1.OA.1.2 - Adding Three Numbers in Word Problems</a:t>
            </a:r>
            <a:br>
              <a:rPr lang="en-US" sz="4100" dirty="0">
                <a:solidFill>
                  <a:schemeClr val="bg1"/>
                </a:solidFill>
              </a:rPr>
            </a:br>
            <a:br>
              <a:rPr lang="en-US" sz="4100" dirty="0">
                <a:solidFill>
                  <a:schemeClr val="bg1"/>
                </a:solidFill>
              </a:rPr>
            </a:br>
            <a:endParaRPr lang="en-US" sz="4100" dirty="0">
              <a:solidFill>
                <a:schemeClr val="bg1"/>
              </a:solidFill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6AE62-2656-BEB5-C92C-3CB71BCB93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553" y="5624945"/>
            <a:ext cx="9078562" cy="592975"/>
          </a:xfrm>
        </p:spPr>
        <p:txBody>
          <a:bodyPr anchor="ctr">
            <a:norm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Learning to Add Three Numbers Up to 20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CA02559-C836-F06B-622F-02A795111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31244054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A339A4-3596-E0B8-CCAF-D631BB1A9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Did We Learn?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72DC3-6DD9-142E-EF54-0C42B2CA2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0855" y="1412489"/>
            <a:ext cx="3427283" cy="436384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dirty="0"/>
              <a:t>Today we learned how to:</a:t>
            </a:r>
          </a:p>
          <a:p>
            <a:pPr marL="0" indent="0">
              <a:buNone/>
            </a:pPr>
            <a:r>
              <a:rPr lang="en-US" sz="2400" dirty="0"/>
              <a:t>✔ Add </a:t>
            </a:r>
            <a:r>
              <a:rPr lang="en-US" sz="2400" b="1" dirty="0"/>
              <a:t>three numbers</a:t>
            </a:r>
            <a:br>
              <a:rPr lang="en-US" sz="2400" dirty="0"/>
            </a:br>
            <a:r>
              <a:rPr lang="en-US" sz="2400" dirty="0"/>
              <a:t>✔ Solve </a:t>
            </a:r>
            <a:r>
              <a:rPr lang="en-US" sz="2400" b="1" dirty="0"/>
              <a:t>word problems</a:t>
            </a:r>
            <a:br>
              <a:rPr lang="en-US" sz="2400" dirty="0"/>
            </a:br>
            <a:r>
              <a:rPr lang="en-US" sz="2400" dirty="0"/>
              <a:t>✔ Use </a:t>
            </a:r>
            <a:r>
              <a:rPr lang="en-US" sz="2400" b="1" dirty="0"/>
              <a:t>drawings or objects</a:t>
            </a:r>
            <a:br>
              <a:rPr lang="en-US" sz="2400" dirty="0"/>
            </a:br>
            <a:r>
              <a:rPr lang="en-US" sz="2400" dirty="0"/>
              <a:t>✔ Write </a:t>
            </a:r>
            <a:r>
              <a:rPr lang="en-US" sz="2400" b="1" dirty="0"/>
              <a:t>equations</a:t>
            </a:r>
            <a:endParaRPr lang="en-US" sz="2400" dirty="0"/>
          </a:p>
          <a:p>
            <a:endParaRPr lang="en-US" sz="24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7DC8C97-CCF1-DEF3-529E-75440871D389}"/>
              </a:ext>
            </a:extLst>
          </p:cNvPr>
          <p:cNvSpPr txBox="1"/>
          <p:nvPr/>
        </p:nvSpPr>
        <p:spPr>
          <a:xfrm>
            <a:off x="8451604" y="1412489"/>
            <a:ext cx="3197701" cy="4363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/>
              <a:t>Exit Ticket</a:t>
            </a:r>
            <a:endParaRPr lang="en-US" sz="28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Solve: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	5 + 4 + 1 = □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Draw a picture to show your answer.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9E3FAE-4020-15D5-C312-5E807E046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428177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126482-1D5E-2219-C1B2-8697ABA1C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US" sz="5400" dirty="0"/>
              <a:t>Learning Goal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4362C-D05C-5B7F-59DA-E8BAC07A2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dirty="0"/>
              <a:t>Today we will learn how to:</a:t>
            </a:r>
          </a:p>
          <a:p>
            <a:pPr marL="0" indent="0">
              <a:buNone/>
            </a:pPr>
            <a:r>
              <a:rPr lang="en-US" dirty="0"/>
              <a:t>• Add </a:t>
            </a:r>
            <a:r>
              <a:rPr lang="en-US" b="1" dirty="0"/>
              <a:t>three numbers together</a:t>
            </a:r>
            <a:br>
              <a:rPr lang="en-US" dirty="0"/>
            </a:br>
            <a:r>
              <a:rPr lang="en-US" dirty="0"/>
              <a:t>• Solve </a:t>
            </a:r>
            <a:r>
              <a:rPr lang="en-US" b="1" dirty="0"/>
              <a:t>fun word problems</a:t>
            </a:r>
            <a:br>
              <a:rPr lang="en-US" dirty="0"/>
            </a:br>
            <a:r>
              <a:rPr lang="en-US" dirty="0"/>
              <a:t>• Use </a:t>
            </a:r>
            <a:r>
              <a:rPr lang="en-US" b="1" dirty="0"/>
              <a:t>pictures or drawings</a:t>
            </a:r>
            <a:r>
              <a:rPr lang="en-US" dirty="0"/>
              <a:t> to help us count</a:t>
            </a:r>
            <a:br>
              <a:rPr lang="en-US" dirty="0"/>
            </a:br>
            <a:r>
              <a:rPr lang="en-US" dirty="0"/>
              <a:t>• Write a </a:t>
            </a:r>
            <a:r>
              <a:rPr lang="en-US" b="1" dirty="0"/>
              <a:t>math equation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78E9DA-C129-54AD-6101-25E40E156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9048" y="1607070"/>
            <a:ext cx="5458968" cy="364386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EF0771-FD84-6781-00C1-3119A79D9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407723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1F8E8-C310-945D-7D9E-D2E4E7D62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830519"/>
            <a:ext cx="3455821" cy="669471"/>
          </a:xfrm>
        </p:spPr>
        <p:txBody>
          <a:bodyPr anchor="b">
            <a:normAutofit/>
          </a:bodyPr>
          <a:lstStyle/>
          <a:p>
            <a:pPr algn="ctr"/>
            <a:r>
              <a:rPr lang="en-US" sz="4000" dirty="0"/>
              <a:t>Let’s Think!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EFB4A-7692-9FCC-9008-CA295DB27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1678076"/>
            <a:ext cx="3866129" cy="184947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000" dirty="0"/>
              <a:t>🐦 </a:t>
            </a:r>
            <a:r>
              <a:rPr lang="en-US" sz="2000" b="1" dirty="0"/>
              <a:t>3 birds</a:t>
            </a:r>
            <a:r>
              <a:rPr lang="en-US" sz="2000" dirty="0"/>
              <a:t> on a tree</a:t>
            </a:r>
            <a:br>
              <a:rPr lang="en-US" sz="2000" dirty="0"/>
            </a:br>
            <a:r>
              <a:rPr lang="en-US" sz="2000" dirty="0"/>
              <a:t>🐦 </a:t>
            </a:r>
            <a:r>
              <a:rPr lang="en-US" sz="2000" b="1" dirty="0"/>
              <a:t>4 birds</a:t>
            </a:r>
            <a:r>
              <a:rPr lang="en-US" sz="2000" dirty="0"/>
              <a:t> on another branch</a:t>
            </a:r>
            <a:br>
              <a:rPr lang="en-US" sz="2000" dirty="0"/>
            </a:br>
            <a:r>
              <a:rPr lang="en-US" sz="2000" dirty="0"/>
              <a:t>🐦 </a:t>
            </a:r>
            <a:r>
              <a:rPr lang="en-US" sz="2000" b="1" dirty="0"/>
              <a:t>2 birds</a:t>
            </a:r>
            <a:r>
              <a:rPr lang="en-US" sz="2000" dirty="0"/>
              <a:t> flying nearby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/>
              <a:t>How many birds are there </a:t>
            </a:r>
            <a:r>
              <a:rPr lang="en-US" sz="2000" b="1" dirty="0"/>
              <a:t>in all?</a:t>
            </a:r>
          </a:p>
          <a:p>
            <a:endParaRPr lang="en-US" sz="2000" b="1" dirty="0"/>
          </a:p>
          <a:p>
            <a:endParaRPr lang="en-US" sz="2000" dirty="0"/>
          </a:p>
        </p:txBody>
      </p:sp>
      <p:pic>
        <p:nvPicPr>
          <p:cNvPr id="5" name="Picture 4" descr="Birds on a tree branch&#10;&#10;AI-generated content may be incorrect.">
            <a:extLst>
              <a:ext uri="{FF2B5EF4-FFF2-40B4-BE49-F238E27FC236}">
                <a16:creationId xmlns:a16="http://schemas.microsoft.com/office/drawing/2014/main" id="{85951100-F48A-A8A3-0FE1-F8A79D9386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440" r="5759"/>
          <a:stretch>
            <a:fillRect/>
          </a:stretch>
        </p:blipFill>
        <p:spPr>
          <a:xfrm>
            <a:off x="4987672" y="919010"/>
            <a:ext cx="6389346" cy="502929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6258F736-B256-8039-9DC6-F4E49A5C5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0B4520A-996E-330C-99DA-69CA4D89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C8FA945-E356-695F-18D6-CAD4EF34F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D83D632-F9B0-D45C-9E62-7DCC93E972F5}"/>
              </a:ext>
            </a:extLst>
          </p:cNvPr>
          <p:cNvSpPr txBox="1"/>
          <p:nvPr/>
        </p:nvSpPr>
        <p:spPr>
          <a:xfrm>
            <a:off x="876693" y="4180009"/>
            <a:ext cx="3705139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800" dirty="0"/>
              <a:t>We can </a:t>
            </a:r>
            <a:r>
              <a:rPr lang="en-US" sz="1800" b="1" dirty="0"/>
              <a:t>add the numbers together!</a:t>
            </a:r>
            <a:endParaRPr lang="en-US" b="1" dirty="0"/>
          </a:p>
          <a:p>
            <a:pPr marL="0" indent="0" algn="ctr">
              <a:buNone/>
            </a:pPr>
            <a:r>
              <a:rPr lang="en-US" sz="4400" dirty="0"/>
              <a:t>3 + 4 + 2 = ?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DDAD27B2-D307-446E-218A-13BB92C0B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41294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39AB947-785D-482B-A71B-C1C825A20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468A839C-B241-4F23-9A1D-CBCAFE6F5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096002" cy="6858000"/>
          </a:xfrm>
          <a:custGeom>
            <a:avLst/>
            <a:gdLst>
              <a:gd name="connsiteX0" fmla="*/ 0 w 6096002"/>
              <a:gd name="connsiteY0" fmla="*/ 0 h 6858000"/>
              <a:gd name="connsiteX1" fmla="*/ 4885967 w 6096002"/>
              <a:gd name="connsiteY1" fmla="*/ 0 h 6858000"/>
              <a:gd name="connsiteX2" fmla="*/ 4946007 w 6096002"/>
              <a:gd name="connsiteY2" fmla="*/ 69271 h 6858000"/>
              <a:gd name="connsiteX3" fmla="*/ 6096002 w 6096002"/>
              <a:gd name="connsiteY3" fmla="*/ 3429000 h 6858000"/>
              <a:gd name="connsiteX4" fmla="*/ 4946007 w 6096002"/>
              <a:gd name="connsiteY4" fmla="*/ 6788730 h 6858000"/>
              <a:gd name="connsiteX5" fmla="*/ 4885967 w 6096002"/>
              <a:gd name="connsiteY5" fmla="*/ 6858000 h 6858000"/>
              <a:gd name="connsiteX6" fmla="*/ 0 w 609600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6858000">
                <a:moveTo>
                  <a:pt x="0" y="0"/>
                </a:moveTo>
                <a:lnTo>
                  <a:pt x="4885967" y="0"/>
                </a:lnTo>
                <a:lnTo>
                  <a:pt x="4946007" y="69271"/>
                </a:lnTo>
                <a:cubicBezTo>
                  <a:pt x="5656533" y="929100"/>
                  <a:pt x="6096002" y="2116944"/>
                  <a:pt x="6096002" y="3429000"/>
                </a:cubicBezTo>
                <a:cubicBezTo>
                  <a:pt x="6096002" y="4741056"/>
                  <a:pt x="5656533" y="5928900"/>
                  <a:pt x="4946007" y="6788730"/>
                </a:cubicBezTo>
                <a:lnTo>
                  <a:pt x="4885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AF68CAD5-0452-48EC-94D8-91ED8F5EB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5370" cy="6858000"/>
          </a:xfrm>
          <a:custGeom>
            <a:avLst/>
            <a:gdLst>
              <a:gd name="connsiteX0" fmla="*/ 0 w 6085370"/>
              <a:gd name="connsiteY0" fmla="*/ 0 h 6858000"/>
              <a:gd name="connsiteX1" fmla="*/ 4875335 w 6085370"/>
              <a:gd name="connsiteY1" fmla="*/ 0 h 6858000"/>
              <a:gd name="connsiteX2" fmla="*/ 4935375 w 6085370"/>
              <a:gd name="connsiteY2" fmla="*/ 69271 h 6858000"/>
              <a:gd name="connsiteX3" fmla="*/ 6085370 w 6085370"/>
              <a:gd name="connsiteY3" fmla="*/ 3429000 h 6858000"/>
              <a:gd name="connsiteX4" fmla="*/ 4935375 w 6085370"/>
              <a:gd name="connsiteY4" fmla="*/ 6788730 h 6858000"/>
              <a:gd name="connsiteX5" fmla="*/ 4875335 w 6085370"/>
              <a:gd name="connsiteY5" fmla="*/ 6858000 h 6858000"/>
              <a:gd name="connsiteX6" fmla="*/ 0 w 60853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5370" h="6858000">
                <a:moveTo>
                  <a:pt x="0" y="0"/>
                </a:moveTo>
                <a:lnTo>
                  <a:pt x="4875335" y="0"/>
                </a:lnTo>
                <a:lnTo>
                  <a:pt x="4935375" y="69271"/>
                </a:lnTo>
                <a:cubicBezTo>
                  <a:pt x="5645901" y="929100"/>
                  <a:pt x="6085370" y="2116944"/>
                  <a:pt x="6085370" y="3429000"/>
                </a:cubicBezTo>
                <a:cubicBezTo>
                  <a:pt x="6085370" y="4741056"/>
                  <a:pt x="5645901" y="5928900"/>
                  <a:pt x="4935375" y="6788730"/>
                </a:cubicBezTo>
                <a:lnTo>
                  <a:pt x="487533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99B68D-5F88-982F-E3E0-8913F9531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859536"/>
            <a:ext cx="4837176" cy="1170432"/>
          </a:xfrm>
        </p:spPr>
        <p:txBody>
          <a:bodyPr anchor="b">
            <a:normAutofit/>
          </a:bodyPr>
          <a:lstStyle/>
          <a:p>
            <a:r>
              <a:rPr lang="en-US" sz="3400" dirty="0"/>
              <a:t>Key Vocabulary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89F292F-513F-4E95-9E51-6B736F17B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03236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3A52E0E-6908-496E-BB67-DDBF1EEC3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92" y="2185062"/>
            <a:ext cx="49377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A92A0-78A5-5C65-4A39-F9BF5FC30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" y="2358444"/>
            <a:ext cx="4837176" cy="4161720"/>
          </a:xfrm>
        </p:spPr>
        <p:txBody>
          <a:bodyPr>
            <a:normAutofit lnSpcReduction="10000"/>
          </a:bodyPr>
          <a:lstStyle/>
          <a:p>
            <a:r>
              <a:rPr lang="en-US" sz="1800" b="1" dirty="0"/>
              <a:t>Add: </a:t>
            </a:r>
            <a:r>
              <a:rPr lang="en-US" sz="1800" dirty="0"/>
              <a:t>Putting numbers together</a:t>
            </a:r>
          </a:p>
          <a:p>
            <a:r>
              <a:rPr lang="en-US" sz="1800" b="1" dirty="0"/>
              <a:t>Sum: </a:t>
            </a:r>
            <a:r>
              <a:rPr lang="en-US" sz="1800" dirty="0"/>
              <a:t>The answer to an addition problem</a:t>
            </a:r>
          </a:p>
          <a:p>
            <a:r>
              <a:rPr lang="en-US" sz="1800" b="1" dirty="0"/>
              <a:t>Equation: </a:t>
            </a:r>
            <a:r>
              <a:rPr lang="en-US" sz="1800" dirty="0"/>
              <a:t>A math sentence with numbers</a:t>
            </a:r>
          </a:p>
          <a:p>
            <a:r>
              <a:rPr lang="en-US" sz="1800" b="1" dirty="0"/>
              <a:t>Unknown: </a:t>
            </a:r>
            <a:r>
              <a:rPr lang="en-US" sz="1800" dirty="0"/>
              <a:t>A missing number we must find</a:t>
            </a:r>
          </a:p>
          <a:p>
            <a:pPr marL="0" indent="0">
              <a:buNone/>
            </a:pPr>
            <a:endParaRPr lang="en-US" sz="1800" dirty="0"/>
          </a:p>
          <a:p>
            <a:pPr marL="0" indent="0" algn="just">
              <a:buNone/>
            </a:pPr>
            <a:r>
              <a:rPr lang="en-US" dirty="0"/>
              <a:t>Example: There are 5 blue flowers, 5 yellow flowers, and 3 red flowers in the garden. How many flowers are there in all?</a:t>
            </a:r>
          </a:p>
          <a:p>
            <a:pPr marL="0" indent="0" algn="ctr">
              <a:buNone/>
            </a:pPr>
            <a:r>
              <a:rPr lang="en-US" sz="4000" dirty="0"/>
              <a:t>5 + 5 + 3 = □</a:t>
            </a:r>
          </a:p>
          <a:p>
            <a:endParaRPr lang="en-US" sz="1800" dirty="0"/>
          </a:p>
        </p:txBody>
      </p:sp>
      <p:pic>
        <p:nvPicPr>
          <p:cNvPr id="6" name="Picture 5" descr="A group of blue flowers&#10;&#10;AI-generated content may be incorrect.">
            <a:extLst>
              <a:ext uri="{FF2B5EF4-FFF2-40B4-BE49-F238E27FC236}">
                <a16:creationId xmlns:a16="http://schemas.microsoft.com/office/drawing/2014/main" id="{51442A85-056C-D96B-49D8-629B1F08C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5325" y="590771"/>
            <a:ext cx="2340864" cy="2340864"/>
          </a:xfrm>
          <a:prstGeom prst="rect">
            <a:avLst/>
          </a:prstGeom>
        </p:spPr>
      </p:pic>
      <p:pic>
        <p:nvPicPr>
          <p:cNvPr id="9" name="Picture 8" descr="A group of red flowers&#10;&#10;AI-generated content may be incorrect.">
            <a:extLst>
              <a:ext uri="{FF2B5EF4-FFF2-40B4-BE49-F238E27FC236}">
                <a16:creationId xmlns:a16="http://schemas.microsoft.com/office/drawing/2014/main" id="{FDCE8CF1-C59B-A6C6-217E-EC3116F32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1283" y="3429000"/>
            <a:ext cx="2340864" cy="2340864"/>
          </a:xfrm>
          <a:prstGeom prst="rect">
            <a:avLst/>
          </a:prstGeom>
        </p:spPr>
      </p:pic>
      <p:pic>
        <p:nvPicPr>
          <p:cNvPr id="8" name="Picture 7" descr="A group of yellow flowers&#10;&#10;AI-generated content may be incorrect.">
            <a:extLst>
              <a:ext uri="{FF2B5EF4-FFF2-40B4-BE49-F238E27FC236}">
                <a16:creationId xmlns:a16="http://schemas.microsoft.com/office/drawing/2014/main" id="{109645DF-A162-D126-0C5D-CBAFFA98773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 b="8273"/>
          <a:stretch>
            <a:fillRect/>
          </a:stretch>
        </p:blipFill>
        <p:spPr>
          <a:xfrm>
            <a:off x="9142278" y="746285"/>
            <a:ext cx="2584230" cy="1947754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1A0391AA-0D3A-CA94-93B4-3EBB6F430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402110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028CF-1D1D-3600-5277-D1B92FD4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189" y="500098"/>
            <a:ext cx="3491252" cy="6136676"/>
          </a:xfrm>
        </p:spPr>
        <p:txBody>
          <a:bodyPr>
            <a:normAutofit fontScale="90000"/>
          </a:bodyPr>
          <a:lstStyle/>
          <a:p>
            <a:r>
              <a:rPr lang="en-US" dirty="0"/>
              <a:t>We Can Use Objects to Count</a:t>
            </a:r>
            <a:br>
              <a:rPr lang="en-US" dirty="0"/>
            </a:br>
            <a:br>
              <a:rPr lang="en-US" dirty="0"/>
            </a:br>
            <a:r>
              <a:rPr lang="en-US" sz="3600" dirty="0"/>
              <a:t>Students can solve problems using:</a:t>
            </a:r>
            <a:br>
              <a:rPr lang="en-US" sz="3600" dirty="0"/>
            </a:br>
            <a:r>
              <a:rPr lang="en-US" sz="3600" dirty="0"/>
              <a:t>• cubes</a:t>
            </a:r>
            <a:br>
              <a:rPr lang="en-US" sz="3600" dirty="0"/>
            </a:br>
            <a:r>
              <a:rPr lang="en-US" sz="3600" dirty="0"/>
              <a:t>• counters</a:t>
            </a:r>
            <a:br>
              <a:rPr lang="en-US" sz="3600" dirty="0"/>
            </a:br>
            <a:r>
              <a:rPr lang="en-US" sz="3600" dirty="0"/>
              <a:t>• toys</a:t>
            </a:r>
            <a:br>
              <a:rPr lang="en-US" sz="3600" dirty="0"/>
            </a:br>
            <a:r>
              <a:rPr lang="en-US" sz="3600" dirty="0"/>
              <a:t>• drawings</a:t>
            </a:r>
            <a:br>
              <a:rPr lang="en-US" sz="3600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1ACBD-9010-8BD0-D026-A90A8521E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5304" y="582469"/>
            <a:ext cx="5723293" cy="588715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dirty="0"/>
              <a:t>Example:</a:t>
            </a:r>
          </a:p>
          <a:p>
            <a:pPr marL="0" indent="0">
              <a:buNone/>
            </a:pPr>
            <a:r>
              <a:rPr lang="es-ES" dirty="0"/>
              <a:t>3 cubes</a:t>
            </a:r>
            <a:br>
              <a:rPr lang="es-ES" dirty="0"/>
            </a:br>
            <a:r>
              <a:rPr lang="es-ES" dirty="0"/>
              <a:t>4 cubes</a:t>
            </a:r>
            <a:br>
              <a:rPr lang="es-ES" dirty="0"/>
            </a:br>
            <a:r>
              <a:rPr lang="es-ES" dirty="0"/>
              <a:t>2 cubes</a:t>
            </a:r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4800" dirty="0"/>
              <a:t>3 + 4 + 2 =?</a:t>
            </a:r>
            <a:endParaRPr lang="es-ES" sz="4800" dirty="0"/>
          </a:p>
          <a:p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EB56D96-0CCC-79EF-3A23-3484C4C41EE5}"/>
              </a:ext>
            </a:extLst>
          </p:cNvPr>
          <p:cNvGrpSpPr/>
          <p:nvPr/>
        </p:nvGrpSpPr>
        <p:grpSpPr>
          <a:xfrm>
            <a:off x="6096000" y="2064775"/>
            <a:ext cx="4493662" cy="3261513"/>
            <a:chOff x="5428790" y="2503869"/>
            <a:chExt cx="5014203" cy="381547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3BB4552-1107-0A9B-95DF-3074163A8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428790" y="2503869"/>
              <a:ext cx="1119494" cy="118360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8091D3B-C31D-75A6-06B4-C169001CF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08206" y="2503869"/>
              <a:ext cx="1115665" cy="118882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4A47BC0-1F2C-CD58-A6BC-381201D97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983793" y="2503869"/>
              <a:ext cx="1119494" cy="118360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6658405-42FA-2662-0EA7-575C29CE5B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428790" y="3822412"/>
              <a:ext cx="1119494" cy="118360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72B221-BF8E-239C-1CF1-92E9714A0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704377" y="3822412"/>
              <a:ext cx="1119494" cy="118360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28754FA-86B2-2669-E508-AF1514563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20637" y="3822412"/>
              <a:ext cx="1119494" cy="1183606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735362B-81DC-6E66-7F77-649DE16DF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323499" y="3822412"/>
              <a:ext cx="1119494" cy="1183606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1C3C364-82AB-8E87-63ED-5922E1715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428790" y="5128294"/>
              <a:ext cx="1119494" cy="1183606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70B367E-0C2D-6491-1237-D209786E4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734481" y="5135738"/>
              <a:ext cx="1119494" cy="1183606"/>
            </a:xfrm>
            <a:prstGeom prst="rect">
              <a:avLst/>
            </a:prstGeom>
          </p:spPr>
        </p:pic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C4ED303-C2BE-F143-27F1-92123B280056}"/>
              </a:ext>
            </a:extLst>
          </p:cNvPr>
          <p:cNvCxnSpPr>
            <a:cxnSpLocks/>
          </p:cNvCxnSpPr>
          <p:nvPr/>
        </p:nvCxnSpPr>
        <p:spPr>
          <a:xfrm>
            <a:off x="4699819" y="1376516"/>
            <a:ext cx="0" cy="3814916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195E22CC-C68C-B81A-BD3D-6814D6860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230854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9F382-4277-248D-4CDD-7063A4CCC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537155" cy="1325563"/>
          </a:xfrm>
        </p:spPr>
        <p:txBody>
          <a:bodyPr/>
          <a:lstStyle/>
          <a:p>
            <a:r>
              <a:rPr lang="en-US" dirty="0"/>
              <a:t>Draw to Solve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8B523-9680-343D-B086-60045554C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0142" y="1451999"/>
            <a:ext cx="4444179" cy="31396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Example: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6200" dirty="0"/>
              <a:t>3 apples</a:t>
            </a:r>
            <a:br>
              <a:rPr lang="en-US" sz="6200" dirty="0"/>
            </a:br>
            <a:r>
              <a:rPr lang="en-US" sz="6200" dirty="0"/>
              <a:t>	4 apples</a:t>
            </a:r>
            <a:br>
              <a:rPr lang="en-US" sz="6200" dirty="0"/>
            </a:br>
            <a:r>
              <a:rPr lang="en-US" sz="6200" dirty="0"/>
              <a:t>	2 apples</a:t>
            </a:r>
            <a:endParaRPr lang="en-US" sz="4800" dirty="0"/>
          </a:p>
          <a:p>
            <a:endParaRPr lang="en-US" sz="4800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2AE512-9C43-04E0-C34F-3ACA0764759A}"/>
              </a:ext>
            </a:extLst>
          </p:cNvPr>
          <p:cNvSpPr txBox="1"/>
          <p:nvPr/>
        </p:nvSpPr>
        <p:spPr>
          <a:xfrm>
            <a:off x="6017342" y="1827492"/>
            <a:ext cx="420820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/>
              <a:t>🍎🍎🍎</a:t>
            </a:r>
            <a:br>
              <a:rPr lang="en-US" sz="5400" dirty="0"/>
            </a:br>
            <a:r>
              <a:rPr lang="en-US" sz="5400" dirty="0"/>
              <a:t>🍎🍎🍎🍎</a:t>
            </a:r>
            <a:br>
              <a:rPr lang="en-US" sz="5400" dirty="0"/>
            </a:br>
            <a:r>
              <a:rPr lang="en-US" sz="5400" dirty="0"/>
              <a:t>🍎🍎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BA2DEC-DEED-4FCA-4BB6-A97D0B80D47B}"/>
              </a:ext>
            </a:extLst>
          </p:cNvPr>
          <p:cNvSpPr/>
          <p:nvPr/>
        </p:nvSpPr>
        <p:spPr>
          <a:xfrm>
            <a:off x="2143432" y="4788308"/>
            <a:ext cx="7905135" cy="144655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3+4+2=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33A6AF-066C-2FF2-CE25-42A7C131E821}"/>
              </a:ext>
            </a:extLst>
          </p:cNvPr>
          <p:cNvSpPr/>
          <p:nvPr/>
        </p:nvSpPr>
        <p:spPr>
          <a:xfrm>
            <a:off x="4375355" y="4788308"/>
            <a:ext cx="7905135" cy="1446550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9</a:t>
            </a:r>
            <a:r>
              <a:rPr lang="en-US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17F1DFC-FF42-B77E-E5A5-844345708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296141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7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E214AA7-F028-4A0D-8698-61AEC754D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159834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7F65D3-A7F2-3486-A791-11B84EA3C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9933" y="995318"/>
            <a:ext cx="9872134" cy="1193968"/>
          </a:xfrm>
          <a:solidFill>
            <a:srgbClr val="FFFFFF"/>
          </a:solidFill>
          <a:ln w="38100">
            <a:solidFill>
              <a:srgbClr val="7F7F7F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3F3F3F"/>
                </a:solidFill>
                <a:latin typeface="+mj-lt"/>
                <a:ea typeface="+mj-ea"/>
                <a:cs typeface="+mj-cs"/>
              </a:rPr>
              <a:t>Step-by-Step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A9DDB-1FDD-8AA0-4B82-B969AFDEC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6915" y="2888250"/>
            <a:ext cx="4297351" cy="29597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/>
            <a:r>
              <a:rPr lang="en-US" sz="2000" dirty="0"/>
              <a:t>Step 1: Read the problem.</a:t>
            </a:r>
          </a:p>
          <a:p>
            <a:pPr marL="0"/>
            <a:endParaRPr lang="en-US" sz="2000" dirty="0"/>
          </a:p>
          <a:p>
            <a:pPr marL="0"/>
            <a:r>
              <a:rPr lang="en-US" sz="2000" dirty="0"/>
              <a:t>Step 2: Find the </a:t>
            </a:r>
            <a:r>
              <a:rPr lang="en-US" sz="2000" b="1" dirty="0"/>
              <a:t>three numbers</a:t>
            </a:r>
            <a:r>
              <a:rPr lang="en-US" sz="2000" dirty="0"/>
              <a:t>.</a:t>
            </a:r>
          </a:p>
          <a:p>
            <a:pPr marL="0"/>
            <a:endParaRPr lang="en-US" sz="2000" dirty="0"/>
          </a:p>
          <a:p>
            <a:pPr marL="0"/>
            <a:r>
              <a:rPr lang="en-US" sz="2000" dirty="0"/>
              <a:t>Step 3: Add them together.</a:t>
            </a:r>
          </a:p>
          <a:p>
            <a:pPr marL="0"/>
            <a:endParaRPr lang="en-US" sz="2000" dirty="0"/>
          </a:p>
          <a:p>
            <a:pPr marL="0"/>
            <a:r>
              <a:rPr lang="en-US" sz="2000" dirty="0"/>
              <a:t>Step 4: Check your answer.</a:t>
            </a:r>
          </a:p>
          <a:p>
            <a:endParaRPr lang="en-US" sz="2000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6206FDC-2777-4D7F-AF9C-73413DA66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2888250"/>
            <a:ext cx="0" cy="2769135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493D8FB-20E7-E1C9-523C-46D5A180D05A}"/>
              </a:ext>
            </a:extLst>
          </p:cNvPr>
          <p:cNvSpPr txBox="1"/>
          <p:nvPr/>
        </p:nvSpPr>
        <p:spPr>
          <a:xfrm>
            <a:off x="6417731" y="2888250"/>
            <a:ext cx="4292594" cy="295977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Example: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		5 + 3 + 2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First add: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		5 + 3 = 8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Then add: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		8 + 2 = 10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36F621-9FEF-1759-17BF-28D77C9F9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7246595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D8892-BA65-0230-4F04-689079154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6470" y="1004634"/>
            <a:ext cx="8609413" cy="2397785"/>
          </a:xfrm>
        </p:spPr>
        <p:txBody>
          <a:bodyPr>
            <a:normAutofit fontScale="90000"/>
          </a:bodyPr>
          <a:lstStyle/>
          <a:p>
            <a:r>
              <a:rPr lang="en-US" sz="5300" dirty="0"/>
              <a:t>We add numbers when we count:</a:t>
            </a:r>
            <a:br>
              <a:rPr lang="en-US" sz="5300" dirty="0"/>
            </a:br>
            <a:r>
              <a:rPr lang="en-US" sz="3100" dirty="0"/>
              <a:t>• toys</a:t>
            </a:r>
            <a:br>
              <a:rPr lang="en-US" sz="3100" dirty="0"/>
            </a:br>
            <a:r>
              <a:rPr lang="en-US" sz="3100" dirty="0"/>
              <a:t>• snacks</a:t>
            </a:r>
            <a:br>
              <a:rPr lang="en-US" sz="3100" dirty="0"/>
            </a:br>
            <a:r>
              <a:rPr lang="en-US" sz="3100" dirty="0"/>
              <a:t>• animals</a:t>
            </a:r>
            <a:br>
              <a:rPr lang="en-US" sz="3100" dirty="0"/>
            </a:br>
            <a:r>
              <a:rPr lang="en-US" sz="3100" dirty="0"/>
              <a:t>• books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4A114F-2917-5DB5-E19D-609B1EE83165}"/>
              </a:ext>
            </a:extLst>
          </p:cNvPr>
          <p:cNvSpPr txBox="1"/>
          <p:nvPr/>
        </p:nvSpPr>
        <p:spPr>
          <a:xfrm>
            <a:off x="1596471" y="3455581"/>
            <a:ext cx="447367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Example: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sz="3600" dirty="0"/>
              <a:t>4 toy cars</a:t>
            </a:r>
            <a:br>
              <a:rPr lang="en-US" sz="3600" dirty="0"/>
            </a:br>
            <a:r>
              <a:rPr lang="en-US" sz="3600" dirty="0"/>
              <a:t>	3 toy trucks</a:t>
            </a:r>
            <a:br>
              <a:rPr lang="en-US" sz="3600" dirty="0"/>
            </a:br>
            <a:r>
              <a:rPr lang="en-US" sz="3600" dirty="0"/>
              <a:t>	2 toy buses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9A2CA5-AF85-6BDB-9447-E325EE2F3D84}"/>
              </a:ext>
            </a:extLst>
          </p:cNvPr>
          <p:cNvSpPr txBox="1"/>
          <p:nvPr/>
        </p:nvSpPr>
        <p:spPr>
          <a:xfrm>
            <a:off x="6298833" y="3746176"/>
            <a:ext cx="42966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How many toys?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6CA264-75BE-6F62-576D-AEC3CCA6F6D9}"/>
              </a:ext>
            </a:extLst>
          </p:cNvPr>
          <p:cNvSpPr/>
          <p:nvPr/>
        </p:nvSpPr>
        <p:spPr>
          <a:xfrm>
            <a:off x="6298833" y="4471243"/>
            <a:ext cx="36231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4 + 3 + 2 = 9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BCA1C27-99E5-8A85-1D1C-B8E9C0D81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189733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D9D3D6-9247-7CEC-16B7-5AEBFAA0F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dirty="0"/>
              <a:t>Let’s Practice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33EAC-6921-44C3-167A-ADE473639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/>
              <a:t>Solve these problems.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3600" dirty="0"/>
              <a:t>1️⃣3 + 5 + 2 = □</a:t>
            </a:r>
          </a:p>
          <a:p>
            <a:pPr marL="0" indent="0">
              <a:buNone/>
            </a:pPr>
            <a:r>
              <a:rPr lang="en-US" sz="3600" dirty="0"/>
              <a:t>2️⃣6 + 1 + 3 = □</a:t>
            </a:r>
          </a:p>
          <a:p>
            <a:pPr marL="0" indent="0">
              <a:buNone/>
            </a:pPr>
            <a:r>
              <a:rPr lang="en-US" sz="3600" dirty="0"/>
              <a:t>3️⃣There are 🐶 4 dogs running in the park, then🐶 3 more dogs arrive and 🐶 2 are dogs are playing. How many dogs are there?</a:t>
            </a:r>
          </a:p>
          <a:p>
            <a:endParaRPr lang="en-US" sz="2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08B3FF-5795-195D-3137-3294B6B8E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354931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585</Words>
  <Application>Microsoft Office PowerPoint</Application>
  <PresentationFormat>Widescreen</PresentationFormat>
  <Paragraphs>83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Benchmark: MAFS.1.OA.1.2 - Adding Three Numbers in Word Problems  </vt:lpstr>
      <vt:lpstr>Learning Goal</vt:lpstr>
      <vt:lpstr>Let’s Think!</vt:lpstr>
      <vt:lpstr>Key Vocabulary</vt:lpstr>
      <vt:lpstr>We Can Use Objects to Count  Students can solve problems using: • cubes • counters • toys • drawings </vt:lpstr>
      <vt:lpstr>Draw to Solve</vt:lpstr>
      <vt:lpstr>Step-by-Step Strategy</vt:lpstr>
      <vt:lpstr>We add numbers when we count: • toys • snacks • animals • books</vt:lpstr>
      <vt:lpstr>Let’s Practice</vt:lpstr>
      <vt:lpstr>What Did We Learn?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mark Barbado</dc:creator>
  <cp:lastModifiedBy>John mark Barbado</cp:lastModifiedBy>
  <cp:revision>1</cp:revision>
  <dcterms:created xsi:type="dcterms:W3CDTF">2026-03-15T15:50:33Z</dcterms:created>
  <dcterms:modified xsi:type="dcterms:W3CDTF">2026-03-15T18:25:39Z</dcterms:modified>
</cp:coreProperties>
</file>