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38C9A-6A68-44ED-A96B-07605D2E9EB2}" v="8" dt="2026-03-15T18:25:3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rk Barbado" userId="d667fb08-1b3a-4197-9e42-b1e44b005997" providerId="ADAL" clId="{F877963C-DC17-4FB8-B9DD-4BFE08415738}"/>
    <pc:docChg chg="modSld">
      <pc:chgData name="John mark Barbado" userId="d667fb08-1b3a-4197-9e42-b1e44b005997" providerId="ADAL" clId="{F877963C-DC17-4FB8-B9DD-4BFE08415738}" dt="2026-03-15T18:07:44.177" v="6"/>
      <pc:docMkLst>
        <pc:docMk/>
      </pc:docMkLst>
      <pc:sldChg chg="modAnim">
        <pc:chgData name="John mark Barbado" userId="d667fb08-1b3a-4197-9e42-b1e44b005997" providerId="ADAL" clId="{F877963C-DC17-4FB8-B9DD-4BFE08415738}" dt="2026-03-15T18:06:45.427" v="1"/>
        <pc:sldMkLst>
          <pc:docMk/>
          <pc:sldMk cId="3124405498" sldId="256"/>
        </pc:sldMkLst>
      </pc:sldChg>
      <pc:sldChg chg="modAnim">
        <pc:chgData name="John mark Barbado" userId="d667fb08-1b3a-4197-9e42-b1e44b005997" providerId="ADAL" clId="{F877963C-DC17-4FB8-B9DD-4BFE08415738}" dt="2026-03-15T18:07:44.177" v="6"/>
        <pc:sldMkLst>
          <pc:docMk/>
          <pc:sldMk cId="407723023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672920-DFCA-6E09-E40A-AC4FAFF06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54A18-CB7B-5600-967D-7921C0863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40FF-77A3-4BFE-834D-A03D21D65BFD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21332-3AA1-2C3D-EE25-15483A741B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99D94-A9BE-D14E-509D-AA8E2EFC2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54E8-8D0B-4A71-9C92-35B5DE3A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00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8BD0D-BCAD-4469-8BFA-A1B155001A1D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F189-AC0B-4211-8A63-7F037BA5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39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  <a:br>
              <a:rPr lang="en-US" dirty="0"/>
            </a:br>
            <a:r>
              <a:rPr lang="en-US" dirty="0"/>
              <a:t>Ask students to repeat:</a:t>
            </a:r>
          </a:p>
          <a:p>
            <a:r>
              <a:rPr lang="en-US" b="1" dirty="0"/>
              <a:t>“I can add three numbers!”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DE0E-4D9C-4CB6-32B6-598D123A1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5712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81DD-BCDE-0F92-13D6-454775C2AD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23453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Instruct the student to draw when solving. Show the picture when the student is done drawing.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19AC-43FB-2141-90A8-BEF2A33642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9939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5D60-EC31-DCA7-11BB-A2EE6393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4E6-A756-2743-F0D7-C2B548815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3B4E8-B75F-4701-DBD4-3A1386AD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14E-AE92-4453-812B-1EB9725B9C69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838F1-489F-4C16-DC6A-4A73EDC1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667B6-D130-A575-3EA8-E6DCC4CD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79D6-8171-B297-0F83-F93C0EB9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90E6-C35A-2D33-12EF-38C0F60CF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B193-A85F-CE45-85AE-5E69143B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7A68-F1D0-4770-8B3A-362BCA8CE95A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EFC3-FCEA-3B5E-A0E0-C67D278F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8C84-5FF4-45E8-6394-A97C9D6C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191E8-A4F5-26A2-931C-C57FEF77E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857B4-D81B-3D37-35AD-1C798DDB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0DEE-4C6E-B941-E760-5820F896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575-0BB9-479A-8358-9FAA7B441DE2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1DE0B-1199-830E-166A-228B8914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AA58-84DF-E0DA-42DC-1E5C14D3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3068-7DFB-D6A8-A212-90A40FF0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E7E2-5C52-AA67-FE45-4E0615F6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E5FD-7D4F-52AB-1C83-4C234805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18A5-10D8-4B1D-B3A9-B5C2D9787F1B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C2CE-333B-CE20-A514-6C1E7C47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8C4A-A190-BC0A-0BAF-7BFBD9B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D167-8879-03B7-F2E3-795B1096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6369-0CDA-E898-BAE8-2619DBFA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219F0-53F5-AC81-FDE0-38804C80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2E-715D-4623-8871-7D7D47E2E675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29C03-136C-CE9A-51D0-F1655A7A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F0E0-650C-AF44-A146-44112C8E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73DB-3D88-36A8-9667-D4C558C1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12A7-DE1E-07E9-8E1C-3F5EEA8F6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B2D72-E3F5-AE0B-3BB4-235266D33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6DB16-420B-2676-517E-ABF35BD0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8FD-5706-45CA-B786-2404DA8B183A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0AD7-633F-E69B-5E9F-4EA746AD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C3D84-4B43-3CA7-5F57-444EB969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59B7-5C55-9171-C672-C791C88C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B9B21-9BED-745C-F430-D3912A2E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272D-DD05-4B1A-F16D-C379850B9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C320-D2FF-30D0-0173-C8E9B82F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4FA31-0057-4588-BF5F-E2E0643BA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A5B14-9DC9-5AFD-80C3-0E284268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97E0-5369-49F0-82A5-9F9F9C9E1336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8CE27-C53B-36A1-9876-85D1AE76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F5CC6-12A0-D2D5-86EB-A17ADDD0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E3DA-E101-E47A-3268-CF60902E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CF731-6F74-AEAE-52A0-477042D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7440-D908-446C-BB3B-3ECF718A166A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6B8C-3519-6B48-AF59-84775C57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41C6-2EE9-A394-E68A-F04FD4CA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887C4-2998-6268-73DF-3957DB61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C3BF-0A7D-4905-9D95-66AA4C74E362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AF57A-BED1-C20E-C86E-7888DD0C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17332-6480-F2C7-0068-0A1441B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A8B0-99E5-4D86-98F1-1D416CEE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8462-7A99-E86C-26B4-05B6DC8E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B66EE-112D-5A93-E992-A5E489C75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FD38-20DC-2692-5010-A5595125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A560-B6AB-4F98-ACC1-1DBB7FFF2967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EB97C-85DA-3E1C-3949-49E188E0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6FA0-04DB-A8E4-B49A-52AC681A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3647-3EF4-D10C-E3B9-0223DCE5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8300-D205-04C2-F865-358D64501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D505B-64F6-0AAD-BD4C-2BB59B7E4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08CF-7485-7844-8E09-5DD4E51E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329C-38B8-4AAA-8D2A-2C3448DC230F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C7612-9369-B3D4-4E1C-C2BB2C86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50B37-E30E-1E58-3367-19730435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E471C-0F8C-B2D3-5CFA-823F31E0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9579C-AF67-EBA7-EE2A-3A254740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C483-13E9-F49E-4E0C-1295A61AC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7FC2E-5F31-4163-9D15-77D6AE1867F9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31E5-1E4B-2E46-BC5A-852DD4F96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F297-9EC6-E26E-A17C-982F2EB26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children playing with colorful blocks&#10;&#10;AI-generated content may be incorrect.">
            <a:extLst>
              <a:ext uri="{FF2B5EF4-FFF2-40B4-BE49-F238E27FC236}">
                <a16:creationId xmlns:a16="http://schemas.microsoft.com/office/drawing/2014/main" id="{B96148B2-D325-C678-D0CF-CCDB37DF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CEC6E-827D-5F41-4D5C-FE7E9732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4100" b="1" dirty="0">
                <a:solidFill>
                  <a:schemeClr val="bg1"/>
                </a:solidFill>
              </a:rPr>
              <a:t>Benchmark: </a:t>
            </a:r>
            <a:r>
              <a:rPr lang="en-US" sz="4100" dirty="0">
                <a:solidFill>
                  <a:schemeClr val="bg1"/>
                </a:solidFill>
              </a:rPr>
              <a:t>MAFS.1.OA.1.2 - Adding Three Numbers in Word Problems</a:t>
            </a:r>
            <a:br>
              <a:rPr lang="en-US" sz="4100" dirty="0">
                <a:solidFill>
                  <a:schemeClr val="bg1"/>
                </a:solidFill>
              </a:rPr>
            </a:br>
            <a:br>
              <a:rPr lang="en-US" sz="4100" dirty="0">
                <a:solidFill>
                  <a:schemeClr val="bg1"/>
                </a:solidFill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6AE62-2656-BEB5-C92C-3CB71BCB9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Learning to Add Three Numbers Up to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CA02559-C836-F06B-622F-02A79511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12440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39A4-3596-E0B8-CCAF-D631BB1A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2DC3-6DD9-142E-EF54-0C42B2C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Today we learned how to:</a:t>
            </a:r>
          </a:p>
          <a:p>
            <a:pPr marL="0" indent="0">
              <a:buNone/>
            </a:pPr>
            <a:r>
              <a:rPr lang="en-US" sz="2400" dirty="0"/>
              <a:t>✔ Add </a:t>
            </a:r>
            <a:r>
              <a:rPr lang="en-US" sz="2400" b="1" dirty="0"/>
              <a:t>three numbers</a:t>
            </a:r>
            <a:br>
              <a:rPr lang="en-US" sz="2400" dirty="0"/>
            </a:br>
            <a:r>
              <a:rPr lang="en-US" sz="2400" dirty="0"/>
              <a:t>✔ Solve </a:t>
            </a:r>
            <a:r>
              <a:rPr lang="en-US" sz="2400" b="1" dirty="0"/>
              <a:t>word problems</a:t>
            </a:r>
            <a:br>
              <a:rPr lang="en-US" sz="2400" dirty="0"/>
            </a:br>
            <a:r>
              <a:rPr lang="en-US" sz="2400" dirty="0"/>
              <a:t>✔ Use </a:t>
            </a:r>
            <a:r>
              <a:rPr lang="en-US" sz="2400" b="1" dirty="0"/>
              <a:t>drawings or objects</a:t>
            </a:r>
            <a:br>
              <a:rPr lang="en-US" sz="2400" dirty="0"/>
            </a:br>
            <a:r>
              <a:rPr lang="en-US" sz="2400" dirty="0"/>
              <a:t>✔ Write </a:t>
            </a:r>
            <a:r>
              <a:rPr lang="en-US" sz="2400" b="1" dirty="0"/>
              <a:t>equations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DC8C97-CCF1-DEF3-529E-75440871D389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Exit Ticket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Solve: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	5 + 4 + 1 = □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Draw a picture to show your answer.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3FAE-4020-15D5-C312-5E807E0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28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26482-1D5E-2219-C1B2-8697ABA1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Learning Goal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362C-D05C-5B7F-59DA-E8BAC07A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Today we will learn how to:</a:t>
            </a:r>
          </a:p>
          <a:p>
            <a:pPr marL="0" indent="0">
              <a:buNone/>
            </a:pPr>
            <a:r>
              <a:rPr lang="en-US" dirty="0"/>
              <a:t>• Add </a:t>
            </a:r>
            <a:r>
              <a:rPr lang="en-US" b="1" dirty="0"/>
              <a:t>three numbers together</a:t>
            </a:r>
            <a:br>
              <a:rPr lang="en-US" dirty="0"/>
            </a:br>
            <a:r>
              <a:rPr lang="en-US" dirty="0"/>
              <a:t>• Solve </a:t>
            </a:r>
            <a:r>
              <a:rPr lang="en-US" b="1" dirty="0"/>
              <a:t>fun word problems</a:t>
            </a:r>
            <a:br>
              <a:rPr lang="en-US" dirty="0"/>
            </a:br>
            <a:r>
              <a:rPr lang="en-US" dirty="0"/>
              <a:t>• Use </a:t>
            </a:r>
            <a:r>
              <a:rPr lang="en-US" b="1" dirty="0"/>
              <a:t>pictures or drawings</a:t>
            </a:r>
            <a:r>
              <a:rPr lang="en-US" dirty="0"/>
              <a:t> to help us count</a:t>
            </a:r>
            <a:br>
              <a:rPr lang="en-US" dirty="0"/>
            </a:br>
            <a:r>
              <a:rPr lang="en-US" dirty="0"/>
              <a:t>• Write a </a:t>
            </a:r>
            <a:r>
              <a:rPr lang="en-US" b="1" dirty="0"/>
              <a:t>math equation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8E9DA-C129-54AD-6101-25E40E15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607070"/>
            <a:ext cx="5458968" cy="36438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F0771-FD84-6781-00C1-3119A79D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0772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F8E8-C310-945D-7D9E-D2E4E7D6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830519"/>
            <a:ext cx="3455821" cy="669471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Let’s Think!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FB4A-7692-9FCC-9008-CA295DB2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678076"/>
            <a:ext cx="3866129" cy="18494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🐦 </a:t>
            </a:r>
            <a:r>
              <a:rPr lang="en-US" sz="2000" b="1" dirty="0"/>
              <a:t>3 birds</a:t>
            </a:r>
            <a:r>
              <a:rPr lang="en-US" sz="2000" dirty="0"/>
              <a:t> on a tree</a:t>
            </a:r>
            <a:br>
              <a:rPr lang="en-US" sz="2000" dirty="0"/>
            </a:br>
            <a:r>
              <a:rPr lang="en-US" sz="2000" dirty="0"/>
              <a:t>🐦 </a:t>
            </a:r>
            <a:r>
              <a:rPr lang="en-US" sz="2000" b="1" dirty="0"/>
              <a:t>4 birds</a:t>
            </a:r>
            <a:r>
              <a:rPr lang="en-US" sz="2000" dirty="0"/>
              <a:t> on another branch</a:t>
            </a:r>
            <a:br>
              <a:rPr lang="en-US" sz="2000" dirty="0"/>
            </a:br>
            <a:r>
              <a:rPr lang="en-US" sz="2000" dirty="0"/>
              <a:t>🐦 </a:t>
            </a:r>
            <a:r>
              <a:rPr lang="en-US" sz="2000" b="1" dirty="0"/>
              <a:t>2 birds</a:t>
            </a:r>
            <a:r>
              <a:rPr lang="en-US" sz="2000" dirty="0"/>
              <a:t> flying nearby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many birds are there </a:t>
            </a:r>
            <a:r>
              <a:rPr lang="en-US" sz="2000" b="1" dirty="0"/>
              <a:t>in all?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5" name="Picture 4" descr="Birds on a tree branch&#10;&#10;AI-generated content may be incorrect.">
            <a:extLst>
              <a:ext uri="{FF2B5EF4-FFF2-40B4-BE49-F238E27FC236}">
                <a16:creationId xmlns:a16="http://schemas.microsoft.com/office/drawing/2014/main" id="{85951100-F48A-A8A3-0FE1-F8A79D93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0" r="5759"/>
          <a:stretch>
            <a:fillRect/>
          </a:stretch>
        </p:blipFill>
        <p:spPr>
          <a:xfrm>
            <a:off x="4987672" y="919010"/>
            <a:ext cx="6389346" cy="50292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83D632-F9B0-D45C-9E62-7DCC93E972F5}"/>
              </a:ext>
            </a:extLst>
          </p:cNvPr>
          <p:cNvSpPr txBox="1"/>
          <p:nvPr/>
        </p:nvSpPr>
        <p:spPr>
          <a:xfrm>
            <a:off x="876693" y="4180009"/>
            <a:ext cx="370513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We can </a:t>
            </a:r>
            <a:r>
              <a:rPr lang="en-US" sz="1800" b="1" dirty="0"/>
              <a:t>add the numbers together!</a:t>
            </a:r>
            <a:endParaRPr lang="en-US" b="1" dirty="0"/>
          </a:p>
          <a:p>
            <a:pPr marL="0" indent="0" algn="ctr">
              <a:buNone/>
            </a:pPr>
            <a:r>
              <a:rPr lang="en-US" sz="4400" dirty="0"/>
              <a:t>3 + 4 + 2 = 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DAD27B2-D307-446E-218A-13BB92C0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12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9AB947-785D-482B-A71B-C1C825A2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468A839C-B241-4F23-9A1D-CBCAFE6F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F68CAD5-0452-48EC-94D8-91ED8F5E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B68D-5F88-982F-E3E0-8913F953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170432"/>
          </a:xfrm>
        </p:spPr>
        <p:txBody>
          <a:bodyPr anchor="b">
            <a:normAutofit/>
          </a:bodyPr>
          <a:lstStyle/>
          <a:p>
            <a:r>
              <a:rPr lang="en-US" sz="3400" dirty="0"/>
              <a:t>Key Vocabulary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9F292F-513F-4E95-9E51-6B736F17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A52E0E-6908-496E-BB67-DDBF1EEC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92A0-78A5-5C65-4A39-F9BF5FC3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358444"/>
            <a:ext cx="4837176" cy="4161720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Add: </a:t>
            </a:r>
            <a:r>
              <a:rPr lang="en-US" sz="1800" dirty="0"/>
              <a:t>Putting numbers together</a:t>
            </a:r>
          </a:p>
          <a:p>
            <a:r>
              <a:rPr lang="en-US" sz="1800" b="1" dirty="0"/>
              <a:t>Sum: </a:t>
            </a:r>
            <a:r>
              <a:rPr lang="en-US" sz="1800" dirty="0"/>
              <a:t>The answer to an addition problem</a:t>
            </a:r>
          </a:p>
          <a:p>
            <a:r>
              <a:rPr lang="en-US" sz="1800" b="1" dirty="0"/>
              <a:t>Equation: </a:t>
            </a:r>
            <a:r>
              <a:rPr lang="en-US" sz="1800" dirty="0"/>
              <a:t>A math sentence with numbers</a:t>
            </a:r>
          </a:p>
          <a:p>
            <a:r>
              <a:rPr lang="en-US" sz="1800" b="1" dirty="0"/>
              <a:t>Unknown: </a:t>
            </a:r>
            <a:r>
              <a:rPr lang="en-US" sz="1800" dirty="0"/>
              <a:t>A missing number we must find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dirty="0"/>
              <a:t>Example: There are 5 blue flowers, 5 yellow flowers, and 3 red flowers in the garden. How many flowers are there in all?</a:t>
            </a:r>
          </a:p>
          <a:p>
            <a:pPr marL="0" indent="0" algn="ctr">
              <a:buNone/>
            </a:pPr>
            <a:r>
              <a:rPr lang="en-US" sz="4000" dirty="0"/>
              <a:t>5 + 5 + 3 = □</a:t>
            </a:r>
          </a:p>
          <a:p>
            <a:endParaRPr lang="en-US" sz="1800" dirty="0"/>
          </a:p>
        </p:txBody>
      </p:sp>
      <p:pic>
        <p:nvPicPr>
          <p:cNvPr id="6" name="Picture 5" descr="A group of blue flowers&#10;&#10;AI-generated content may be incorrect.">
            <a:extLst>
              <a:ext uri="{FF2B5EF4-FFF2-40B4-BE49-F238E27FC236}">
                <a16:creationId xmlns:a16="http://schemas.microsoft.com/office/drawing/2014/main" id="{51442A85-056C-D96B-49D8-629B1F08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25" y="590771"/>
            <a:ext cx="2340864" cy="2340864"/>
          </a:xfrm>
          <a:prstGeom prst="rect">
            <a:avLst/>
          </a:prstGeom>
        </p:spPr>
      </p:pic>
      <p:pic>
        <p:nvPicPr>
          <p:cNvPr id="9" name="Picture 8" descr="A group of red flowers&#10;&#10;AI-generated content may be incorrect.">
            <a:extLst>
              <a:ext uri="{FF2B5EF4-FFF2-40B4-BE49-F238E27FC236}">
                <a16:creationId xmlns:a16="http://schemas.microsoft.com/office/drawing/2014/main" id="{FDCE8CF1-C59B-A6C6-217E-EC3116F3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83" y="3429000"/>
            <a:ext cx="2340864" cy="2340864"/>
          </a:xfrm>
          <a:prstGeom prst="rect">
            <a:avLst/>
          </a:prstGeom>
        </p:spPr>
      </p:pic>
      <p:pic>
        <p:nvPicPr>
          <p:cNvPr id="8" name="Picture 7" descr="A group of yellow flowers&#10;&#10;AI-generated content may be incorrect.">
            <a:extLst>
              <a:ext uri="{FF2B5EF4-FFF2-40B4-BE49-F238E27FC236}">
                <a16:creationId xmlns:a16="http://schemas.microsoft.com/office/drawing/2014/main" id="{109645DF-A162-D126-0C5D-CBAFFA9877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8273"/>
          <a:stretch>
            <a:fillRect/>
          </a:stretch>
        </p:blipFill>
        <p:spPr>
          <a:xfrm>
            <a:off x="9142278" y="746285"/>
            <a:ext cx="2584230" cy="194775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A0391AA-0D3A-CA94-93B4-3EBB6F43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0211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28CF-1D1D-3600-5277-D1B92FD4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9" y="500098"/>
            <a:ext cx="3491252" cy="6136676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Use Objects to Count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Students can solve problems using:</a:t>
            </a:r>
            <a:br>
              <a:rPr lang="en-US" sz="3600" dirty="0"/>
            </a:br>
            <a:r>
              <a:rPr lang="en-US" sz="3600" dirty="0"/>
              <a:t>• cubes</a:t>
            </a:r>
            <a:br>
              <a:rPr lang="en-US" sz="3600" dirty="0"/>
            </a:br>
            <a:r>
              <a:rPr lang="en-US" sz="3600" dirty="0"/>
              <a:t>• counters</a:t>
            </a:r>
            <a:br>
              <a:rPr lang="en-US" sz="3600" dirty="0"/>
            </a:br>
            <a:r>
              <a:rPr lang="en-US" sz="3600" dirty="0"/>
              <a:t>• toys</a:t>
            </a:r>
            <a:br>
              <a:rPr lang="en-US" sz="3600" dirty="0"/>
            </a:br>
            <a:r>
              <a:rPr lang="en-US" sz="3600" dirty="0"/>
              <a:t>• drawings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ACBD-9010-8BD0-D026-A90A8521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304" y="582469"/>
            <a:ext cx="5723293" cy="58871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Example:</a:t>
            </a:r>
          </a:p>
          <a:p>
            <a:pPr marL="0" indent="0">
              <a:buNone/>
            </a:pPr>
            <a:r>
              <a:rPr lang="es-ES" dirty="0"/>
              <a:t>3 cubes</a:t>
            </a:r>
            <a:br>
              <a:rPr lang="es-ES" dirty="0"/>
            </a:br>
            <a:r>
              <a:rPr lang="es-ES" dirty="0"/>
              <a:t>4 cubes</a:t>
            </a:r>
            <a:br>
              <a:rPr lang="es-ES" dirty="0"/>
            </a:br>
            <a:r>
              <a:rPr lang="es-ES" dirty="0"/>
              <a:t>2 cubes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3 + 4 + 2 =?</a:t>
            </a:r>
            <a:endParaRPr lang="es-ES" sz="4800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56D96-0CCC-79EF-3A23-3484C4C41EE5}"/>
              </a:ext>
            </a:extLst>
          </p:cNvPr>
          <p:cNvGrpSpPr/>
          <p:nvPr/>
        </p:nvGrpSpPr>
        <p:grpSpPr>
          <a:xfrm>
            <a:off x="6096000" y="2064775"/>
            <a:ext cx="4493662" cy="3261513"/>
            <a:chOff x="5428790" y="2503869"/>
            <a:chExt cx="5014203" cy="38154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BB4552-1107-0A9B-95DF-3074163A8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2503869"/>
              <a:ext cx="1119494" cy="11836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091D3B-C31D-75A6-06B4-C169001C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206" y="2503869"/>
              <a:ext cx="1115665" cy="11888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A47BC0-1F2C-CD58-A6BC-381201D9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83793" y="2503869"/>
              <a:ext cx="1119494" cy="11836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658405-42FA-2662-0EA7-575C29CE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3822412"/>
              <a:ext cx="1119494" cy="1183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72B221-BF8E-239C-1CF1-92E9714A0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4377" y="3822412"/>
              <a:ext cx="1119494" cy="11836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8754FA-86B2-2669-E508-AF151456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0637" y="3822412"/>
              <a:ext cx="1119494" cy="11836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35362B-81DC-6E66-7F77-649DE16D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23499" y="3822412"/>
              <a:ext cx="1119494" cy="1183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C3C364-82AB-8E87-63ED-5922E1715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5128294"/>
              <a:ext cx="1119494" cy="11836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0B367E-0C2D-6491-1237-D209786E4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4481" y="5135738"/>
              <a:ext cx="1119494" cy="11836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4ED303-C2BE-F143-27F1-92123B280056}"/>
              </a:ext>
            </a:extLst>
          </p:cNvPr>
          <p:cNvCxnSpPr>
            <a:cxnSpLocks/>
          </p:cNvCxnSpPr>
          <p:nvPr/>
        </p:nvCxnSpPr>
        <p:spPr>
          <a:xfrm>
            <a:off x="4699819" y="1376516"/>
            <a:ext cx="0" cy="381491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95E22CC-C68C-B81A-BD3D-6814D686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3085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382-4277-248D-4CDD-7063A4CC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7155" cy="1325563"/>
          </a:xfrm>
        </p:spPr>
        <p:txBody>
          <a:bodyPr/>
          <a:lstStyle/>
          <a:p>
            <a:r>
              <a:rPr lang="en-US" dirty="0"/>
              <a:t>Draw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B523-9680-343D-B086-60045554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1451999"/>
            <a:ext cx="4444179" cy="3139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200" dirty="0"/>
              <a:t>3 apples</a:t>
            </a:r>
            <a:br>
              <a:rPr lang="en-US" sz="6200" dirty="0"/>
            </a:br>
            <a:r>
              <a:rPr lang="en-US" sz="6200" dirty="0"/>
              <a:t>	4 apples</a:t>
            </a:r>
            <a:br>
              <a:rPr lang="en-US" sz="6200" dirty="0"/>
            </a:br>
            <a:r>
              <a:rPr lang="en-US" sz="6200" dirty="0"/>
              <a:t>	2 apples</a:t>
            </a:r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AE512-9C43-04E0-C34F-3ACA0764759A}"/>
              </a:ext>
            </a:extLst>
          </p:cNvPr>
          <p:cNvSpPr txBox="1"/>
          <p:nvPr/>
        </p:nvSpPr>
        <p:spPr>
          <a:xfrm>
            <a:off x="6017342" y="1827492"/>
            <a:ext cx="42082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🍎🍎🍎</a:t>
            </a:r>
            <a:br>
              <a:rPr lang="en-US" sz="5400" dirty="0"/>
            </a:br>
            <a:r>
              <a:rPr lang="en-US" sz="5400" dirty="0"/>
              <a:t>🍎🍎🍎🍎</a:t>
            </a:r>
            <a:br>
              <a:rPr lang="en-US" sz="5400" dirty="0"/>
            </a:br>
            <a:r>
              <a:rPr lang="en-US" sz="5400" dirty="0"/>
              <a:t>🍎🍎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A2DEC-DEED-4FCA-4BB6-A97D0B80D47B}"/>
              </a:ext>
            </a:extLst>
          </p:cNvPr>
          <p:cNvSpPr/>
          <p:nvPr/>
        </p:nvSpPr>
        <p:spPr>
          <a:xfrm>
            <a:off x="2143432" y="4788308"/>
            <a:ext cx="7905135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3+4+2=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3A6AF-066C-2FF2-CE25-42A7C131E821}"/>
              </a:ext>
            </a:extLst>
          </p:cNvPr>
          <p:cNvSpPr/>
          <p:nvPr/>
        </p:nvSpPr>
        <p:spPr>
          <a:xfrm>
            <a:off x="4375355" y="4788308"/>
            <a:ext cx="7905135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7F1DFC-FF42-B77E-E5A5-8443457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9614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F65D3-A7F2-3486-A791-11B84EA3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Step-by-Step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9DDB-1FDD-8AA0-4B82-B969AFDE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/>
              <a:t>Step 1: Read the problem.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2: Find the </a:t>
            </a:r>
            <a:r>
              <a:rPr lang="en-US" sz="2000" b="1" dirty="0"/>
              <a:t>three numbers</a:t>
            </a:r>
            <a:r>
              <a:rPr lang="en-US" sz="2000" dirty="0"/>
              <a:t>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3: Add them together.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4: Check your answer.</a:t>
            </a:r>
          </a:p>
          <a:p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93D8FB-20E7-E1C9-523C-46D5A180D05A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5 + 3 + 2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First add: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5 + 3 = 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Then add: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8 + 2 = 10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6F621-9FEF-1759-17BF-28D77C9F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72465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8892-BA65-0230-4F04-68907915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70" y="1004634"/>
            <a:ext cx="8609413" cy="2397785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We add numbers when we count:</a:t>
            </a:r>
            <a:br>
              <a:rPr lang="en-US" sz="5300" dirty="0"/>
            </a:br>
            <a:r>
              <a:rPr lang="en-US" sz="3100" dirty="0"/>
              <a:t>• toys</a:t>
            </a:r>
            <a:br>
              <a:rPr lang="en-US" sz="3100" dirty="0"/>
            </a:br>
            <a:r>
              <a:rPr lang="en-US" sz="3100" dirty="0"/>
              <a:t>• snacks</a:t>
            </a:r>
            <a:br>
              <a:rPr lang="en-US" sz="3100" dirty="0"/>
            </a:br>
            <a:r>
              <a:rPr lang="en-US" sz="3100" dirty="0"/>
              <a:t>• animals</a:t>
            </a:r>
            <a:br>
              <a:rPr lang="en-US" sz="3100" dirty="0"/>
            </a:br>
            <a:r>
              <a:rPr lang="en-US" sz="3100" dirty="0"/>
              <a:t>• books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114F-2917-5DB5-E19D-609B1EE83165}"/>
              </a:ext>
            </a:extLst>
          </p:cNvPr>
          <p:cNvSpPr txBox="1"/>
          <p:nvPr/>
        </p:nvSpPr>
        <p:spPr>
          <a:xfrm>
            <a:off x="1596471" y="3455581"/>
            <a:ext cx="44736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3600" dirty="0"/>
              <a:t>4 toy cars</a:t>
            </a:r>
            <a:br>
              <a:rPr lang="en-US" sz="3600" dirty="0"/>
            </a:br>
            <a:r>
              <a:rPr lang="en-US" sz="3600" dirty="0"/>
              <a:t>	3 toy trucks</a:t>
            </a:r>
            <a:br>
              <a:rPr lang="en-US" sz="3600" dirty="0"/>
            </a:br>
            <a:r>
              <a:rPr lang="en-US" sz="3600" dirty="0"/>
              <a:t>	2 toy buses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A2CA5-AF85-6BDB-9447-E325EE2F3D84}"/>
              </a:ext>
            </a:extLst>
          </p:cNvPr>
          <p:cNvSpPr txBox="1"/>
          <p:nvPr/>
        </p:nvSpPr>
        <p:spPr>
          <a:xfrm>
            <a:off x="6298833" y="3746176"/>
            <a:ext cx="4296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How many toys?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CA264-75BE-6F62-576D-AEC3CCA6F6D9}"/>
              </a:ext>
            </a:extLst>
          </p:cNvPr>
          <p:cNvSpPr/>
          <p:nvPr/>
        </p:nvSpPr>
        <p:spPr>
          <a:xfrm>
            <a:off x="6298833" y="4471243"/>
            <a:ext cx="3623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 + 3 + 2 = 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BCA1C27-99E5-8A85-1D1C-B8E9C0D8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8973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9D3D6-9247-7CEC-16B7-5AEBFAA0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Let’s 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3EAC-6921-44C3-167A-ADE47363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Solve these problems.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600" dirty="0"/>
              <a:t>1️⃣3 + 5 + 2 = □</a:t>
            </a:r>
          </a:p>
          <a:p>
            <a:pPr marL="0" indent="0">
              <a:buNone/>
            </a:pPr>
            <a:r>
              <a:rPr lang="en-US" sz="3600" dirty="0"/>
              <a:t>2️⃣6 + 1 + 3 = □</a:t>
            </a:r>
          </a:p>
          <a:p>
            <a:pPr marL="0" indent="0">
              <a:buNone/>
            </a:pPr>
            <a:r>
              <a:rPr lang="en-US" sz="3600" dirty="0"/>
              <a:t>3️⃣There are 🐶 4 dogs running in the park, then🐶 3 more dogs arrive and 🐶 2 are dogs are playing. How many dogs are there?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8B3FF-5795-195D-3137-3294B6B8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5493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585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Benchmark: MAFS.1.OA.1.2 - Adding Three Numbers in Word Problems  </vt:lpstr>
      <vt:lpstr>Learning Goal</vt:lpstr>
      <vt:lpstr>Let’s Think!</vt:lpstr>
      <vt:lpstr>Key Vocabulary</vt:lpstr>
      <vt:lpstr>We Can Use Objects to Count  Students can solve problems using: • cubes • counters • toys • drawings </vt:lpstr>
      <vt:lpstr>Draw to Solve</vt:lpstr>
      <vt:lpstr>Step-by-Step Strategy</vt:lpstr>
      <vt:lpstr>We add numbers when we count: • toys • snacks • animals • books</vt:lpstr>
      <vt:lpstr>Let’s Practice</vt:lpstr>
      <vt:lpstr>What Did We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mark Barbado</dc:creator>
  <cp:lastModifiedBy>John mark Barbado</cp:lastModifiedBy>
  <cp:revision>1</cp:revision>
  <dcterms:created xsi:type="dcterms:W3CDTF">2026-03-15T15:50:33Z</dcterms:created>
  <dcterms:modified xsi:type="dcterms:W3CDTF">2026-03-15T18:25:39Z</dcterms:modified>
</cp:coreProperties>
</file>