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xml" ContentType="application/xml"/>
  <Default Extension="jpeg" ContentType="image/jpeg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s/slide3.xml" ContentType="application/vnd.openxmlformats-officedocument.presentationml.slide+xml"/>
  <Override PartName="/docProps/core.xml" ContentType="application/vnd.openxmlformats-package.core-properties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"/>
  </p:notesMasterIdLst>
  <p:sldIdLst>
    <p:sldId id="256" r:id="rId3"/>
    <p:sldId id="258" r:id="rId4"/>
    <p:sldId id="257" r:id="rId5"/>
    <p:sldId id="259" r:id="rId6"/>
    <p:sldId id="260" r:id="rId7"/>
    <p:sldId id="261" r:id="rId8"/>
    <p:sldId id="262" r:id="rId9"/>
    <p:sldId id="263" r:id="rId1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orient="horz" pos="2160" userDrawn="1">
          <p15:clr>
            <a:srgbClr val="A4A3A4"/>
          </p15:clr>
        </p15:guide>
        <p15:guide id="1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10" Type="http://schemas.openxmlformats.org/officeDocument/2006/relationships/slide" Target="slides/slide8.xml"/><Relationship Id="rId11" Type="http://schemas.openxmlformats.org/officeDocument/2006/relationships/tableStyles" Target="tableStyles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  <a:p>
            <a:endParaRPr lang="en-US"/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/>
          <a:p>
            <a:r>
              <a:rPr lang="en-US" smtClean="0"/>
              <a:t>*</a:t>
            </a:r>
            <a:endParaRPr lang="en-US"/>
          </a:p>
        </p:txBody>
      </p:sp>
      <p:sp>
        <p:nvSpPr>
          <p:cNvPr id="4" name="Slide Image Placeholder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  <a:p>
            <a:endParaRPr lang="en-US"/>
          </a:p>
        </p:txBody>
      </p:sp>
      <p:sp>
        <p:nvSpPr>
          <p:cNvPr id="5" name="Notes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/>
          <a:p>
            <a:r>
              <a:rPr lang="en-US" smtClean="0"/>
              <a:t>#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079A174-9F87-4F4B-8E88-CA9032D35A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0CF8142E-5EAB-4D8E-AF01-0AA2F101C3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062EF33E-331F-41FA-B596-103492E7D06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1FDDB78-6922-4D92-BB06-3D563D1E975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FD954397-A147-40B4-AA88-4B7028FF4F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FA3751D0-BB98-4F28-8F59-FC75A326AC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D70FFFB6-A156-4067-8705-59CEC797B2A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77" y="685800"/>
            <a:ext cx="6095847" cy="3429000"/>
          </a:xfrm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Text Placeholder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2BA395FE-D946-49A4-A9A5-9CA012652F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 noEditPoint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 noEditPoints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 noEditPoints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 noEditPoints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8" name="Footer Placeholder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Footer Placeholder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3" name="Footer Placeholder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EditPoints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/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dt="0" sldNum="0" hdr="0" ftr="0"/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 noEditPoints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sldNum="0"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A2D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320040"/>
            <a:ext cx="1828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SCIENCE 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822960"/>
            <a:ext cx="4183578" cy="58097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/>
              <a:t>Gravity, Mass &amp; Weight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1481328"/>
            <a:ext cx="107899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What changes? What stays the same? Why?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240280"/>
            <a:ext cx="10789920" cy="2912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sz="3200"/>
              <a:t>• Today we will separate three ideas: gravity, mass, and weight.</a:t>
            </a:r>
          </a:p>
          <a:p>
            <a:pPr>
              <a:spcAft>
                <a:spcPts val="1500"/>
              </a:spcAft>
            </a:pPr>
            <a:r>
              <a:rPr sz="3200"/>
              <a:t>• Gravity is a force. Mass describes matter. Weight describes gravitational force.</a:t>
            </a:r>
          </a:p>
          <a:p>
            <a:pPr>
              <a:spcAft>
                <a:spcPts val="1500"/>
              </a:spcAft>
            </a:pPr>
            <a:r>
              <a:rPr sz="3200"/>
              <a:t>• Goal: explain the difference using scientific reasoning—not memorization.</a:t>
            </a:r>
          </a:p>
        </p:txBody>
      </p:sp>
      <p:pic>
        <p:nvPicPr>
          <p:cNvPr id="7" name="Picture 2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826637" y="310149"/>
            <a:ext cx="1025623" cy="102562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A2D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320040"/>
            <a:ext cx="1828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SCIENCE 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822960"/>
            <a:ext cx="5399603" cy="58097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/>
              <a:t>Mass and Weight Are Different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920240"/>
            <a:ext cx="5257800" cy="3383280"/>
          </a:xfrm>
          <a:prstGeom prst="roundRect">
            <a:avLst/>
          </a:prstGeom>
          <a:solidFill>
            <a:srgbClr val="F2F7FA"/>
          </a:solidFill>
          <a:ln>
            <a:solidFill>
              <a:srgbClr val="0A2D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55745" y="2148840"/>
            <a:ext cx="1045313" cy="5197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800" b="1">
                <a:solidFill>
                  <a:srgbClr val="FF0000"/>
                </a:solidFill>
              </a:rPr>
              <a:t>MASS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8680" y="2788920"/>
            <a:ext cx="4663440" cy="2180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sz="2800"/>
              <a:t>• Amount of matter in an object</a:t>
            </a:r>
          </a:p>
          <a:p>
            <a:pPr>
              <a:spcAft>
                <a:spcPts val="1500"/>
              </a:spcAft>
            </a:pPr>
            <a:r>
              <a:rPr sz="2800"/>
              <a:t>• Measured in kilograms (kg)</a:t>
            </a:r>
          </a:p>
          <a:p>
            <a:pPr>
              <a:spcAft>
                <a:spcPts val="1500"/>
              </a:spcAft>
            </a:pPr>
            <a:r>
              <a:rPr sz="2800"/>
              <a:t>• Does not depend on gravity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63640" y="1920240"/>
            <a:ext cx="5257800" cy="3383280"/>
          </a:xfrm>
          <a:prstGeom prst="roundRect">
            <a:avLst/>
          </a:prstGeom>
          <a:solidFill>
            <a:srgbClr val="F2F7FA"/>
          </a:solidFill>
          <a:ln>
            <a:solidFill>
              <a:srgbClr val="167D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92240" y="2148840"/>
            <a:ext cx="1400393" cy="5197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800" b="1">
                <a:solidFill>
                  <a:srgbClr val="FF0000"/>
                </a:solidFill>
              </a:rPr>
              <a:t>WEIGHT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92240" y="2788920"/>
            <a:ext cx="4663440" cy="2607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sz="2800"/>
              <a:t>• Gravitational force on an object</a:t>
            </a:r>
          </a:p>
          <a:p>
            <a:pPr>
              <a:spcAft>
                <a:spcPts val="1500"/>
              </a:spcAft>
            </a:pPr>
            <a:r>
              <a:rPr sz="2800"/>
              <a:t>• Measured in newtons (N)</a:t>
            </a:r>
          </a:p>
          <a:p>
            <a:pPr>
              <a:spcAft>
                <a:spcPts val="1500"/>
              </a:spcAft>
            </a:pPr>
            <a:r>
              <a:rPr sz="2800"/>
              <a:t>• Depends on gravitational field strength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0" y="5623560"/>
            <a:ext cx="850392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t>Memory clue: kilograms → mass     |     newtons → force/weight</a:t>
            </a:r>
          </a:p>
        </p:txBody>
      </p:sp>
      <p:pic>
        <p:nvPicPr>
          <p:cNvPr id="12" name="Picture 2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826637" y="310149"/>
            <a:ext cx="1025623" cy="102562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A2D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320040"/>
            <a:ext cx="1828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SCIENCE 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822960"/>
            <a:ext cx="3083243" cy="58097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/>
              <a:t>Gravity Is a Force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1481328"/>
            <a:ext cx="107899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Gravity can change motion without physical contact.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057400"/>
            <a:ext cx="10789920" cy="3103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sz="3200"/>
              <a:t>• Gravity pulls objects with mass toward one another.</a:t>
            </a:r>
          </a:p>
          <a:p>
            <a:pPr>
              <a:spcAft>
                <a:spcPts val="1500"/>
              </a:spcAft>
            </a:pPr>
            <a:r>
              <a:rPr sz="3200"/>
              <a:t>• It is a non-contact force: the objects do not have to touch.</a:t>
            </a:r>
          </a:p>
          <a:p>
            <a:pPr>
              <a:spcAft>
                <a:spcPts val="1500"/>
              </a:spcAft>
            </a:pPr>
            <a:r>
              <a:rPr sz="3200"/>
              <a:t>• Near Earth, gravity causes unsupported objects to accelerate downward.</a:t>
            </a:r>
          </a:p>
          <a:p>
            <a:pPr>
              <a:spcAft>
                <a:spcPts val="1500"/>
              </a:spcAft>
            </a:pPr>
            <a:r>
              <a:rPr sz="3200"/>
              <a:t>• Gravity is attractive—it pulls rather than pushes.</a:t>
            </a:r>
          </a:p>
        </p:txBody>
      </p:sp>
      <p:pic>
        <p:nvPicPr>
          <p:cNvPr id="7" name="Picture 2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826637" y="310149"/>
            <a:ext cx="1025623" cy="102562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A2D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320040"/>
            <a:ext cx="1828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SCIENCE 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822960"/>
            <a:ext cx="7471093" cy="58097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/>
              <a:t>Why Does More Mass Mean More Weight?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1481328"/>
            <a:ext cx="107899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Compare objects at the same location.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057400"/>
            <a:ext cx="10789920" cy="45662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sz="3200"/>
              <a:t>• An object with more mass contains more matter for gravity to act on.</a:t>
            </a:r>
          </a:p>
          <a:p>
            <a:pPr>
              <a:spcAft>
                <a:spcPts val="1500"/>
              </a:spcAft>
            </a:pPr>
            <a:r>
              <a:rPr sz="3200"/>
              <a:t>• At the same location, more mass means a greater gravitational force.</a:t>
            </a:r>
          </a:p>
          <a:p>
            <a:pPr>
              <a:spcAft>
                <a:spcPts val="1500"/>
              </a:spcAft>
            </a:pPr>
            <a:r>
              <a:rPr sz="3200"/>
              <a:t>• That is why a more massive object has greater weight at the same gravitational field strength.</a:t>
            </a:r>
          </a:p>
          <a:p>
            <a:pPr>
              <a:spcAft>
                <a:spcPts val="1500"/>
              </a:spcAft>
            </a:pPr>
            <a:r>
              <a:rPr sz="3200"/>
              <a:t>• This does NOT mean a heavier object automatically falls faster.</a:t>
            </a:r>
          </a:p>
        </p:txBody>
      </p:sp>
      <p:pic>
        <p:nvPicPr>
          <p:cNvPr id="7" name="Picture 2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826637" y="310149"/>
            <a:ext cx="1025623" cy="102562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A2D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320040"/>
            <a:ext cx="1828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SCIENCE 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822960"/>
            <a:ext cx="3351927" cy="58097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/>
              <a:t>Calculating Weight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1481328"/>
            <a:ext cx="107899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Weight is the gravitational force acting on an object.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11299" y="2062299"/>
            <a:ext cx="7369096" cy="58097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3200"/>
              <a:t>Weight = mass × gravitational field strength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2971800"/>
            <a:ext cx="10789920" cy="24250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sz="3200"/>
              <a:t>• Weight is measured in newtons (N).</a:t>
            </a:r>
          </a:p>
          <a:p>
            <a:pPr>
              <a:spcAft>
                <a:spcPts val="1500"/>
              </a:spcAft>
            </a:pPr>
            <a:r>
              <a:rPr sz="3200"/>
              <a:t>• Mass is measured in kilograms (kg).</a:t>
            </a:r>
          </a:p>
          <a:p>
            <a:pPr>
              <a:spcAft>
                <a:spcPts val="1500"/>
              </a:spcAft>
            </a:pPr>
            <a:r>
              <a:rPr sz="3200"/>
              <a:t>• Near Earth’s surface, gravitational field strength is about 9.8 N/kg.</a:t>
            </a:r>
          </a:p>
        </p:txBody>
      </p:sp>
      <p:pic>
        <p:nvPicPr>
          <p:cNvPr id="8" name="Picture 2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826637" y="310149"/>
            <a:ext cx="1025623" cy="102562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A2D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320040"/>
            <a:ext cx="1828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SCIENCE 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822960"/>
            <a:ext cx="5416471" cy="58097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/>
              <a:t>Do Heavier Objects Fall Faster?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1481328"/>
            <a:ext cx="107899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A common misconception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057400"/>
            <a:ext cx="10789920" cy="3590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sz="3200"/>
              <a:t>• Ignoring air resistance, objects near Earth experience approximately the same gravitational acceleration.</a:t>
            </a:r>
          </a:p>
          <a:p>
            <a:pPr>
              <a:spcAft>
                <a:spcPts val="1500"/>
              </a:spcAft>
            </a:pPr>
            <a:r>
              <a:rPr sz="3200"/>
              <a:t>• A more massive object has more weight, but it also has more inertia.</a:t>
            </a:r>
          </a:p>
          <a:p>
            <a:pPr>
              <a:spcAft>
                <a:spcPts val="1500"/>
              </a:spcAft>
            </a:pPr>
            <a:r>
              <a:rPr sz="3200"/>
              <a:t>• So different masses can fall with the same acceleration.</a:t>
            </a:r>
          </a:p>
          <a:p>
            <a:pPr>
              <a:spcAft>
                <a:spcPts val="1500"/>
              </a:spcAft>
            </a:pPr>
            <a:r>
              <a:rPr sz="3200"/>
              <a:t>• Air resistance can make real objects appear to fall differently.</a:t>
            </a:r>
          </a:p>
        </p:txBody>
      </p:sp>
      <p:pic>
        <p:nvPicPr>
          <p:cNvPr id="7" name="Picture 2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826637" y="310149"/>
            <a:ext cx="1025623" cy="102562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A2D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320040"/>
            <a:ext cx="1828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SCIENCE 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822960"/>
            <a:ext cx="7932460" cy="58097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/>
              <a:t>An Object Can Have Forces and Still Not Move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1481328"/>
            <a:ext cx="107899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Motion depends on the net force.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057400"/>
            <a:ext cx="10789920" cy="31031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</a:pPr>
            <a:r>
              <a:rPr sz="3200"/>
              <a:t>• Gravity may pull downward while a surface pushes upward.</a:t>
            </a:r>
          </a:p>
          <a:p>
            <a:pPr>
              <a:spcAft>
                <a:spcPts val="1500"/>
              </a:spcAft>
            </a:pPr>
            <a:r>
              <a:rPr sz="3200"/>
              <a:t>• If those forces are equal, the net force is zero.</a:t>
            </a:r>
          </a:p>
          <a:p>
            <a:pPr>
              <a:spcAft>
                <a:spcPts val="1500"/>
              </a:spcAft>
            </a:pPr>
            <a:r>
              <a:rPr sz="3200"/>
              <a:t>• Zero net force means zero acceleration.</a:t>
            </a:r>
          </a:p>
          <a:p>
            <a:pPr>
              <a:spcAft>
                <a:spcPts val="1500"/>
              </a:spcAft>
            </a:pPr>
            <a:r>
              <a:rPr sz="3200"/>
              <a:t>• Important: “not moving” does NOT mean “no forces.” The forces may be balanced.</a:t>
            </a:r>
          </a:p>
        </p:txBody>
      </p:sp>
      <p:pic>
        <p:nvPicPr>
          <p:cNvPr id="7" name="Picture 2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826637" y="310149"/>
            <a:ext cx="1025623" cy="102562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A2D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11480" y="320040"/>
            <a:ext cx="1828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SCIENCE 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822960"/>
            <a:ext cx="7352824" cy="58097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200" b="1"/>
              <a:t>How to Reason Through Gravity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2057400"/>
            <a:ext cx="2514600" cy="3063240"/>
          </a:xfrm>
          <a:prstGeom prst="roundRect">
            <a:avLst/>
          </a:prstGeom>
          <a:solidFill>
            <a:srgbClr val="F2F7FA"/>
          </a:solidFill>
          <a:ln>
            <a:solidFill>
              <a:srgbClr val="0A2D5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" y="2331720"/>
            <a:ext cx="22402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2877" y="2880360"/>
            <a:ext cx="1895270" cy="76327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t>Identify the </a:t>
            </a:r>
            <a:endParaRPr lang="en-US"/>
          </a:p>
          <a:p>
            <a:pPr algn="ctr"/>
            <a:r>
              <a:t>interaction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85482" y="3840480"/>
            <a:ext cx="2050060" cy="67165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t>What is pulling or</a:t>
            </a:r>
            <a:endParaRPr lang="en-US"/>
          </a:p>
          <a:p>
            <a:pPr algn="ctr"/>
            <a:r>
              <a:t> pushing?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29000" y="2057400"/>
            <a:ext cx="2514600" cy="3063240"/>
          </a:xfrm>
          <a:prstGeom prst="roundRect">
            <a:avLst/>
          </a:prstGeom>
          <a:solidFill>
            <a:srgbClr val="F2F7FA"/>
          </a:solidFill>
          <a:ln>
            <a:solidFill>
              <a:srgbClr val="167D4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566160" y="2331720"/>
            <a:ext cx="22402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93592" y="2880360"/>
            <a:ext cx="219456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t>Classify the force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93592" y="3840480"/>
            <a:ext cx="21945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t>Contact or non-contact?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309359" y="2057400"/>
            <a:ext cx="2514600" cy="3063240"/>
          </a:xfrm>
          <a:prstGeom prst="roundRect">
            <a:avLst/>
          </a:prstGeom>
          <a:solidFill>
            <a:srgbClr val="F2F7FA"/>
          </a:solidFill>
          <a:ln>
            <a:solidFill>
              <a:srgbClr val="EBA42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6446520" y="2331720"/>
            <a:ext cx="22402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55213" y="2880360"/>
            <a:ext cx="2032036" cy="76327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t>Separate mass</a:t>
            </a:r>
            <a:endParaRPr lang="en-US"/>
          </a:p>
          <a:p>
            <a:pPr algn="ctr"/>
            <a:r>
              <a:t> from weight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73951" y="3840480"/>
            <a:ext cx="219456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t>kg = mass; N = force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189719" y="2057400"/>
            <a:ext cx="2514600" cy="3063240"/>
          </a:xfrm>
          <a:prstGeom prst="roundRect">
            <a:avLst/>
          </a:prstGeom>
          <a:solidFill>
            <a:srgbClr val="F2F7FA"/>
          </a:solidFill>
          <a:ln>
            <a:solidFill>
              <a:srgbClr val="6A4B9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9326880" y="2331720"/>
            <a:ext cx="22402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t>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54311" y="2880360"/>
            <a:ext cx="2194560" cy="685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t>Predict the effect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454720" y="3840480"/>
            <a:ext cx="1993742" cy="67165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t>What changes—</a:t>
            </a:r>
            <a:endParaRPr lang="en-US"/>
          </a:p>
          <a:p>
            <a:pPr algn="ctr"/>
            <a:r>
              <a:t>and why?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0826637" y="310149"/>
            <a:ext cx="1025623" cy="102562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john mark barbado</cp:lastModifiedBy>
  <cp:revision>1</cp:revision>
  <dcterms:created xsi:type="dcterms:W3CDTF">2013-01-27T09:14:16Z</dcterms:created>
  <dcterms:modified xsi:type="dcterms:W3CDTF">2026-08-27T12:21:27Z</dcterms:modified>
  <cp:category/>
</cp:coreProperties>
</file>