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19" autoAdjust="0"/>
    <p:restoredTop sz="94660"/>
  </p:normalViewPr>
  <p:slideViewPr>
    <p:cSldViewPr snapToGrid="0">
      <p:cViewPr varScale="1">
        <p:scale>
          <a:sx n="78" d="100"/>
          <a:sy n="78" d="100"/>
        </p:scale>
        <p:origin x="80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9B5637-542F-4D7D-B7E2-2FB6882630B4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90527C-2D1B-421E-9711-37CCB990FE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6811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90527C-2D1B-421E-9711-37CCB990FE5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7299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C9262-17D3-7857-C35A-660F977B78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6B0EF5-436E-32EB-7F46-C021DF7607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A67485-7385-0B13-3A57-13ADD93B5E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15D3A-AF9D-4A61-B3A8-79CA32968F51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4A2116-9EDE-F403-82BD-02BBED7DA9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3E3EAA-ECF0-7C2E-DF65-D691ACEA69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E180B-497D-4079-8275-45C23B9BCC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144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3F4D4F-0E91-796C-AFF1-60D0263712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1F49314-171A-6330-4B5F-65D7C00E0E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682D32-B066-26E2-BA52-A348BF548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15D3A-AF9D-4A61-B3A8-79CA32968F51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BA0CDE-B30F-2D6A-BA9D-70CD1E603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2F76EC-B25B-2EA1-E79E-248CD5663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E180B-497D-4079-8275-45C23B9BCC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759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549A528-23EC-D437-1A32-8BBBA7A566D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8C1A87-A59D-DA0B-3D41-F57369F01D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8A8E73-32FE-2EC4-3D8E-8662092994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15D3A-AF9D-4A61-B3A8-79CA32968F51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34BAF3-5730-2EE6-4BDF-C2BF61F35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60194D-39DC-E778-CFA0-5CFBB2A19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E180B-497D-4079-8275-45C23B9BCC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170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50B906-1B6C-7C9D-9313-842420FE54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A659C3-C936-B486-F60F-DCC5FB3A49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762DA8-A4BF-8F8D-526A-7A9F43845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15D3A-AF9D-4A61-B3A8-79CA32968F51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5F3EC2-8270-1650-DD9E-CB9B1B0AA5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89E4DC-830C-5B45-83CA-5FA86C643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E180B-497D-4079-8275-45C23B9BCC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971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776F21-2871-E3D6-1537-9DB65EAFD4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6E9132-7123-7AC6-9B71-0047F2CE7E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A3F970-5D56-41CB-72E9-8C8F159A1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15D3A-AF9D-4A61-B3A8-79CA32968F51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FED927-BE1C-E13C-BC9B-1B3DF1821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1D27B-4CA1-8C7A-4A92-7AF586B2F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E180B-497D-4079-8275-45C23B9BCC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359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87961-7DFC-F0B5-F4DB-3F1252B15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73AAE3-9185-7AB9-8143-71A4869F71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4E3BD6-E36A-0A73-C1E2-6EB7DB5283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80F837-03C2-9C8A-5DF3-1E9F32D12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15D3A-AF9D-4A61-B3A8-79CA32968F51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F89ED7-89A8-C901-935C-737637031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9654DB-3837-A56A-D5B2-DA4F2A975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E180B-497D-4079-8275-45C23B9BCC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155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1D2EA3-732A-E39E-D3A2-D59CB4C501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60CA97-D651-61BD-026E-11673123C3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7D99DF-CBE7-278F-A45E-342A980334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73859E8-D1B4-09C7-B582-232682A2D5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9A9C3A9-0825-C242-AD44-032D6C7E29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E51F0AF-899E-F2C8-E84B-ECBD826AFE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15D3A-AF9D-4A61-B3A8-79CA32968F51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3FE0A66-7E68-A353-58D3-493E79D9D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8B8E26A-7121-4E3E-35F0-4A880C905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E180B-497D-4079-8275-45C23B9BCC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365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4D41C1-15BC-2372-226C-8D3AC58014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E4EBC80-7A55-73EE-26D9-526C8303A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15D3A-AF9D-4A61-B3A8-79CA32968F51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7BA20A-C421-D2B3-FE52-4C10AB29C3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A29794-2730-9ECF-1715-1D90C034F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E180B-497D-4079-8275-45C23B9BCC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073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FEA1835-D6CC-B4C1-2423-BD2EFB71BF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15D3A-AF9D-4A61-B3A8-79CA32968F51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0711D5A-EF2D-5491-54CC-D8938B9AB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2160F9-BB9B-8242-CE5C-F1B2DB1BC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E180B-497D-4079-8275-45C23B9BCC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9806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40AD51-27F3-CB6B-E508-BC7A61A3B5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779BE1-0643-14A8-B131-82D70CA968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34E138-F8B4-A30F-E87F-61B8702E02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B5FA73-EDE9-6DB1-FB86-E619F14A26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15D3A-AF9D-4A61-B3A8-79CA32968F51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C137AF-0479-B515-FAAA-D4FDDD121D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207629-3050-D2D2-332E-2093C61A4C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E180B-497D-4079-8275-45C23B9BCC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1341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94131B-0FBA-5366-4DD4-989A28D54C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B7448AB-76DF-1150-4A01-FF08E78C31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820B2F-495A-1622-0414-3DEC463412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6F06EB-C94E-4CE3-89A9-D8D5A741BD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15D3A-AF9D-4A61-B3A8-79CA32968F51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F06AF6-7DDC-FA01-1F04-667628D884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A35707-1D55-B406-38CF-EF8B96739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E180B-497D-4079-8275-45C23B9BCC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278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BF5E8C9-0BE5-5D76-B6F4-1466364DF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7CBD6A-1C79-5231-38D2-B341DD3AD9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3E0629-7131-26C2-88BA-5701CE77A2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BB15D3A-AF9D-4A61-B3A8-79CA32968F51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D1BE5E-C6CC-72D2-4676-CE48840369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647089-26C2-446E-BF55-87901B1DAA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7BE180B-497D-4079-8275-45C23B9BCC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264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ustralianenvironmentaleducation.com.au/wp-content/uploads/2020/07/Scientific-Method-1024x1024.jpg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nnovatewithmrbarbado.com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131BAD53-4E89-4F62-BBB7-26359763E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2756DA2-40EB-4C6F-B962-5822FFB54F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653438" cy="6858000"/>
          </a:xfrm>
          <a:custGeom>
            <a:avLst/>
            <a:gdLst>
              <a:gd name="connsiteX0" fmla="*/ 0 w 6096000"/>
              <a:gd name="connsiteY0" fmla="*/ 0 h 6858000"/>
              <a:gd name="connsiteX1" fmla="*/ 5567517 w 6096000"/>
              <a:gd name="connsiteY1" fmla="*/ 0 h 6858000"/>
              <a:gd name="connsiteX2" fmla="*/ 5566938 w 6096000"/>
              <a:gd name="connsiteY2" fmla="*/ 1705 h 6858000"/>
              <a:gd name="connsiteX3" fmla="*/ 5551594 w 6096000"/>
              <a:gd name="connsiteY3" fmla="*/ 17287 h 6858000"/>
              <a:gd name="connsiteX4" fmla="*/ 5545641 w 6096000"/>
              <a:gd name="connsiteY4" fmla="*/ 130336 h 6858000"/>
              <a:gd name="connsiteX5" fmla="*/ 5538289 w 6096000"/>
              <a:gd name="connsiteY5" fmla="*/ 187093 h 6858000"/>
              <a:gd name="connsiteX6" fmla="*/ 5545790 w 6096000"/>
              <a:gd name="connsiteY6" fmla="*/ 265704 h 6858000"/>
              <a:gd name="connsiteX7" fmla="*/ 5542313 w 6096000"/>
              <a:gd name="connsiteY7" fmla="*/ 354566 h 6858000"/>
              <a:gd name="connsiteX8" fmla="*/ 5524126 w 6096000"/>
              <a:gd name="connsiteY8" fmla="*/ 472000 h 6858000"/>
              <a:gd name="connsiteX9" fmla="*/ 5522170 w 6096000"/>
              <a:gd name="connsiteY9" fmla="*/ 473782 h 6858000"/>
              <a:gd name="connsiteX10" fmla="*/ 5521798 w 6096000"/>
              <a:gd name="connsiteY10" fmla="*/ 491380 h 6858000"/>
              <a:gd name="connsiteX11" fmla="*/ 5536419 w 6096000"/>
              <a:gd name="connsiteY11" fmla="*/ 531675 h 6858000"/>
              <a:gd name="connsiteX12" fmla="*/ 5533435 w 6096000"/>
              <a:gd name="connsiteY12" fmla="*/ 536015 h 6858000"/>
              <a:gd name="connsiteX13" fmla="*/ 5538088 w 6096000"/>
              <a:gd name="connsiteY13" fmla="*/ 572092 h 6858000"/>
              <a:gd name="connsiteX14" fmla="*/ 5536061 w 6096000"/>
              <a:gd name="connsiteY14" fmla="*/ 572511 h 6858000"/>
              <a:gd name="connsiteX15" fmla="*/ 5528218 w 6096000"/>
              <a:gd name="connsiteY15" fmla="*/ 582332 h 6858000"/>
              <a:gd name="connsiteX16" fmla="*/ 5518011 w 6096000"/>
              <a:gd name="connsiteY16" fmla="*/ 601285 h 6858000"/>
              <a:gd name="connsiteX17" fmla="*/ 5473174 w 6096000"/>
              <a:gd name="connsiteY17" fmla="*/ 681608 h 6858000"/>
              <a:gd name="connsiteX18" fmla="*/ 5472963 w 6096000"/>
              <a:gd name="connsiteY18" fmla="*/ 689151 h 6858000"/>
              <a:gd name="connsiteX19" fmla="*/ 5472485 w 6096000"/>
              <a:gd name="connsiteY19" fmla="*/ 689289 h 6858000"/>
              <a:gd name="connsiteX20" fmla="*/ 5471326 w 6096000"/>
              <a:gd name="connsiteY20" fmla="*/ 697222 h 6858000"/>
              <a:gd name="connsiteX21" fmla="*/ 5472164 w 6096000"/>
              <a:gd name="connsiteY21" fmla="*/ 717531 h 6858000"/>
              <a:gd name="connsiteX22" fmla="*/ 5468891 w 6096000"/>
              <a:gd name="connsiteY22" fmla="*/ 722494 h 6858000"/>
              <a:gd name="connsiteX23" fmla="*/ 5463081 w 6096000"/>
              <a:gd name="connsiteY23" fmla="*/ 724368 h 6858000"/>
              <a:gd name="connsiteX24" fmla="*/ 5446981 w 6096000"/>
              <a:gd name="connsiteY24" fmla="*/ 752692 h 6858000"/>
              <a:gd name="connsiteX25" fmla="*/ 5417190 w 6096000"/>
              <a:gd name="connsiteY25" fmla="*/ 816346 h 6858000"/>
              <a:gd name="connsiteX26" fmla="*/ 5388958 w 6096000"/>
              <a:gd name="connsiteY26" fmla="*/ 889417 h 6858000"/>
              <a:gd name="connsiteX27" fmla="*/ 5307044 w 6096000"/>
              <a:gd name="connsiteY27" fmla="*/ 1063288 h 6858000"/>
              <a:gd name="connsiteX28" fmla="*/ 5303837 w 6096000"/>
              <a:gd name="connsiteY28" fmla="*/ 1157176 h 6858000"/>
              <a:gd name="connsiteX29" fmla="*/ 5286494 w 6096000"/>
              <a:gd name="connsiteY29" fmla="*/ 1210776 h 6858000"/>
              <a:gd name="connsiteX30" fmla="*/ 5282463 w 6096000"/>
              <a:gd name="connsiteY30" fmla="*/ 1301993 h 6858000"/>
              <a:gd name="connsiteX31" fmla="*/ 5252235 w 6096000"/>
              <a:gd name="connsiteY31" fmla="*/ 1360879 h 6858000"/>
              <a:gd name="connsiteX32" fmla="*/ 5244497 w 6096000"/>
              <a:gd name="connsiteY32" fmla="*/ 1404045 h 6858000"/>
              <a:gd name="connsiteX33" fmla="*/ 5223823 w 6096000"/>
              <a:gd name="connsiteY33" fmla="*/ 1429568 h 6858000"/>
              <a:gd name="connsiteX34" fmla="*/ 5224851 w 6096000"/>
              <a:gd name="connsiteY34" fmla="*/ 1430305 h 6858000"/>
              <a:gd name="connsiteX35" fmla="*/ 5212394 w 6096000"/>
              <a:gd name="connsiteY35" fmla="*/ 1463304 h 6858000"/>
              <a:gd name="connsiteX36" fmla="*/ 5209958 w 6096000"/>
              <a:gd name="connsiteY36" fmla="*/ 1514846 h 6858000"/>
              <a:gd name="connsiteX37" fmla="*/ 5206417 w 6096000"/>
              <a:gd name="connsiteY37" fmla="*/ 1519731 h 6858000"/>
              <a:gd name="connsiteX38" fmla="*/ 5206640 w 6096000"/>
              <a:gd name="connsiteY38" fmla="*/ 1519929 h 6858000"/>
              <a:gd name="connsiteX39" fmla="*/ 5207632 w 6096000"/>
              <a:gd name="connsiteY39" fmla="*/ 1546022 h 6858000"/>
              <a:gd name="connsiteX40" fmla="*/ 5212030 w 6096000"/>
              <a:gd name="connsiteY40" fmla="*/ 1578752 h 6858000"/>
              <a:gd name="connsiteX41" fmla="*/ 5203533 w 6096000"/>
              <a:gd name="connsiteY41" fmla="*/ 1647555 h 6858000"/>
              <a:gd name="connsiteX42" fmla="*/ 5190877 w 6096000"/>
              <a:gd name="connsiteY42" fmla="*/ 1715685 h 6858000"/>
              <a:gd name="connsiteX43" fmla="*/ 5184235 w 6096000"/>
              <a:gd name="connsiteY43" fmla="*/ 1740358 h 6858000"/>
              <a:gd name="connsiteX44" fmla="*/ 5181475 w 6096000"/>
              <a:gd name="connsiteY44" fmla="*/ 1784314 h 6858000"/>
              <a:gd name="connsiteX45" fmla="*/ 5185845 w 6096000"/>
              <a:gd name="connsiteY45" fmla="*/ 1804434 h 6858000"/>
              <a:gd name="connsiteX46" fmla="*/ 5185068 w 6096000"/>
              <a:gd name="connsiteY46" fmla="*/ 1805316 h 6858000"/>
              <a:gd name="connsiteX47" fmla="*/ 5188593 w 6096000"/>
              <a:gd name="connsiteY47" fmla="*/ 1807109 h 6858000"/>
              <a:gd name="connsiteX48" fmla="*/ 5185920 w 6096000"/>
              <a:gd name="connsiteY48" fmla="*/ 1821003 h 6858000"/>
              <a:gd name="connsiteX49" fmla="*/ 5183543 w 6096000"/>
              <a:gd name="connsiteY49" fmla="*/ 1824832 h 6858000"/>
              <a:gd name="connsiteX50" fmla="*/ 5182235 w 6096000"/>
              <a:gd name="connsiteY50" fmla="*/ 1830429 h 6858000"/>
              <a:gd name="connsiteX51" fmla="*/ 5182525 w 6096000"/>
              <a:gd name="connsiteY51" fmla="*/ 1830569 h 6858000"/>
              <a:gd name="connsiteX52" fmla="*/ 5180663 w 6096000"/>
              <a:gd name="connsiteY52" fmla="*/ 1835810 h 6858000"/>
              <a:gd name="connsiteX53" fmla="*/ 5167452 w 6096000"/>
              <a:gd name="connsiteY53" fmla="*/ 1861483 h 6858000"/>
              <a:gd name="connsiteX54" fmla="*/ 5174266 w 6096000"/>
              <a:gd name="connsiteY54" fmla="*/ 1892417 h 6858000"/>
              <a:gd name="connsiteX55" fmla="*/ 5189262 w 6096000"/>
              <a:gd name="connsiteY55" fmla="*/ 1895114 h 6858000"/>
              <a:gd name="connsiteX56" fmla="*/ 5187100 w 6096000"/>
              <a:gd name="connsiteY56" fmla="*/ 1899379 h 6858000"/>
              <a:gd name="connsiteX57" fmla="*/ 5180471 w 6096000"/>
              <a:gd name="connsiteY57" fmla="*/ 1907867 h 6858000"/>
              <a:gd name="connsiteX58" fmla="*/ 5181361 w 6096000"/>
              <a:gd name="connsiteY58" fmla="*/ 1910265 h 6858000"/>
              <a:gd name="connsiteX59" fmla="*/ 5178268 w 6096000"/>
              <a:gd name="connsiteY59" fmla="*/ 1935584 h 6858000"/>
              <a:gd name="connsiteX60" fmla="*/ 5183619 w 6096000"/>
              <a:gd name="connsiteY60" fmla="*/ 1942021 h 6858000"/>
              <a:gd name="connsiteX61" fmla="*/ 5184480 w 6096000"/>
              <a:gd name="connsiteY61" fmla="*/ 1945112 h 6858000"/>
              <a:gd name="connsiteX62" fmla="*/ 5172776 w 6096000"/>
              <a:gd name="connsiteY62" fmla="*/ 1961162 h 6858000"/>
              <a:gd name="connsiteX63" fmla="*/ 5168513 w 6096000"/>
              <a:gd name="connsiteY63" fmla="*/ 1969445 h 6858000"/>
              <a:gd name="connsiteX64" fmla="*/ 5126597 w 6096000"/>
              <a:gd name="connsiteY64" fmla="*/ 2024270 h 6858000"/>
              <a:gd name="connsiteX65" fmla="*/ 5119528 w 6096000"/>
              <a:gd name="connsiteY65" fmla="*/ 2107942 h 6858000"/>
              <a:gd name="connsiteX66" fmla="*/ 5110356 w 6096000"/>
              <a:gd name="connsiteY66" fmla="*/ 2193455 h 6858000"/>
              <a:gd name="connsiteX67" fmla="*/ 5104992 w 6096000"/>
              <a:gd name="connsiteY67" fmla="*/ 2260088 h 6858000"/>
              <a:gd name="connsiteX68" fmla="*/ 5059439 w 6096000"/>
              <a:gd name="connsiteY68" fmla="*/ 2335735 h 6858000"/>
              <a:gd name="connsiteX69" fmla="*/ 5022061 w 6096000"/>
              <a:gd name="connsiteY69" fmla="*/ 2408995 h 6858000"/>
              <a:gd name="connsiteX70" fmla="*/ 5022253 w 6096000"/>
              <a:gd name="connsiteY70" fmla="*/ 2445869 h 6858000"/>
              <a:gd name="connsiteX71" fmla="*/ 5011426 w 6096000"/>
              <a:gd name="connsiteY71" fmla="*/ 2496499 h 6858000"/>
              <a:gd name="connsiteX72" fmla="*/ 4994224 w 6096000"/>
              <a:gd name="connsiteY72" fmla="*/ 2549900 h 6858000"/>
              <a:gd name="connsiteX73" fmla="*/ 4995245 w 6096000"/>
              <a:gd name="connsiteY73" fmla="*/ 2596456 h 6858000"/>
              <a:gd name="connsiteX74" fmla="*/ 4988570 w 6096000"/>
              <a:gd name="connsiteY74" fmla="*/ 2606088 h 6858000"/>
              <a:gd name="connsiteX75" fmla="*/ 4988371 w 6096000"/>
              <a:gd name="connsiteY75" fmla="*/ 2635351 h 6858000"/>
              <a:gd name="connsiteX76" fmla="*/ 4983212 w 6096000"/>
              <a:gd name="connsiteY76" fmla="*/ 2665666 h 6858000"/>
              <a:gd name="connsiteX77" fmla="*/ 4968234 w 6096000"/>
              <a:gd name="connsiteY77" fmla="*/ 2715895 h 6858000"/>
              <a:gd name="connsiteX78" fmla="*/ 4975888 w 6096000"/>
              <a:gd name="connsiteY78" fmla="*/ 2725052 h 6858000"/>
              <a:gd name="connsiteX79" fmla="*/ 4980195 w 6096000"/>
              <a:gd name="connsiteY79" fmla="*/ 2726489 h 6858000"/>
              <a:gd name="connsiteX80" fmla="*/ 4976218 w 6096000"/>
              <a:gd name="connsiteY80" fmla="*/ 2740278 h 6858000"/>
              <a:gd name="connsiteX81" fmla="*/ 4980571 w 6096000"/>
              <a:gd name="connsiteY81" fmla="*/ 2751112 h 6858000"/>
              <a:gd name="connsiteX82" fmla="*/ 4973893 w 6096000"/>
              <a:gd name="connsiteY82" fmla="*/ 2760208 h 6858000"/>
              <a:gd name="connsiteX83" fmla="*/ 4979005 w 6096000"/>
              <a:gd name="connsiteY83" fmla="*/ 2790136 h 6858000"/>
              <a:gd name="connsiteX84" fmla="*/ 4986137 w 6096000"/>
              <a:gd name="connsiteY84" fmla="*/ 2804183 h 6858000"/>
              <a:gd name="connsiteX85" fmla="*/ 4986175 w 6096000"/>
              <a:gd name="connsiteY85" fmla="*/ 2825860 h 6858000"/>
              <a:gd name="connsiteX86" fmla="*/ 4993936 w 6096000"/>
              <a:gd name="connsiteY86" fmla="*/ 2911749 h 6858000"/>
              <a:gd name="connsiteX87" fmla="*/ 4992563 w 6096000"/>
              <a:gd name="connsiteY87" fmla="*/ 2977278 h 6858000"/>
              <a:gd name="connsiteX88" fmla="*/ 4980516 w 6096000"/>
              <a:gd name="connsiteY88" fmla="*/ 2991092 h 6858000"/>
              <a:gd name="connsiteX89" fmla="*/ 4992801 w 6096000"/>
              <a:gd name="connsiteY89" fmla="*/ 3020247 h 6858000"/>
              <a:gd name="connsiteX90" fmla="*/ 5014805 w 6096000"/>
              <a:gd name="connsiteY90" fmla="*/ 3065434 h 6858000"/>
              <a:gd name="connsiteX91" fmla="*/ 5002733 w 6096000"/>
              <a:gd name="connsiteY91" fmla="*/ 3103777 h 6858000"/>
              <a:gd name="connsiteX92" fmla="*/ 5002941 w 6096000"/>
              <a:gd name="connsiteY92" fmla="*/ 3151828 h 6858000"/>
              <a:gd name="connsiteX93" fmla="*/ 5002883 w 6096000"/>
              <a:gd name="connsiteY93" fmla="*/ 3180546 h 6858000"/>
              <a:gd name="connsiteX94" fmla="*/ 5016711 w 6096000"/>
              <a:gd name="connsiteY94" fmla="*/ 3258677 h 6858000"/>
              <a:gd name="connsiteX95" fmla="*/ 5017918 w 6096000"/>
              <a:gd name="connsiteY95" fmla="*/ 3262610 h 6858000"/>
              <a:gd name="connsiteX96" fmla="*/ 5011672 w 6096000"/>
              <a:gd name="connsiteY96" fmla="*/ 3277179 h 6858000"/>
              <a:gd name="connsiteX97" fmla="*/ 5009344 w 6096000"/>
              <a:gd name="connsiteY97" fmla="*/ 3278130 h 6858000"/>
              <a:gd name="connsiteX98" fmla="*/ 5026770 w 6096000"/>
              <a:gd name="connsiteY98" fmla="*/ 3325671 h 6858000"/>
              <a:gd name="connsiteX99" fmla="*/ 5024571 w 6096000"/>
              <a:gd name="connsiteY99" fmla="*/ 3332072 h 6858000"/>
              <a:gd name="connsiteX100" fmla="*/ 5041705 w 6096000"/>
              <a:gd name="connsiteY100" fmla="*/ 3362948 h 6858000"/>
              <a:gd name="connsiteX101" fmla="*/ 5047477 w 6096000"/>
              <a:gd name="connsiteY101" fmla="*/ 3378959 h 6858000"/>
              <a:gd name="connsiteX102" fmla="*/ 5060758 w 6096000"/>
              <a:gd name="connsiteY102" fmla="*/ 3407057 h 6858000"/>
              <a:gd name="connsiteX103" fmla="*/ 5058968 w 6096000"/>
              <a:gd name="connsiteY103" fmla="*/ 3409825 h 6858000"/>
              <a:gd name="connsiteX104" fmla="*/ 5062667 w 6096000"/>
              <a:gd name="connsiteY104" fmla="*/ 3415218 h 6858000"/>
              <a:gd name="connsiteX105" fmla="*/ 5060928 w 6096000"/>
              <a:gd name="connsiteY105" fmla="*/ 3419880 h 6858000"/>
              <a:gd name="connsiteX106" fmla="*/ 5062923 w 6096000"/>
              <a:gd name="connsiteY106" fmla="*/ 3424545 h 6858000"/>
              <a:gd name="connsiteX107" fmla="*/ 5064623 w 6096000"/>
              <a:gd name="connsiteY107" fmla="*/ 3476412 h 6858000"/>
              <a:gd name="connsiteX108" fmla="*/ 5069684 w 6096000"/>
              <a:gd name="connsiteY108" fmla="*/ 3486850 h 6858000"/>
              <a:gd name="connsiteX109" fmla="*/ 5063339 w 6096000"/>
              <a:gd name="connsiteY109" fmla="*/ 3496391 h 6858000"/>
              <a:gd name="connsiteX110" fmla="*/ 5070139 w 6096000"/>
              <a:gd name="connsiteY110" fmla="*/ 3531201 h 6858000"/>
              <a:gd name="connsiteX111" fmla="*/ 5079896 w 6096000"/>
              <a:gd name="connsiteY111" fmla="*/ 3542019 h 6858000"/>
              <a:gd name="connsiteX112" fmla="*/ 5087540 w 6096000"/>
              <a:gd name="connsiteY112" fmla="*/ 3552249 h 6858000"/>
              <a:gd name="connsiteX113" fmla="*/ 5087902 w 6096000"/>
              <a:gd name="connsiteY113" fmla="*/ 3553678 h 6858000"/>
              <a:gd name="connsiteX114" fmla="*/ 5091509 w 6096000"/>
              <a:gd name="connsiteY114" fmla="*/ 3568021 h 6858000"/>
              <a:gd name="connsiteX115" fmla="*/ 5091934 w 6096000"/>
              <a:gd name="connsiteY115" fmla="*/ 3569719 h 6858000"/>
              <a:gd name="connsiteX116" fmla="*/ 5089362 w 6096000"/>
              <a:gd name="connsiteY116" fmla="*/ 3586412 h 6858000"/>
              <a:gd name="connsiteX117" fmla="*/ 5092358 w 6096000"/>
              <a:gd name="connsiteY117" fmla="*/ 3597336 h 6858000"/>
              <a:gd name="connsiteX118" fmla="*/ 5084254 w 6096000"/>
              <a:gd name="connsiteY118" fmla="*/ 3606007 h 6858000"/>
              <a:gd name="connsiteX119" fmla="*/ 5084281 w 6096000"/>
              <a:gd name="connsiteY119" fmla="*/ 3641228 h 6858000"/>
              <a:gd name="connsiteX120" fmla="*/ 5091848 w 6096000"/>
              <a:gd name="connsiteY120" fmla="*/ 3653088 h 6858000"/>
              <a:gd name="connsiteX121" fmla="*/ 5097436 w 6096000"/>
              <a:gd name="connsiteY121" fmla="*/ 3664114 h 6858000"/>
              <a:gd name="connsiteX122" fmla="*/ 5097518 w 6096000"/>
              <a:gd name="connsiteY122" fmla="*/ 3665569 h 6858000"/>
              <a:gd name="connsiteX123" fmla="*/ 5099829 w 6096000"/>
              <a:gd name="connsiteY123" fmla="*/ 3707357 h 6858000"/>
              <a:gd name="connsiteX124" fmla="*/ 5114696 w 6096000"/>
              <a:gd name="connsiteY124" fmla="*/ 3778166 h 6858000"/>
              <a:gd name="connsiteX125" fmla="*/ 5135379 w 6096000"/>
              <a:gd name="connsiteY125" fmla="*/ 3878222 h 6858000"/>
              <a:gd name="connsiteX126" fmla="*/ 5130138 w 6096000"/>
              <a:gd name="connsiteY126" fmla="*/ 4048117 h 6858000"/>
              <a:gd name="connsiteX127" fmla="*/ 5090040 w 6096000"/>
              <a:gd name="connsiteY127" fmla="*/ 4219510 h 6858000"/>
              <a:gd name="connsiteX128" fmla="*/ 5092812 w 6096000"/>
              <a:gd name="connsiteY128" fmla="*/ 4411258 h 6858000"/>
              <a:gd name="connsiteX129" fmla="*/ 5084599 w 6096000"/>
              <a:gd name="connsiteY129" fmla="*/ 4488531 h 6858000"/>
              <a:gd name="connsiteX130" fmla="*/ 5084072 w 6096000"/>
              <a:gd name="connsiteY130" fmla="*/ 4539168 h 6858000"/>
              <a:gd name="connsiteX131" fmla="*/ 5068936 w 6096000"/>
              <a:gd name="connsiteY131" fmla="*/ 4625153 h 6858000"/>
              <a:gd name="connsiteX132" fmla="*/ 5059114 w 6096000"/>
              <a:gd name="connsiteY132" fmla="*/ 4733115 h 6858000"/>
              <a:gd name="connsiteX133" fmla="*/ 5037209 w 6096000"/>
              <a:gd name="connsiteY133" fmla="*/ 4844323 h 6858000"/>
              <a:gd name="connsiteX134" fmla="*/ 5020638 w 6096000"/>
              <a:gd name="connsiteY134" fmla="*/ 4877992 h 6858000"/>
              <a:gd name="connsiteX135" fmla="*/ 5006413 w 6096000"/>
              <a:gd name="connsiteY135" fmla="*/ 4925805 h 6858000"/>
              <a:gd name="connsiteX136" fmla="*/ 4971037 w 6096000"/>
              <a:gd name="connsiteY136" fmla="*/ 5009272 h 6858000"/>
              <a:gd name="connsiteX137" fmla="*/ 4963105 w 6096000"/>
              <a:gd name="connsiteY137" fmla="*/ 5111369 h 6858000"/>
              <a:gd name="connsiteX138" fmla="*/ 4976341 w 6096000"/>
              <a:gd name="connsiteY138" fmla="*/ 5210876 h 6858000"/>
              <a:gd name="connsiteX139" fmla="*/ 4980617 w 6096000"/>
              <a:gd name="connsiteY139" fmla="*/ 5269726 h 6858000"/>
              <a:gd name="connsiteX140" fmla="*/ 4997733 w 6096000"/>
              <a:gd name="connsiteY140" fmla="*/ 5464225 h 6858000"/>
              <a:gd name="connsiteX141" fmla="*/ 5001400 w 6096000"/>
              <a:gd name="connsiteY141" fmla="*/ 5594585 h 6858000"/>
              <a:gd name="connsiteX142" fmla="*/ 4983700 w 6096000"/>
              <a:gd name="connsiteY142" fmla="*/ 5667896 h 6858000"/>
              <a:gd name="connsiteX143" fmla="*/ 4968506 w 6096000"/>
              <a:gd name="connsiteY143" fmla="*/ 5769225 h 6858000"/>
              <a:gd name="connsiteX144" fmla="*/ 4969765 w 6096000"/>
              <a:gd name="connsiteY144" fmla="*/ 5823324 h 6858000"/>
              <a:gd name="connsiteX145" fmla="*/ 4966129 w 6096000"/>
              <a:gd name="connsiteY145" fmla="*/ 5862699 h 6858000"/>
              <a:gd name="connsiteX146" fmla="*/ 4970695 w 6096000"/>
              <a:gd name="connsiteY146" fmla="*/ 5906467 h 6858000"/>
              <a:gd name="connsiteX147" fmla="*/ 4991568 w 6096000"/>
              <a:gd name="connsiteY147" fmla="*/ 5939847 h 6858000"/>
              <a:gd name="connsiteX148" fmla="*/ 4986815 w 6096000"/>
              <a:gd name="connsiteY148" fmla="*/ 5973994 h 6858000"/>
              <a:gd name="connsiteX149" fmla="*/ 4987776 w 6096000"/>
              <a:gd name="connsiteY149" fmla="*/ 6089693 h 6858000"/>
              <a:gd name="connsiteX150" fmla="*/ 4991621 w 6096000"/>
              <a:gd name="connsiteY150" fmla="*/ 6224938 h 6858000"/>
              <a:gd name="connsiteX151" fmla="*/ 5017157 w 6096000"/>
              <a:gd name="connsiteY151" fmla="*/ 6370251 h 6858000"/>
              <a:gd name="connsiteX152" fmla="*/ 5040797 w 6096000"/>
              <a:gd name="connsiteY152" fmla="*/ 6541313 h 6858000"/>
              <a:gd name="connsiteX153" fmla="*/ 5045375 w 6096000"/>
              <a:gd name="connsiteY153" fmla="*/ 6640957 h 6858000"/>
              <a:gd name="connsiteX154" fmla="*/ 5058442 w 6096000"/>
              <a:gd name="connsiteY154" fmla="*/ 6705297 h 6858000"/>
              <a:gd name="connsiteX155" fmla="*/ 5071125 w 6096000"/>
              <a:gd name="connsiteY155" fmla="*/ 6759582 h 6858000"/>
              <a:gd name="connsiteX156" fmla="*/ 5069172 w 6096000"/>
              <a:gd name="connsiteY156" fmla="*/ 6817746 h 6858000"/>
              <a:gd name="connsiteX157" fmla="*/ 5072322 w 6096000"/>
              <a:gd name="connsiteY157" fmla="*/ 6843646 h 6858000"/>
              <a:gd name="connsiteX158" fmla="*/ 5091388 w 6096000"/>
              <a:gd name="connsiteY158" fmla="*/ 6857998 h 6858000"/>
              <a:gd name="connsiteX159" fmla="*/ 6096000 w 6096000"/>
              <a:gd name="connsiteY159" fmla="*/ 6857998 h 6858000"/>
              <a:gd name="connsiteX160" fmla="*/ 6096000 w 6096000"/>
              <a:gd name="connsiteY160" fmla="*/ 6858000 h 6858000"/>
              <a:gd name="connsiteX161" fmla="*/ 0 w 6096000"/>
              <a:gd name="connsiteY16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67517" y="0"/>
                </a:lnTo>
                <a:lnTo>
                  <a:pt x="5566938" y="1705"/>
                </a:lnTo>
                <a:cubicBezTo>
                  <a:pt x="5563126" y="8440"/>
                  <a:pt x="5558112" y="13784"/>
                  <a:pt x="5551594" y="17287"/>
                </a:cubicBezTo>
                <a:cubicBezTo>
                  <a:pt x="5562364" y="82036"/>
                  <a:pt x="5510349" y="69804"/>
                  <a:pt x="5545641" y="130336"/>
                </a:cubicBezTo>
                <a:cubicBezTo>
                  <a:pt x="5526953" y="117589"/>
                  <a:pt x="5536978" y="162458"/>
                  <a:pt x="5538289" y="187093"/>
                </a:cubicBezTo>
                <a:cubicBezTo>
                  <a:pt x="5536205" y="226511"/>
                  <a:pt x="5545722" y="205530"/>
                  <a:pt x="5545790" y="265704"/>
                </a:cubicBezTo>
                <a:cubicBezTo>
                  <a:pt x="5542296" y="317533"/>
                  <a:pt x="5543813" y="325288"/>
                  <a:pt x="5542313" y="354566"/>
                </a:cubicBezTo>
                <a:lnTo>
                  <a:pt x="5524126" y="472000"/>
                </a:lnTo>
                <a:lnTo>
                  <a:pt x="5522170" y="473782"/>
                </a:lnTo>
                <a:cubicBezTo>
                  <a:pt x="5517847" y="482008"/>
                  <a:pt x="5518682" y="487340"/>
                  <a:pt x="5521798" y="491380"/>
                </a:cubicBezTo>
                <a:lnTo>
                  <a:pt x="5536419" y="531675"/>
                </a:lnTo>
                <a:lnTo>
                  <a:pt x="5533435" y="536015"/>
                </a:lnTo>
                <a:lnTo>
                  <a:pt x="5538088" y="572092"/>
                </a:lnTo>
                <a:lnTo>
                  <a:pt x="5536061" y="572511"/>
                </a:lnTo>
                <a:cubicBezTo>
                  <a:pt x="5531611" y="574271"/>
                  <a:pt x="5528529" y="577121"/>
                  <a:pt x="5528218" y="582332"/>
                </a:cubicBezTo>
                <a:cubicBezTo>
                  <a:pt x="5498002" y="573171"/>
                  <a:pt x="5516262" y="585107"/>
                  <a:pt x="5518011" y="601285"/>
                </a:cubicBezTo>
                <a:cubicBezTo>
                  <a:pt x="5508838" y="617831"/>
                  <a:pt x="5480684" y="666964"/>
                  <a:pt x="5473174" y="681608"/>
                </a:cubicBezTo>
                <a:cubicBezTo>
                  <a:pt x="5473102" y="684122"/>
                  <a:pt x="5473033" y="686637"/>
                  <a:pt x="5472963" y="689151"/>
                </a:cubicBezTo>
                <a:lnTo>
                  <a:pt x="5472485" y="689289"/>
                </a:lnTo>
                <a:cubicBezTo>
                  <a:pt x="5471434" y="690905"/>
                  <a:pt x="5470986" y="693376"/>
                  <a:pt x="5471326" y="697222"/>
                </a:cubicBezTo>
                <a:cubicBezTo>
                  <a:pt x="5471606" y="703992"/>
                  <a:pt x="5471884" y="710761"/>
                  <a:pt x="5472164" y="717531"/>
                </a:cubicBezTo>
                <a:lnTo>
                  <a:pt x="5468891" y="722494"/>
                </a:lnTo>
                <a:lnTo>
                  <a:pt x="5463081" y="724368"/>
                </a:lnTo>
                <a:lnTo>
                  <a:pt x="5446981" y="752692"/>
                </a:lnTo>
                <a:cubicBezTo>
                  <a:pt x="5454691" y="764380"/>
                  <a:pt x="5422719" y="808083"/>
                  <a:pt x="5417190" y="816346"/>
                </a:cubicBezTo>
                <a:lnTo>
                  <a:pt x="5388958" y="889417"/>
                </a:lnTo>
                <a:cubicBezTo>
                  <a:pt x="5320491" y="969963"/>
                  <a:pt x="5321907" y="1005331"/>
                  <a:pt x="5307044" y="1063288"/>
                </a:cubicBezTo>
                <a:cubicBezTo>
                  <a:pt x="5313332" y="1111028"/>
                  <a:pt x="5317096" y="1110140"/>
                  <a:pt x="5303837" y="1157176"/>
                </a:cubicBezTo>
                <a:cubicBezTo>
                  <a:pt x="5301103" y="1192124"/>
                  <a:pt x="5301884" y="1197232"/>
                  <a:pt x="5286494" y="1210776"/>
                </a:cubicBezTo>
                <a:lnTo>
                  <a:pt x="5282463" y="1301993"/>
                </a:lnTo>
                <a:lnTo>
                  <a:pt x="5252235" y="1360879"/>
                </a:lnTo>
                <a:lnTo>
                  <a:pt x="5244497" y="1404045"/>
                </a:lnTo>
                <a:lnTo>
                  <a:pt x="5223823" y="1429568"/>
                </a:lnTo>
                <a:lnTo>
                  <a:pt x="5224851" y="1430305"/>
                </a:lnTo>
                <a:cubicBezTo>
                  <a:pt x="5226697" y="1432466"/>
                  <a:pt x="5214738" y="1459891"/>
                  <a:pt x="5212394" y="1463304"/>
                </a:cubicBezTo>
                <a:cubicBezTo>
                  <a:pt x="5209912" y="1477394"/>
                  <a:pt x="5213027" y="1501295"/>
                  <a:pt x="5209958" y="1514846"/>
                </a:cubicBezTo>
                <a:lnTo>
                  <a:pt x="5206417" y="1519731"/>
                </a:lnTo>
                <a:lnTo>
                  <a:pt x="5206640" y="1519929"/>
                </a:lnTo>
                <a:cubicBezTo>
                  <a:pt x="5206490" y="1521210"/>
                  <a:pt x="5209710" y="1543635"/>
                  <a:pt x="5207632" y="1546022"/>
                </a:cubicBezTo>
                <a:lnTo>
                  <a:pt x="5212030" y="1578752"/>
                </a:lnTo>
                <a:cubicBezTo>
                  <a:pt x="5206147" y="1605585"/>
                  <a:pt x="5226381" y="1622803"/>
                  <a:pt x="5203533" y="1647555"/>
                </a:cubicBezTo>
                <a:cubicBezTo>
                  <a:pt x="5198128" y="1672675"/>
                  <a:pt x="5203213" y="1694404"/>
                  <a:pt x="5190877" y="1715685"/>
                </a:cubicBezTo>
                <a:cubicBezTo>
                  <a:pt x="5196815" y="1724301"/>
                  <a:pt x="5198098" y="1732435"/>
                  <a:pt x="5184235" y="1740358"/>
                </a:cubicBezTo>
                <a:cubicBezTo>
                  <a:pt x="5182625" y="1763793"/>
                  <a:pt x="5198368" y="1769422"/>
                  <a:pt x="5181475" y="1784314"/>
                </a:cubicBezTo>
                <a:cubicBezTo>
                  <a:pt x="5205987" y="1797417"/>
                  <a:pt x="5195246" y="1798221"/>
                  <a:pt x="5185845" y="1804434"/>
                </a:cubicBezTo>
                <a:lnTo>
                  <a:pt x="5185068" y="1805316"/>
                </a:lnTo>
                <a:lnTo>
                  <a:pt x="5188593" y="1807109"/>
                </a:lnTo>
                <a:lnTo>
                  <a:pt x="5185920" y="1821003"/>
                </a:lnTo>
                <a:lnTo>
                  <a:pt x="5183543" y="1824832"/>
                </a:lnTo>
                <a:cubicBezTo>
                  <a:pt x="5182284" y="1827468"/>
                  <a:pt x="5181937" y="1829219"/>
                  <a:pt x="5182235" y="1830429"/>
                </a:cubicBezTo>
                <a:lnTo>
                  <a:pt x="5182525" y="1830569"/>
                </a:lnTo>
                <a:lnTo>
                  <a:pt x="5180663" y="1835810"/>
                </a:lnTo>
                <a:cubicBezTo>
                  <a:pt x="5176779" y="1844665"/>
                  <a:pt x="5172297" y="1853278"/>
                  <a:pt x="5167452" y="1861483"/>
                </a:cubicBezTo>
                <a:cubicBezTo>
                  <a:pt x="5179827" y="1866643"/>
                  <a:pt x="5166788" y="1884999"/>
                  <a:pt x="5174266" y="1892417"/>
                </a:cubicBezTo>
                <a:lnTo>
                  <a:pt x="5189262" y="1895114"/>
                </a:lnTo>
                <a:lnTo>
                  <a:pt x="5187100" y="1899379"/>
                </a:lnTo>
                <a:lnTo>
                  <a:pt x="5180471" y="1907867"/>
                </a:lnTo>
                <a:cubicBezTo>
                  <a:pt x="5179609" y="1909162"/>
                  <a:pt x="5179647" y="1909994"/>
                  <a:pt x="5181361" y="1910265"/>
                </a:cubicBezTo>
                <a:cubicBezTo>
                  <a:pt x="5180995" y="1914884"/>
                  <a:pt x="5177893" y="1930292"/>
                  <a:pt x="5178268" y="1935584"/>
                </a:cubicBezTo>
                <a:lnTo>
                  <a:pt x="5183619" y="1942021"/>
                </a:lnTo>
                <a:lnTo>
                  <a:pt x="5184480" y="1945112"/>
                </a:lnTo>
                <a:lnTo>
                  <a:pt x="5172776" y="1961162"/>
                </a:lnTo>
                <a:lnTo>
                  <a:pt x="5168513" y="1969445"/>
                </a:lnTo>
                <a:lnTo>
                  <a:pt x="5126597" y="2024270"/>
                </a:lnTo>
                <a:lnTo>
                  <a:pt x="5119528" y="2107942"/>
                </a:lnTo>
                <a:cubicBezTo>
                  <a:pt x="5089290" y="2138038"/>
                  <a:pt x="5110415" y="2159228"/>
                  <a:pt x="5110356" y="2193455"/>
                </a:cubicBezTo>
                <a:cubicBezTo>
                  <a:pt x="5101302" y="2220953"/>
                  <a:pt x="5110381" y="2224200"/>
                  <a:pt x="5104992" y="2260088"/>
                </a:cubicBezTo>
                <a:cubicBezTo>
                  <a:pt x="5096504" y="2291744"/>
                  <a:pt x="5078225" y="2299003"/>
                  <a:pt x="5059439" y="2335735"/>
                </a:cubicBezTo>
                <a:cubicBezTo>
                  <a:pt x="5029465" y="2329020"/>
                  <a:pt x="5058046" y="2407546"/>
                  <a:pt x="5022061" y="2408995"/>
                </a:cubicBezTo>
                <a:cubicBezTo>
                  <a:pt x="5023289" y="2413465"/>
                  <a:pt x="5019654" y="2441580"/>
                  <a:pt x="5022253" y="2445869"/>
                </a:cubicBezTo>
                <a:cubicBezTo>
                  <a:pt x="5022440" y="2449625"/>
                  <a:pt x="5011241" y="2492743"/>
                  <a:pt x="5011426" y="2496499"/>
                </a:cubicBezTo>
                <a:lnTo>
                  <a:pt x="4994224" y="2549900"/>
                </a:lnTo>
                <a:cubicBezTo>
                  <a:pt x="4992353" y="2564757"/>
                  <a:pt x="4998952" y="2582253"/>
                  <a:pt x="4995245" y="2596456"/>
                </a:cubicBezTo>
                <a:lnTo>
                  <a:pt x="4988570" y="2606088"/>
                </a:lnTo>
                <a:cubicBezTo>
                  <a:pt x="4988504" y="2615842"/>
                  <a:pt x="4988436" y="2625597"/>
                  <a:pt x="4988371" y="2635351"/>
                </a:cubicBezTo>
                <a:lnTo>
                  <a:pt x="4983212" y="2665666"/>
                </a:lnTo>
                <a:lnTo>
                  <a:pt x="4968234" y="2715895"/>
                </a:lnTo>
                <a:lnTo>
                  <a:pt x="4975888" y="2725052"/>
                </a:lnTo>
                <a:lnTo>
                  <a:pt x="4980195" y="2726489"/>
                </a:lnTo>
                <a:lnTo>
                  <a:pt x="4976218" y="2740278"/>
                </a:lnTo>
                <a:lnTo>
                  <a:pt x="4980571" y="2751112"/>
                </a:lnTo>
                <a:lnTo>
                  <a:pt x="4973893" y="2760208"/>
                </a:lnTo>
                <a:lnTo>
                  <a:pt x="4979005" y="2790136"/>
                </a:lnTo>
                <a:lnTo>
                  <a:pt x="4986137" y="2804183"/>
                </a:lnTo>
                <a:cubicBezTo>
                  <a:pt x="4986150" y="2811409"/>
                  <a:pt x="4986162" y="2818634"/>
                  <a:pt x="4986175" y="2825860"/>
                </a:cubicBezTo>
                <a:cubicBezTo>
                  <a:pt x="4987474" y="2843788"/>
                  <a:pt x="4992871" y="2886513"/>
                  <a:pt x="4993936" y="2911749"/>
                </a:cubicBezTo>
                <a:cubicBezTo>
                  <a:pt x="4993313" y="2946689"/>
                  <a:pt x="4980300" y="2954448"/>
                  <a:pt x="4992563" y="2977278"/>
                </a:cubicBezTo>
                <a:cubicBezTo>
                  <a:pt x="4985688" y="2983455"/>
                  <a:pt x="4982051" y="2987749"/>
                  <a:pt x="4980516" y="2991092"/>
                </a:cubicBezTo>
                <a:cubicBezTo>
                  <a:pt x="4975910" y="3001119"/>
                  <a:pt x="4990216" y="3002537"/>
                  <a:pt x="4992801" y="3020247"/>
                </a:cubicBezTo>
                <a:cubicBezTo>
                  <a:pt x="4998517" y="3032637"/>
                  <a:pt x="5013148" y="3051512"/>
                  <a:pt x="5014805" y="3065434"/>
                </a:cubicBezTo>
                <a:cubicBezTo>
                  <a:pt x="4998836" y="3057428"/>
                  <a:pt x="5016840" y="3105196"/>
                  <a:pt x="5002733" y="3103777"/>
                </a:cubicBezTo>
                <a:cubicBezTo>
                  <a:pt x="5022381" y="3124610"/>
                  <a:pt x="4997365" y="3128169"/>
                  <a:pt x="5002941" y="3151828"/>
                </a:cubicBezTo>
                <a:cubicBezTo>
                  <a:pt x="5010264" y="3163902"/>
                  <a:pt x="5011356" y="3171780"/>
                  <a:pt x="5002883" y="3180546"/>
                </a:cubicBezTo>
                <a:cubicBezTo>
                  <a:pt x="5038586" y="3236545"/>
                  <a:pt x="5003723" y="3210316"/>
                  <a:pt x="5016711" y="3258677"/>
                </a:cubicBezTo>
                <a:lnTo>
                  <a:pt x="5017918" y="3262610"/>
                </a:lnTo>
                <a:lnTo>
                  <a:pt x="5011672" y="3277179"/>
                </a:lnTo>
                <a:lnTo>
                  <a:pt x="5009344" y="3278130"/>
                </a:lnTo>
                <a:lnTo>
                  <a:pt x="5026770" y="3325671"/>
                </a:lnTo>
                <a:lnTo>
                  <a:pt x="5024571" y="3332072"/>
                </a:lnTo>
                <a:lnTo>
                  <a:pt x="5041705" y="3362948"/>
                </a:lnTo>
                <a:lnTo>
                  <a:pt x="5047477" y="3378959"/>
                </a:lnTo>
                <a:lnTo>
                  <a:pt x="5060758" y="3407057"/>
                </a:lnTo>
                <a:lnTo>
                  <a:pt x="5058968" y="3409825"/>
                </a:lnTo>
                <a:lnTo>
                  <a:pt x="5062667" y="3415218"/>
                </a:lnTo>
                <a:lnTo>
                  <a:pt x="5060928" y="3419880"/>
                </a:lnTo>
                <a:lnTo>
                  <a:pt x="5062923" y="3424545"/>
                </a:lnTo>
                <a:cubicBezTo>
                  <a:pt x="5063537" y="3433967"/>
                  <a:pt x="5063494" y="3466028"/>
                  <a:pt x="5064623" y="3476412"/>
                </a:cubicBezTo>
                <a:lnTo>
                  <a:pt x="5069684" y="3486850"/>
                </a:lnTo>
                <a:lnTo>
                  <a:pt x="5063339" y="3496391"/>
                </a:lnTo>
                <a:lnTo>
                  <a:pt x="5070139" y="3531201"/>
                </a:lnTo>
                <a:lnTo>
                  <a:pt x="5079896" y="3542019"/>
                </a:lnTo>
                <a:lnTo>
                  <a:pt x="5087540" y="3552249"/>
                </a:lnTo>
                <a:lnTo>
                  <a:pt x="5087902" y="3553678"/>
                </a:lnTo>
                <a:lnTo>
                  <a:pt x="5091509" y="3568021"/>
                </a:lnTo>
                <a:lnTo>
                  <a:pt x="5091934" y="3569719"/>
                </a:lnTo>
                <a:lnTo>
                  <a:pt x="5089362" y="3586412"/>
                </a:lnTo>
                <a:lnTo>
                  <a:pt x="5092358" y="3597336"/>
                </a:lnTo>
                <a:lnTo>
                  <a:pt x="5084254" y="3606007"/>
                </a:lnTo>
                <a:cubicBezTo>
                  <a:pt x="5084262" y="3617747"/>
                  <a:pt x="5084273" y="3629488"/>
                  <a:pt x="5084281" y="3641228"/>
                </a:cubicBezTo>
                <a:lnTo>
                  <a:pt x="5091848" y="3653088"/>
                </a:lnTo>
                <a:lnTo>
                  <a:pt x="5097436" y="3664114"/>
                </a:lnTo>
                <a:cubicBezTo>
                  <a:pt x="5097463" y="3664599"/>
                  <a:pt x="5097491" y="3665084"/>
                  <a:pt x="5097518" y="3665569"/>
                </a:cubicBezTo>
                <a:cubicBezTo>
                  <a:pt x="5097915" y="3672776"/>
                  <a:pt x="5096966" y="3688591"/>
                  <a:pt x="5099829" y="3707357"/>
                </a:cubicBezTo>
                <a:cubicBezTo>
                  <a:pt x="5100505" y="3724716"/>
                  <a:pt x="5118078" y="3760234"/>
                  <a:pt x="5114696" y="3778166"/>
                </a:cubicBezTo>
                <a:cubicBezTo>
                  <a:pt x="5141627" y="3845122"/>
                  <a:pt x="5125427" y="3821305"/>
                  <a:pt x="5135379" y="3878222"/>
                </a:cubicBezTo>
                <a:cubicBezTo>
                  <a:pt x="5161519" y="3905047"/>
                  <a:pt x="5125417" y="4015047"/>
                  <a:pt x="5130138" y="4048117"/>
                </a:cubicBezTo>
                <a:cubicBezTo>
                  <a:pt x="5081804" y="4192084"/>
                  <a:pt x="5096262" y="4158987"/>
                  <a:pt x="5090040" y="4219510"/>
                </a:cubicBezTo>
                <a:cubicBezTo>
                  <a:pt x="5104553" y="4280033"/>
                  <a:pt x="5065380" y="4345686"/>
                  <a:pt x="5092812" y="4411258"/>
                </a:cubicBezTo>
                <a:cubicBezTo>
                  <a:pt x="5090630" y="4437329"/>
                  <a:pt x="5083878" y="4473140"/>
                  <a:pt x="5084599" y="4488531"/>
                </a:cubicBezTo>
                <a:cubicBezTo>
                  <a:pt x="5084423" y="4505410"/>
                  <a:pt x="5084248" y="4522289"/>
                  <a:pt x="5084072" y="4539168"/>
                </a:cubicBezTo>
                <a:cubicBezTo>
                  <a:pt x="5072114" y="4567830"/>
                  <a:pt x="5064305" y="4588197"/>
                  <a:pt x="5068936" y="4625153"/>
                </a:cubicBezTo>
                <a:cubicBezTo>
                  <a:pt x="5077433" y="4662889"/>
                  <a:pt x="5065899" y="4679357"/>
                  <a:pt x="5059114" y="4733115"/>
                </a:cubicBezTo>
                <a:cubicBezTo>
                  <a:pt x="5068687" y="4752352"/>
                  <a:pt x="5055370" y="4832308"/>
                  <a:pt x="5037209" y="4844323"/>
                </a:cubicBezTo>
                <a:cubicBezTo>
                  <a:pt x="5033444" y="4857054"/>
                  <a:pt x="5040194" y="4871554"/>
                  <a:pt x="5020638" y="4877992"/>
                </a:cubicBezTo>
                <a:cubicBezTo>
                  <a:pt x="4997151" y="4888353"/>
                  <a:pt x="5034418" y="4931200"/>
                  <a:pt x="5006413" y="4925805"/>
                </a:cubicBezTo>
                <a:cubicBezTo>
                  <a:pt x="5031964" y="4956261"/>
                  <a:pt x="4982840" y="4982633"/>
                  <a:pt x="4971037" y="5009272"/>
                </a:cubicBezTo>
                <a:cubicBezTo>
                  <a:pt x="4973259" y="5034036"/>
                  <a:pt x="4968375" y="5053859"/>
                  <a:pt x="4963105" y="5111369"/>
                </a:cubicBezTo>
                <a:cubicBezTo>
                  <a:pt x="4973224" y="5141336"/>
                  <a:pt x="4937413" y="5161742"/>
                  <a:pt x="4976341" y="5210876"/>
                </a:cubicBezTo>
                <a:cubicBezTo>
                  <a:pt x="4972455" y="5212581"/>
                  <a:pt x="4977054" y="5227501"/>
                  <a:pt x="4980617" y="5269726"/>
                </a:cubicBezTo>
                <a:cubicBezTo>
                  <a:pt x="4984182" y="5311951"/>
                  <a:pt x="4990390" y="5400671"/>
                  <a:pt x="4997733" y="5464225"/>
                </a:cubicBezTo>
                <a:cubicBezTo>
                  <a:pt x="5001765" y="5536542"/>
                  <a:pt x="4990225" y="5517959"/>
                  <a:pt x="5001400" y="5594585"/>
                </a:cubicBezTo>
                <a:cubicBezTo>
                  <a:pt x="4999908" y="5619318"/>
                  <a:pt x="4974042" y="5647975"/>
                  <a:pt x="4983700" y="5667896"/>
                </a:cubicBezTo>
                <a:cubicBezTo>
                  <a:pt x="4976834" y="5696311"/>
                  <a:pt x="4975579" y="5738356"/>
                  <a:pt x="4968506" y="5769225"/>
                </a:cubicBezTo>
                <a:cubicBezTo>
                  <a:pt x="4968926" y="5787258"/>
                  <a:pt x="4969344" y="5805291"/>
                  <a:pt x="4969765" y="5823324"/>
                </a:cubicBezTo>
                <a:cubicBezTo>
                  <a:pt x="4966122" y="5853058"/>
                  <a:pt x="4965608" y="5838948"/>
                  <a:pt x="4966129" y="5862699"/>
                </a:cubicBezTo>
                <a:lnTo>
                  <a:pt x="4970695" y="5906467"/>
                </a:lnTo>
                <a:lnTo>
                  <a:pt x="4991568" y="5939847"/>
                </a:lnTo>
                <a:cubicBezTo>
                  <a:pt x="4998848" y="5955713"/>
                  <a:pt x="4974731" y="5940131"/>
                  <a:pt x="4986815" y="5973994"/>
                </a:cubicBezTo>
                <a:cubicBezTo>
                  <a:pt x="4961187" y="5997051"/>
                  <a:pt x="4983444" y="6032039"/>
                  <a:pt x="4987776" y="6089693"/>
                </a:cubicBezTo>
                <a:lnTo>
                  <a:pt x="4991621" y="6224938"/>
                </a:lnTo>
                <a:cubicBezTo>
                  <a:pt x="4988442" y="6270972"/>
                  <a:pt x="5008962" y="6317522"/>
                  <a:pt x="5017157" y="6370251"/>
                </a:cubicBezTo>
                <a:cubicBezTo>
                  <a:pt x="5025353" y="6422980"/>
                  <a:pt x="5039938" y="6490855"/>
                  <a:pt x="5040797" y="6541313"/>
                </a:cubicBezTo>
                <a:cubicBezTo>
                  <a:pt x="5039898" y="6576319"/>
                  <a:pt x="5031912" y="6591883"/>
                  <a:pt x="5045375" y="6640957"/>
                </a:cubicBezTo>
                <a:cubicBezTo>
                  <a:pt x="5057505" y="6669536"/>
                  <a:pt x="5052276" y="6675394"/>
                  <a:pt x="5058442" y="6705297"/>
                </a:cubicBezTo>
                <a:cubicBezTo>
                  <a:pt x="5057367" y="6727133"/>
                  <a:pt x="5067901" y="6732087"/>
                  <a:pt x="5071125" y="6759582"/>
                </a:cubicBezTo>
                <a:cubicBezTo>
                  <a:pt x="5055614" y="6796071"/>
                  <a:pt x="5051656" y="6769544"/>
                  <a:pt x="5069172" y="6817746"/>
                </a:cubicBezTo>
                <a:cubicBezTo>
                  <a:pt x="5060956" y="6828354"/>
                  <a:pt x="5064525" y="6836369"/>
                  <a:pt x="5072322" y="6843646"/>
                </a:cubicBezTo>
                <a:lnTo>
                  <a:pt x="5091388" y="6857998"/>
                </a:lnTo>
                <a:lnTo>
                  <a:pt x="6096000" y="6857998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560F04-1E07-333A-0E99-482357B8A7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62366" y="1052052"/>
            <a:ext cx="3739341" cy="1330839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l"/>
            <a:r>
              <a:rPr lang="en-US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The Scientific Method</a:t>
            </a:r>
            <a:br>
              <a:rPr lang="en-US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200" dirty="0"/>
              <a:t>How Scientist Solve Problems</a:t>
            </a:r>
            <a:br>
              <a:rPr lang="en-US" sz="4400" dirty="0"/>
            </a:br>
            <a:endParaRPr lang="en-US" sz="44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F5A24D-0E5C-432D-F15A-01472523EF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2366" y="2772696"/>
            <a:ext cx="3427001" cy="3329991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1700" dirty="0"/>
              <a:t>SC.6.N.1.1 – Students plan and carry out scientific investigations using the scientific method, including asking questions, forming hypotheses, conducting experiments, and analyzing data.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1700" dirty="0"/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1700" dirty="0"/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1700" dirty="0"/>
          </a:p>
          <a:p>
            <a:pPr algn="l"/>
            <a:r>
              <a:rPr lang="en-US" sz="1700" dirty="0"/>
              <a:t>JOHN MARK L. BARBADO, M.Ed.</a:t>
            </a:r>
          </a:p>
          <a:p>
            <a:pPr algn="l"/>
            <a:r>
              <a:rPr lang="en-US" sz="1700" dirty="0"/>
              <a:t>STEM Teacher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17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CBC190-7793-6068-2E90-7452B07F7E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4073" y="661916"/>
            <a:ext cx="5557909" cy="555790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7DA116C-2C05-52C0-C536-3451F646A500}"/>
              </a:ext>
            </a:extLst>
          </p:cNvPr>
          <p:cNvSpPr txBox="1"/>
          <p:nvPr/>
        </p:nvSpPr>
        <p:spPr>
          <a:xfrm>
            <a:off x="5017827" y="6354246"/>
            <a:ext cx="7010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Image Source: Scientific-Method-1024x1024.jpg (1024×1024)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22230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FBC482-498D-B6C0-D902-379E5F7530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en-US" sz="5400"/>
              <a:t>What is the Scientific Method?</a:t>
            </a:r>
          </a:p>
        </p:txBody>
      </p:sp>
      <p:sp>
        <p:nvSpPr>
          <p:cNvPr id="18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DCB35A-FA00-D1B1-4519-8A943780FD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sz="1500" dirty="0"/>
              <a:t>The </a:t>
            </a:r>
            <a:r>
              <a:rPr lang="en-US" sz="1500" b="1" dirty="0"/>
              <a:t>Scientific Method</a:t>
            </a:r>
            <a:r>
              <a:rPr lang="en-US" sz="1500" dirty="0"/>
              <a:t> is a </a:t>
            </a:r>
            <a:r>
              <a:rPr lang="en-US" sz="1500" b="1" dirty="0"/>
              <a:t>systematic, step-by-step process</a:t>
            </a:r>
            <a:r>
              <a:rPr lang="en-US" sz="1500" dirty="0"/>
              <a:t> scientists use to investigate questions, test ideas, and understand the world. It ensures investigations are </a:t>
            </a:r>
            <a:r>
              <a:rPr lang="en-US" sz="1500" b="1" dirty="0"/>
              <a:t>organized, fair, and based on evidence</a:t>
            </a:r>
            <a:r>
              <a:rPr lang="en-US" sz="1500" dirty="0"/>
              <a:t>.</a:t>
            </a:r>
          </a:p>
          <a:p>
            <a:pPr marL="0" indent="0">
              <a:buNone/>
            </a:pPr>
            <a:r>
              <a:rPr lang="en-US" sz="1500" b="1" u="sng" dirty="0"/>
              <a:t>Steps of the Scientific Method</a:t>
            </a:r>
            <a:endParaRPr lang="en-US" sz="1500" u="sng" dirty="0"/>
          </a:p>
          <a:p>
            <a:pPr marL="0" indent="0">
              <a:buNone/>
            </a:pPr>
            <a:r>
              <a:rPr lang="en-US" sz="1500" b="1" dirty="0"/>
              <a:t>1. Observe</a:t>
            </a:r>
            <a:r>
              <a:rPr lang="en-US" sz="1500" dirty="0"/>
              <a:t> – Notice something interesting or unusual.</a:t>
            </a:r>
          </a:p>
          <a:p>
            <a:pPr marL="0" indent="0">
              <a:buNone/>
            </a:pPr>
            <a:r>
              <a:rPr lang="en-US" sz="1500" b="1" dirty="0"/>
              <a:t>2. Ask Questions</a:t>
            </a:r>
            <a:r>
              <a:rPr lang="en-US" sz="1500" dirty="0"/>
              <a:t> – Identify a specific, testable problem.</a:t>
            </a:r>
          </a:p>
          <a:p>
            <a:pPr marL="0" indent="0">
              <a:buNone/>
            </a:pPr>
            <a:r>
              <a:rPr lang="en-US" sz="1500" b="1" dirty="0"/>
              <a:t>3. Hypothesize</a:t>
            </a:r>
            <a:r>
              <a:rPr lang="en-US" sz="1500" dirty="0"/>
              <a:t> – Make an educated guess that can be tested.</a:t>
            </a:r>
          </a:p>
          <a:p>
            <a:pPr marL="0" indent="0">
              <a:buNone/>
            </a:pPr>
            <a:r>
              <a:rPr lang="en-US" sz="1500" b="1" dirty="0"/>
              <a:t>4. Test Ideas (Experiment)</a:t>
            </a:r>
            <a:r>
              <a:rPr lang="en-US" sz="1500" dirty="0"/>
              <a:t> – Conduct experiments changing one variable at a time.</a:t>
            </a:r>
          </a:p>
          <a:p>
            <a:pPr marL="0" indent="0">
              <a:buNone/>
            </a:pPr>
            <a:r>
              <a:rPr lang="en-US" sz="1500" b="1" dirty="0"/>
              <a:t>5. Gather Evidence (Data Collection)</a:t>
            </a:r>
            <a:r>
              <a:rPr lang="en-US" sz="1500" dirty="0"/>
              <a:t> – Record observations and measurements.</a:t>
            </a:r>
          </a:p>
          <a:p>
            <a:pPr marL="0" indent="0">
              <a:buNone/>
            </a:pPr>
            <a:r>
              <a:rPr lang="en-US" sz="1500" b="1" dirty="0"/>
              <a:t>6. Draw Conclusions</a:t>
            </a:r>
            <a:r>
              <a:rPr lang="en-US" sz="1500" dirty="0"/>
              <a:t> – Decide whether your hypothesis is supported.</a:t>
            </a:r>
          </a:p>
          <a:p>
            <a:pPr marL="0" indent="0">
              <a:buNone/>
            </a:pPr>
            <a:r>
              <a:rPr lang="en-US" sz="1500" b="1" dirty="0"/>
              <a:t>7. Communicate Results</a:t>
            </a:r>
            <a:r>
              <a:rPr lang="en-US" sz="1500" dirty="0"/>
              <a:t> – Share findings so others can learn and repeat the experiment.</a:t>
            </a:r>
          </a:p>
        </p:txBody>
      </p:sp>
      <p:pic>
        <p:nvPicPr>
          <p:cNvPr id="4" name="Picture 3" descr="A diagram of scientific method&#10;&#10;AI-generated content may be incorrect.">
            <a:extLst>
              <a:ext uri="{FF2B5EF4-FFF2-40B4-BE49-F238E27FC236}">
                <a16:creationId xmlns:a16="http://schemas.microsoft.com/office/drawing/2014/main" id="{99D4D3F6-084C-03C2-E25E-CCD74FBE8AB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88" r="2604" b="-3"/>
          <a:stretch>
            <a:fillRect/>
          </a:stretch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5050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D1D34770-47A8-402C-AF23-2B653F2D8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C6AA05-A2FD-179F-39FE-3B9368539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79" y="723898"/>
            <a:ext cx="6002110" cy="1495425"/>
          </a:xfrm>
        </p:spPr>
        <p:txBody>
          <a:bodyPr>
            <a:normAutofit/>
          </a:bodyPr>
          <a:lstStyle/>
          <a:p>
            <a:r>
              <a:rPr lang="en-US" sz="4000"/>
              <a:t>Observe and Ask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9C3EFB-CCFD-0D09-6248-51133F90C8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6680" y="2405067"/>
            <a:ext cx="6002110" cy="3729034"/>
          </a:xfrm>
        </p:spPr>
        <p:txBody>
          <a:bodyPr>
            <a:normAutofit/>
          </a:bodyPr>
          <a:lstStyle/>
          <a:p>
            <a:r>
              <a:rPr lang="en-US" sz="1900"/>
              <a:t>Every scientific investigation begins with </a:t>
            </a:r>
            <a:r>
              <a:rPr lang="en-US" sz="1900" b="1"/>
              <a:t>observations</a:t>
            </a:r>
            <a:r>
              <a:rPr lang="en-US" sz="1900"/>
              <a:t>.</a:t>
            </a:r>
          </a:p>
          <a:p>
            <a:r>
              <a:rPr lang="en-US" sz="1900"/>
              <a:t>Observations can be </a:t>
            </a:r>
            <a:r>
              <a:rPr lang="en-US" sz="1900" b="1"/>
              <a:t>qualitative</a:t>
            </a:r>
            <a:r>
              <a:rPr lang="en-US" sz="1900"/>
              <a:t> (descriptions) or </a:t>
            </a:r>
            <a:r>
              <a:rPr lang="en-US" sz="1900" b="1"/>
              <a:t>quantitative</a:t>
            </a:r>
            <a:r>
              <a:rPr lang="en-US" sz="1900"/>
              <a:t> (measurements).</a:t>
            </a:r>
          </a:p>
          <a:p>
            <a:r>
              <a:rPr lang="en-US" sz="1900"/>
              <a:t>From observations, scientists ask a </a:t>
            </a:r>
            <a:r>
              <a:rPr lang="en-US" sz="1900" b="1"/>
              <a:t>specific, testable question</a:t>
            </a:r>
            <a:r>
              <a:rPr lang="en-US" sz="1900"/>
              <a:t>.</a:t>
            </a:r>
          </a:p>
          <a:p>
            <a:pPr marL="0" indent="0">
              <a:buNone/>
            </a:pPr>
            <a:r>
              <a:rPr lang="en-US" sz="1900" b="1"/>
              <a:t>Example:</a:t>
            </a:r>
            <a:br>
              <a:rPr lang="en-US" sz="1900"/>
            </a:br>
            <a:r>
              <a:rPr lang="en-US" sz="1900"/>
              <a:t>A student notices that plants near a window are taller than plants placed in shade.</a:t>
            </a:r>
          </a:p>
          <a:p>
            <a:pPr marL="0" indent="0">
              <a:buNone/>
            </a:pPr>
            <a:br>
              <a:rPr lang="en-US" sz="1900"/>
            </a:br>
            <a:r>
              <a:rPr lang="en-US" sz="1900" i="1"/>
              <a:t>Question:</a:t>
            </a:r>
            <a:r>
              <a:rPr lang="en-US" sz="1900"/>
              <a:t> Does sunlight affect how fast a plant grows?</a:t>
            </a:r>
          </a:p>
          <a:p>
            <a:endParaRPr lang="en-US" sz="19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269011B-1BA9-6389-06CA-C09768D694C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" b="8311"/>
          <a:stretch>
            <a:fillRect/>
          </a:stretch>
        </p:blipFill>
        <p:spPr>
          <a:xfrm>
            <a:off x="7199440" y="10"/>
            <a:ext cx="4992560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9716114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1D34770-47A8-402C-AF23-2B653F2D8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740C03E-67D5-1C47-506D-44D5242F27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79" y="723898"/>
            <a:ext cx="6002110" cy="1495425"/>
          </a:xfrm>
        </p:spPr>
        <p:txBody>
          <a:bodyPr>
            <a:normAutofit/>
          </a:bodyPr>
          <a:lstStyle/>
          <a:p>
            <a:r>
              <a:rPr lang="en-US" sz="4000"/>
              <a:t>Research and Form a Hypothesis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E4F04A-8B6B-FA71-BCC0-CDE2ECD7A9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6680" y="2405067"/>
            <a:ext cx="6002110" cy="3729034"/>
          </a:xfrm>
        </p:spPr>
        <p:txBody>
          <a:bodyPr>
            <a:normAutofit/>
          </a:bodyPr>
          <a:lstStyle/>
          <a:p>
            <a:r>
              <a:rPr lang="en-US" sz="2000" b="1"/>
              <a:t>Research:</a:t>
            </a:r>
            <a:r>
              <a:rPr lang="en-US" sz="2000"/>
              <a:t> Gather information from books, articles, previous studies, or reliable websites.</a:t>
            </a:r>
          </a:p>
          <a:p>
            <a:r>
              <a:rPr lang="en-US" sz="2000" b="1"/>
              <a:t>Hypothesis:</a:t>
            </a:r>
            <a:r>
              <a:rPr lang="en-US" sz="2000"/>
              <a:t> A </a:t>
            </a:r>
            <a:r>
              <a:rPr lang="en-US" sz="2000" b="1"/>
              <a:t>testable prediction</a:t>
            </a:r>
            <a:r>
              <a:rPr lang="en-US" sz="2000"/>
              <a:t> based on your observations and research.</a:t>
            </a:r>
          </a:p>
          <a:p>
            <a:r>
              <a:rPr lang="en-US" sz="2000"/>
              <a:t>Usually written as </a:t>
            </a:r>
            <a:r>
              <a:rPr lang="en-US" sz="2000" b="1"/>
              <a:t>If…Then…Because…</a:t>
            </a:r>
            <a:r>
              <a:rPr lang="en-US" sz="2000"/>
              <a:t> to explain the reasoning.</a:t>
            </a:r>
          </a:p>
          <a:p>
            <a:pPr marL="0" indent="0">
              <a:buNone/>
            </a:pPr>
            <a:r>
              <a:rPr lang="en-US" sz="2000" b="1"/>
              <a:t>Example Hypothesis:</a:t>
            </a:r>
            <a:br>
              <a:rPr lang="en-US" sz="2000"/>
            </a:br>
            <a:r>
              <a:rPr lang="en-US" sz="2000" i="1"/>
              <a:t>If a plant receives more sunlight, then it will grow taller because sunlight helps plants produce food through photosynthesis.</a:t>
            </a:r>
            <a:endParaRPr lang="en-US" sz="2000"/>
          </a:p>
          <a:p>
            <a:endParaRPr lang="en-US" sz="2000"/>
          </a:p>
        </p:txBody>
      </p:sp>
      <p:pic>
        <p:nvPicPr>
          <p:cNvPr id="5" name="Picture 4" descr="A young child using a tablet&#10;&#10;AI-generated content may be incorrect.">
            <a:extLst>
              <a:ext uri="{FF2B5EF4-FFF2-40B4-BE49-F238E27FC236}">
                <a16:creationId xmlns:a16="http://schemas.microsoft.com/office/drawing/2014/main" id="{ABD0C482-6E7B-C39A-88FF-CD8AE831513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" b="8311"/>
          <a:stretch>
            <a:fillRect/>
          </a:stretch>
        </p:blipFill>
        <p:spPr>
          <a:xfrm>
            <a:off x="7199440" y="10"/>
            <a:ext cx="4992560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561564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7F7E84-0410-C9A6-902D-30AD66F5AF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4962" y="479493"/>
            <a:ext cx="5458838" cy="1325563"/>
          </a:xfrm>
        </p:spPr>
        <p:txBody>
          <a:bodyPr>
            <a:normAutofit/>
          </a:bodyPr>
          <a:lstStyle/>
          <a:p>
            <a:r>
              <a:rPr lang="en-US" dirty="0"/>
              <a:t>Conduct an Experiment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5926A56-C8AD-9C2F-ABDE-7FF357EB94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955" y="511293"/>
            <a:ext cx="3781834" cy="5665670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CAD3A4-6490-E9C4-A2BF-E7F4DE5717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4962" y="1984443"/>
            <a:ext cx="5458838" cy="4192520"/>
          </a:xfrm>
        </p:spPr>
        <p:txBody>
          <a:bodyPr>
            <a:normAutofit/>
          </a:bodyPr>
          <a:lstStyle/>
          <a:p>
            <a:r>
              <a:rPr lang="en-US" sz="1800" dirty="0"/>
              <a:t>Design a test to check the hypothesis.</a:t>
            </a:r>
          </a:p>
          <a:p>
            <a:r>
              <a:rPr lang="en-US" sz="1800" dirty="0"/>
              <a:t>Identify variables:</a:t>
            </a:r>
          </a:p>
          <a:p>
            <a:pPr lvl="1"/>
            <a:r>
              <a:rPr lang="en-US" sz="1800" b="1" dirty="0"/>
              <a:t>Independent Variable:</a:t>
            </a:r>
            <a:r>
              <a:rPr lang="en-US" sz="1800" dirty="0"/>
              <a:t> The factor that is changed (amount of sunlight).</a:t>
            </a:r>
          </a:p>
          <a:p>
            <a:pPr lvl="1"/>
            <a:r>
              <a:rPr lang="en-US" sz="1800" b="1" dirty="0"/>
              <a:t>Dependent Variable:</a:t>
            </a:r>
            <a:r>
              <a:rPr lang="en-US" sz="1800" dirty="0"/>
              <a:t> The factor that is measured (plant height).</a:t>
            </a:r>
          </a:p>
          <a:p>
            <a:pPr lvl="1"/>
            <a:r>
              <a:rPr lang="en-US" sz="1800" b="1" dirty="0"/>
              <a:t>Controlled Variables:</a:t>
            </a:r>
            <a:r>
              <a:rPr lang="en-US" sz="1800" dirty="0"/>
              <a:t> Factors kept the same (soil type, water amount, pot size, plant species).</a:t>
            </a:r>
          </a:p>
          <a:p>
            <a:pPr marL="0" indent="0">
              <a:buNone/>
            </a:pPr>
            <a:r>
              <a:rPr lang="en-US" sz="1800" b="1" dirty="0"/>
              <a:t>Example Experiment:</a:t>
            </a:r>
            <a:endParaRPr lang="en-US" sz="1800" dirty="0"/>
          </a:p>
          <a:p>
            <a:r>
              <a:rPr lang="en-US" sz="1800" dirty="0"/>
              <a:t>Plant A in sunlight, Plant B in shade</a:t>
            </a:r>
          </a:p>
          <a:p>
            <a:r>
              <a:rPr lang="en-US" sz="1800" dirty="0"/>
              <a:t>Water both equally for 3 weeks</a:t>
            </a:r>
          </a:p>
          <a:p>
            <a:r>
              <a:rPr lang="en-US" sz="1800" dirty="0"/>
              <a:t>Observe growth weekly</a:t>
            </a: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8394785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385E1BDC-A9B0-4A87-82E3-F3187F69A8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0990C621-3B8B-4820-8328-D47EF7CE82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4416" y="365125"/>
            <a:ext cx="11167447" cy="2089317"/>
          </a:xfrm>
          <a:prstGeom prst="rect">
            <a:avLst/>
          </a:prstGeom>
          <a:ln w="12700">
            <a:solidFill>
              <a:srgbClr val="DEDEDE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56F07A-EAB2-251D-859D-9DC0820C9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1560" y="586822"/>
            <a:ext cx="3657600" cy="1645920"/>
          </a:xfrm>
        </p:spPr>
        <p:txBody>
          <a:bodyPr>
            <a:normAutofit/>
          </a:bodyPr>
          <a:lstStyle/>
          <a:p>
            <a:r>
              <a:rPr lang="en-US" sz="3200"/>
              <a:t>Collect and Analyze Data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1A2385B-1D2A-4E17-84FA-6CB7F0AAE4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408" y="1057739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E791F2F-79DB-4CC0-9FA1-001E3E91E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243541" y="1400638"/>
            <a:ext cx="1463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E9A4CC-AB28-D27B-C5A0-1A4DDB1B66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0106" y="586822"/>
            <a:ext cx="6106742" cy="1645920"/>
          </a:xfrm>
        </p:spPr>
        <p:txBody>
          <a:bodyPr anchor="ctr">
            <a:normAutofit/>
          </a:bodyPr>
          <a:lstStyle/>
          <a:p>
            <a:r>
              <a:rPr lang="en-US" sz="1400" b="1" dirty="0"/>
              <a:t>Data Collection:</a:t>
            </a:r>
            <a:r>
              <a:rPr lang="en-US" sz="1400" dirty="0"/>
              <a:t> Record measurements and observations carefully.</a:t>
            </a:r>
          </a:p>
          <a:p>
            <a:r>
              <a:rPr lang="en-US" sz="1400" b="1" dirty="0"/>
              <a:t>Data Analysis:</a:t>
            </a:r>
            <a:r>
              <a:rPr lang="en-US" sz="1400" dirty="0"/>
              <a:t> Organize data to identify patterns. Use </a:t>
            </a:r>
            <a:r>
              <a:rPr lang="en-US" sz="1400" b="1" dirty="0"/>
              <a:t>tables, charts, or graphs</a:t>
            </a:r>
            <a:r>
              <a:rPr lang="en-US" sz="1400" dirty="0"/>
              <a:t>.</a:t>
            </a:r>
          </a:p>
          <a:p>
            <a:pPr marL="0" indent="0">
              <a:buNone/>
            </a:pPr>
            <a:r>
              <a:rPr lang="en-US" sz="1400" b="1" dirty="0"/>
              <a:t>Example Data Table:</a:t>
            </a:r>
            <a:endParaRPr lang="en-US" sz="1400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C5F5E87-629A-F7E0-4E11-F0606A8E3B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2268221"/>
              </p:ext>
            </p:extLst>
          </p:nvPr>
        </p:nvGraphicFramePr>
        <p:xfrm>
          <a:off x="4984205" y="2886222"/>
          <a:ext cx="6737660" cy="3170217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1872152">
                  <a:extLst>
                    <a:ext uri="{9D8B030D-6E8A-4147-A177-3AD203B41FA5}">
                      <a16:colId xmlns:a16="http://schemas.microsoft.com/office/drawing/2014/main" val="3270812460"/>
                    </a:ext>
                  </a:extLst>
                </a:gridCol>
                <a:gridCol w="2524015">
                  <a:extLst>
                    <a:ext uri="{9D8B030D-6E8A-4147-A177-3AD203B41FA5}">
                      <a16:colId xmlns:a16="http://schemas.microsoft.com/office/drawing/2014/main" val="3800172378"/>
                    </a:ext>
                  </a:extLst>
                </a:gridCol>
                <a:gridCol w="2341493">
                  <a:extLst>
                    <a:ext uri="{9D8B030D-6E8A-4147-A177-3AD203B41FA5}">
                      <a16:colId xmlns:a16="http://schemas.microsoft.com/office/drawing/2014/main" val="3388995250"/>
                    </a:ext>
                  </a:extLst>
                </a:gridCol>
              </a:tblGrid>
              <a:tr h="113881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000" b="1" dirty="0"/>
                        <a:t>Week</a:t>
                      </a:r>
                    </a:p>
                  </a:txBody>
                  <a:tcPr marL="153894" marR="153894" marT="76947" marB="76947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000" b="1" dirty="0"/>
                        <a:t>Plant in Sunlight</a:t>
                      </a:r>
                    </a:p>
                  </a:txBody>
                  <a:tcPr marL="153894" marR="153894" marT="76947" marB="76947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000" b="1"/>
                        <a:t>Plant in Shade</a:t>
                      </a:r>
                    </a:p>
                  </a:txBody>
                  <a:tcPr marL="153894" marR="153894" marT="76947" marB="76947" anchor="ctr"/>
                </a:tc>
                <a:extLst>
                  <a:ext uri="{0D108BD9-81ED-4DB2-BD59-A6C34878D82A}">
                    <a16:rowId xmlns:a16="http://schemas.microsoft.com/office/drawing/2014/main" val="1583985757"/>
                  </a:ext>
                </a:extLst>
              </a:tr>
              <a:tr h="67713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000"/>
                        <a:t>1</a:t>
                      </a:r>
                    </a:p>
                  </a:txBody>
                  <a:tcPr marL="153894" marR="153894" marT="76947" marB="76947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000" dirty="0"/>
                        <a:t>5 cm</a:t>
                      </a:r>
                    </a:p>
                  </a:txBody>
                  <a:tcPr marL="153894" marR="153894" marT="76947" marB="76947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000" dirty="0"/>
                        <a:t>4 cm</a:t>
                      </a:r>
                    </a:p>
                  </a:txBody>
                  <a:tcPr marL="153894" marR="153894" marT="76947" marB="76947" anchor="ctr"/>
                </a:tc>
                <a:extLst>
                  <a:ext uri="{0D108BD9-81ED-4DB2-BD59-A6C34878D82A}">
                    <a16:rowId xmlns:a16="http://schemas.microsoft.com/office/drawing/2014/main" val="1881216671"/>
                  </a:ext>
                </a:extLst>
              </a:tr>
              <a:tr h="67713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000"/>
                        <a:t>2</a:t>
                      </a:r>
                    </a:p>
                  </a:txBody>
                  <a:tcPr marL="153894" marR="153894" marT="76947" marB="76947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000"/>
                        <a:t>8 cm</a:t>
                      </a:r>
                    </a:p>
                  </a:txBody>
                  <a:tcPr marL="153894" marR="153894" marT="76947" marB="76947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000" dirty="0"/>
                        <a:t>5 cm</a:t>
                      </a:r>
                    </a:p>
                  </a:txBody>
                  <a:tcPr marL="153894" marR="153894" marT="76947" marB="76947" anchor="ctr"/>
                </a:tc>
                <a:extLst>
                  <a:ext uri="{0D108BD9-81ED-4DB2-BD59-A6C34878D82A}">
                    <a16:rowId xmlns:a16="http://schemas.microsoft.com/office/drawing/2014/main" val="887968620"/>
                  </a:ext>
                </a:extLst>
              </a:tr>
              <a:tr h="67713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000"/>
                        <a:t>3</a:t>
                      </a:r>
                    </a:p>
                  </a:txBody>
                  <a:tcPr marL="153894" marR="153894" marT="76947" marB="76947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000"/>
                        <a:t>12 cm</a:t>
                      </a:r>
                    </a:p>
                  </a:txBody>
                  <a:tcPr marL="153894" marR="153894" marT="76947" marB="76947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000" dirty="0"/>
                        <a:t>6 cm</a:t>
                      </a:r>
                    </a:p>
                  </a:txBody>
                  <a:tcPr marL="153894" marR="153894" marT="76947" marB="76947" anchor="ctr"/>
                </a:tc>
                <a:extLst>
                  <a:ext uri="{0D108BD9-81ED-4DB2-BD59-A6C34878D82A}">
                    <a16:rowId xmlns:a16="http://schemas.microsoft.com/office/drawing/2014/main" val="2089941216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A382507A-2F8A-4292-37B9-7213FC8773C6}"/>
              </a:ext>
            </a:extLst>
          </p:cNvPr>
          <p:cNvSpPr txBox="1"/>
          <p:nvPr/>
        </p:nvSpPr>
        <p:spPr>
          <a:xfrm>
            <a:off x="4984203" y="6163455"/>
            <a:ext cx="673766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/>
              <a:t>Graphs can visually show which plant grew faster.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412925B-2DEE-D707-5FE1-939D38F124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0257" y="2605233"/>
            <a:ext cx="2546555" cy="3819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7569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D1D34770-47A8-402C-AF23-2B653F2D8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61C272-0042-F33D-A5BB-784A10B6AC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79" y="723898"/>
            <a:ext cx="6002110" cy="1495425"/>
          </a:xfrm>
        </p:spPr>
        <p:txBody>
          <a:bodyPr>
            <a:normAutofit/>
          </a:bodyPr>
          <a:lstStyle/>
          <a:p>
            <a:r>
              <a:rPr lang="en-US" sz="4000"/>
              <a:t>Draw Conclusions and Communicate Results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4A02CD-A04D-6BBE-C74C-52A982D07C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6680" y="2405067"/>
            <a:ext cx="6002110" cy="3729034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/>
              <a:t>Conclusion:</a:t>
            </a:r>
            <a:r>
              <a:rPr lang="en-US" dirty="0"/>
              <a:t> Compare data to your hypothesis. Was it supported?</a:t>
            </a:r>
          </a:p>
          <a:p>
            <a:r>
              <a:rPr lang="en-US" b="1" dirty="0"/>
              <a:t>Communication:</a:t>
            </a:r>
            <a:r>
              <a:rPr lang="en-US" dirty="0"/>
              <a:t> Share results through reports, presentations, or discussions. This allows other scientists to </a:t>
            </a:r>
            <a:r>
              <a:rPr lang="en-US" b="1" dirty="0"/>
              <a:t>review and repeat the investigation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b="1" dirty="0"/>
              <a:t>Example Conclusion:</a:t>
            </a:r>
            <a:br>
              <a:rPr lang="en-US" dirty="0"/>
            </a:br>
            <a:r>
              <a:rPr lang="en-US" dirty="0"/>
              <a:t>The plant in sunlight grew taller, </a:t>
            </a:r>
            <a:r>
              <a:rPr lang="en-US" b="1" dirty="0"/>
              <a:t>supporting the hypothesis</a:t>
            </a:r>
            <a:r>
              <a:rPr lang="en-US" dirty="0"/>
              <a:t> that sunlight helps plants grow.</a:t>
            </a:r>
          </a:p>
          <a:p>
            <a:endParaRPr lang="en-US" dirty="0"/>
          </a:p>
        </p:txBody>
      </p:sp>
      <p:pic>
        <p:nvPicPr>
          <p:cNvPr id="5" name="Picture 4" descr="A child pointing at a graph on a white board&#10;&#10;AI-generated content may be incorrect.">
            <a:extLst>
              <a:ext uri="{FF2B5EF4-FFF2-40B4-BE49-F238E27FC236}">
                <a16:creationId xmlns:a16="http://schemas.microsoft.com/office/drawing/2014/main" id="{F3DBCCB0-184A-8155-D8C4-DCFA07E2213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" b="8311"/>
          <a:stretch>
            <a:fillRect/>
          </a:stretch>
        </p:blipFill>
        <p:spPr>
          <a:xfrm>
            <a:off x="7199440" y="10"/>
            <a:ext cx="4992560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3570805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91BFB-1898-620D-1723-B288C88B5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8313"/>
            <a:ext cx="10515600" cy="755752"/>
          </a:xfrm>
        </p:spPr>
        <p:txBody>
          <a:bodyPr/>
          <a:lstStyle/>
          <a:p>
            <a:pPr algn="ctr"/>
            <a:r>
              <a:rPr lang="en-US" b="1" dirty="0"/>
              <a:t>Friction Experiment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F0EAA4-7235-7647-0A5B-F9A7C0BBFD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32375"/>
            <a:ext cx="10515600" cy="53445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Instructions:</a:t>
            </a:r>
            <a:r>
              <a:rPr lang="en-US" sz="2400" dirty="0"/>
              <a:t> Use the Scientific Method to complete the experiment. Fill in your answers as you go.</a:t>
            </a: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78DA1654-D55F-D414-AA6A-600CED7304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1501310"/>
            <a:ext cx="9930924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Steps: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Observation: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What do you notice about how objects move on different surfaces?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2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Question: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What do you want to find out?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3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Hypothesis: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If a toy car rolls on a ______ surface, then it will travel ______ because ______.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4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Experiment Design: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Independent Variable: ______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Dependent Variable: ______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Controlled Variables: ______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5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Data Collection: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Record distances traveled.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5"/>
              <a:tabLst/>
            </a:pPr>
            <a:endParaRPr lang="en-US" altLang="en-US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5"/>
              <a:tabLst/>
            </a:pPr>
            <a:endParaRPr lang="en-US" altLang="en-US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5"/>
              <a:tabLst/>
            </a:pPr>
            <a:endParaRPr lang="en-US" altLang="en-US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6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Conclusion: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Was your hypothesis supported? Explain.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7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Communicate Results: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Share your findings in a graph, chart, or short report.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F9E69EF-206D-5918-2F67-25B453D68F7A}"/>
              </a:ext>
            </a:extLst>
          </p:cNvPr>
          <p:cNvSpPr txBox="1"/>
          <p:nvPr/>
        </p:nvSpPr>
        <p:spPr>
          <a:xfrm>
            <a:off x="838200" y="5724869"/>
            <a:ext cx="1016409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Download Note: </a:t>
            </a:r>
            <a:r>
              <a:rPr lang="en-US" dirty="0"/>
              <a:t>Download the full </a:t>
            </a:r>
            <a:r>
              <a:rPr lang="en-US" b="1" dirty="0"/>
              <a:t>Experiment Guide</a:t>
            </a:r>
            <a:r>
              <a:rPr lang="en-US" dirty="0"/>
              <a:t> at </a:t>
            </a:r>
            <a:r>
              <a:rPr lang="en-US" b="1" dirty="0">
                <a:hlinkClick r:id="rId2"/>
              </a:rPr>
              <a:t>www.innovatewithmrbarbado.com</a:t>
            </a:r>
            <a:r>
              <a:rPr lang="en-US" dirty="0"/>
              <a:t> for detailed instructions and templates.</a:t>
            </a: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419B4493-2E5C-F3B7-0F9D-E2646E1FC9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7054775"/>
              </p:ext>
            </p:extLst>
          </p:nvPr>
        </p:nvGraphicFramePr>
        <p:xfrm>
          <a:off x="1043448" y="4207434"/>
          <a:ext cx="10515600" cy="792480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3926817315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294143010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700"/>
                        <a:t>Surface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700"/>
                        <a:t>Distance Traveled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80032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7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7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6055554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7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7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678425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7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7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558772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05614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684</Words>
  <Application>Microsoft Office PowerPoint</Application>
  <PresentationFormat>Widescreen</PresentationFormat>
  <Paragraphs>81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Aptos</vt:lpstr>
      <vt:lpstr>Aptos Display</vt:lpstr>
      <vt:lpstr>Arial</vt:lpstr>
      <vt:lpstr>Calibri</vt:lpstr>
      <vt:lpstr>Office Theme</vt:lpstr>
      <vt:lpstr>The Scientific Method How Scientist Solve Problems </vt:lpstr>
      <vt:lpstr>What is the Scientific Method?</vt:lpstr>
      <vt:lpstr>Observe and Ask Questions</vt:lpstr>
      <vt:lpstr>Research and Form a Hypothesis</vt:lpstr>
      <vt:lpstr>Conduct an Experiment</vt:lpstr>
      <vt:lpstr>Collect and Analyze Data</vt:lpstr>
      <vt:lpstr>Draw Conclusions and Communicate Results</vt:lpstr>
      <vt:lpstr>Friction Experiment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John mark Barbado</dc:creator>
  <cp:lastModifiedBy>John mark Barbado</cp:lastModifiedBy>
  <cp:revision>1</cp:revision>
  <dcterms:created xsi:type="dcterms:W3CDTF">2026-03-13T14:32:58Z</dcterms:created>
  <dcterms:modified xsi:type="dcterms:W3CDTF">2026-03-13T17:03:55Z</dcterms:modified>
</cp:coreProperties>
</file>