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65" r:id="rId5"/>
    <p:sldId id="259" r:id="rId6"/>
    <p:sldId id="268" r:id="rId7"/>
    <p:sldId id="266" r:id="rId8"/>
    <p:sldId id="267" r:id="rId9"/>
    <p:sldId id="269" r:id="rId10"/>
    <p:sldId id="270" r:id="rId11"/>
    <p:sldId id="271" r:id="rId12"/>
    <p:sldId id="260" r:id="rId13"/>
    <p:sldId id="272" r:id="rId14"/>
    <p:sldId id="273" r:id="rId15"/>
    <p:sldId id="274" r:id="rId16"/>
    <p:sldId id="275" r:id="rId17"/>
    <p:sldId id="276" r:id="rId18"/>
    <p:sldId id="262" r:id="rId19"/>
    <p:sldId id="263" r:id="rId20"/>
    <p:sldId id="264" r:id="rId21"/>
    <p:sldId id="279" r:id="rId22"/>
    <p:sldId id="280" r:id="rId23"/>
    <p:sldId id="277" r:id="rId24"/>
    <p:sldId id="278"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9" autoAdjust="0"/>
  </p:normalViewPr>
  <p:slideViewPr>
    <p:cSldViewPr snapToGrid="0" snapToObjects="1">
      <p:cViewPr varScale="1">
        <p:scale>
          <a:sx n="82" d="100"/>
          <a:sy n="82" d="100"/>
        </p:scale>
        <p:origin x="147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1AF7DF-3225-45D7-90EE-831AC331C39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3AFEA96-3CFC-40D5-99EF-C49E4CB7E55C}">
      <dgm:prSet custT="1"/>
      <dgm:spPr/>
      <dgm:t>
        <a:bodyPr/>
        <a:lstStyle/>
        <a:p>
          <a:pPr>
            <a:lnSpc>
              <a:spcPct val="100000"/>
            </a:lnSpc>
          </a:pPr>
          <a:r>
            <a:rPr lang="en-US" sz="1800" b="1" dirty="0"/>
            <a:t>Sunlight</a:t>
          </a:r>
          <a:r>
            <a:rPr lang="en-US" sz="1800" dirty="0"/>
            <a:t> – We can capture sunlight with </a:t>
          </a:r>
          <a:r>
            <a:rPr lang="en-US" sz="1800" b="1" dirty="0"/>
            <a:t>solar panels</a:t>
          </a:r>
          <a:r>
            <a:rPr lang="en-US" sz="1800" dirty="0"/>
            <a:t> to make electricity.</a:t>
          </a:r>
        </a:p>
      </dgm:t>
    </dgm:pt>
    <dgm:pt modelId="{7A292AA1-6FA7-40B1-A8AD-7E72E1BBE2AE}" type="parTrans" cxnId="{EDBBF7E5-569F-4C16-8278-1D6A5FBF8E92}">
      <dgm:prSet/>
      <dgm:spPr/>
      <dgm:t>
        <a:bodyPr/>
        <a:lstStyle/>
        <a:p>
          <a:endParaRPr lang="en-US"/>
        </a:p>
      </dgm:t>
    </dgm:pt>
    <dgm:pt modelId="{FF4BE255-A0D7-4D90-A707-EBB77B11947E}" type="sibTrans" cxnId="{EDBBF7E5-569F-4C16-8278-1D6A5FBF8E92}">
      <dgm:prSet/>
      <dgm:spPr/>
      <dgm:t>
        <a:bodyPr/>
        <a:lstStyle/>
        <a:p>
          <a:pPr>
            <a:lnSpc>
              <a:spcPct val="100000"/>
            </a:lnSpc>
          </a:pPr>
          <a:endParaRPr lang="en-US"/>
        </a:p>
      </dgm:t>
    </dgm:pt>
    <dgm:pt modelId="{9B55ED51-000D-40BA-A3AA-D7B68EDEC5BC}">
      <dgm:prSet custT="1"/>
      <dgm:spPr/>
      <dgm:t>
        <a:bodyPr/>
        <a:lstStyle/>
        <a:p>
          <a:pPr>
            <a:lnSpc>
              <a:spcPct val="100000"/>
            </a:lnSpc>
          </a:pPr>
          <a:r>
            <a:rPr lang="en-US" sz="1800" b="1"/>
            <a:t>Wind</a:t>
          </a:r>
          <a:r>
            <a:rPr lang="en-US" sz="1800"/>
            <a:t> – </a:t>
          </a:r>
          <a:r>
            <a:rPr lang="en-US" sz="1800" b="1"/>
            <a:t>Wind turbines</a:t>
          </a:r>
          <a:r>
            <a:rPr lang="en-US" sz="1800"/>
            <a:t> spin when the wind blows to make power.</a:t>
          </a:r>
        </a:p>
      </dgm:t>
    </dgm:pt>
    <dgm:pt modelId="{626B6088-A758-4366-B65C-D6EE230F177F}" type="parTrans" cxnId="{B6036A05-9F62-4E33-A812-707407122D97}">
      <dgm:prSet/>
      <dgm:spPr/>
      <dgm:t>
        <a:bodyPr/>
        <a:lstStyle/>
        <a:p>
          <a:endParaRPr lang="en-US"/>
        </a:p>
      </dgm:t>
    </dgm:pt>
    <dgm:pt modelId="{328377E1-5756-4655-AEC3-46357CC79F36}" type="sibTrans" cxnId="{B6036A05-9F62-4E33-A812-707407122D97}">
      <dgm:prSet/>
      <dgm:spPr/>
      <dgm:t>
        <a:bodyPr/>
        <a:lstStyle/>
        <a:p>
          <a:pPr>
            <a:lnSpc>
              <a:spcPct val="100000"/>
            </a:lnSpc>
          </a:pPr>
          <a:endParaRPr lang="en-US"/>
        </a:p>
      </dgm:t>
    </dgm:pt>
    <dgm:pt modelId="{A5F73208-EF44-4026-B1F4-C0828F173467}">
      <dgm:prSet custT="1"/>
      <dgm:spPr/>
      <dgm:t>
        <a:bodyPr/>
        <a:lstStyle/>
        <a:p>
          <a:pPr>
            <a:lnSpc>
              <a:spcPct val="100000"/>
            </a:lnSpc>
          </a:pPr>
          <a:r>
            <a:rPr lang="en-US" sz="1800" b="1" dirty="0"/>
            <a:t>Water</a:t>
          </a:r>
          <a:r>
            <a:rPr lang="en-US" sz="1800" dirty="0"/>
            <a:t> – Moving water from rivers or dams can make </a:t>
          </a:r>
          <a:r>
            <a:rPr lang="en-US" sz="1800" b="1" dirty="0"/>
            <a:t>hydroelectric energy</a:t>
          </a:r>
          <a:r>
            <a:rPr lang="en-US" sz="1800" dirty="0"/>
            <a:t>.</a:t>
          </a:r>
        </a:p>
      </dgm:t>
    </dgm:pt>
    <dgm:pt modelId="{16FE53A6-E81B-43C1-95ED-1007B733698C}" type="parTrans" cxnId="{CD3B0814-7711-4E98-8C83-6F3C3616A2C9}">
      <dgm:prSet/>
      <dgm:spPr/>
      <dgm:t>
        <a:bodyPr/>
        <a:lstStyle/>
        <a:p>
          <a:endParaRPr lang="en-US"/>
        </a:p>
      </dgm:t>
    </dgm:pt>
    <dgm:pt modelId="{915694FD-DEF4-4E22-8FA0-B10A5251D246}" type="sibTrans" cxnId="{CD3B0814-7711-4E98-8C83-6F3C3616A2C9}">
      <dgm:prSet/>
      <dgm:spPr/>
      <dgm:t>
        <a:bodyPr/>
        <a:lstStyle/>
        <a:p>
          <a:pPr>
            <a:lnSpc>
              <a:spcPct val="100000"/>
            </a:lnSpc>
          </a:pPr>
          <a:endParaRPr lang="en-US"/>
        </a:p>
      </dgm:t>
    </dgm:pt>
    <dgm:pt modelId="{12622A75-DCAA-4823-BF95-5AB5562ED0FF}">
      <dgm:prSet custT="1"/>
      <dgm:spPr/>
      <dgm:t>
        <a:bodyPr/>
        <a:lstStyle/>
        <a:p>
          <a:pPr>
            <a:lnSpc>
              <a:spcPct val="100000"/>
            </a:lnSpc>
          </a:pPr>
          <a:r>
            <a:rPr lang="en-US" sz="1800" b="1" dirty="0"/>
            <a:t>Biomass like Trees</a:t>
          </a:r>
          <a:r>
            <a:rPr lang="en-US" sz="1800" dirty="0"/>
            <a:t> – Trees can be cut down and replanted to grow again.</a:t>
          </a:r>
        </a:p>
      </dgm:t>
    </dgm:pt>
    <dgm:pt modelId="{14ADE17E-4D6F-44A6-997B-12265EC4307B}" type="parTrans" cxnId="{1E7DC44B-0DFF-4E26-B3FD-025C95A50678}">
      <dgm:prSet/>
      <dgm:spPr/>
      <dgm:t>
        <a:bodyPr/>
        <a:lstStyle/>
        <a:p>
          <a:endParaRPr lang="en-US"/>
        </a:p>
      </dgm:t>
    </dgm:pt>
    <dgm:pt modelId="{FA2E6987-522D-4F06-8946-35AF93927BCD}" type="sibTrans" cxnId="{1E7DC44B-0DFF-4E26-B3FD-025C95A50678}">
      <dgm:prSet/>
      <dgm:spPr/>
      <dgm:t>
        <a:bodyPr/>
        <a:lstStyle/>
        <a:p>
          <a:pPr>
            <a:lnSpc>
              <a:spcPct val="100000"/>
            </a:lnSpc>
          </a:pPr>
          <a:endParaRPr lang="en-US"/>
        </a:p>
      </dgm:t>
    </dgm:pt>
    <dgm:pt modelId="{DA00C2CE-3D0D-4FF3-BF7D-71F4702FC091}">
      <dgm:prSet custT="1"/>
      <dgm:spPr/>
      <dgm:t>
        <a:bodyPr/>
        <a:lstStyle/>
        <a:p>
          <a:pPr>
            <a:lnSpc>
              <a:spcPct val="100000"/>
            </a:lnSpc>
          </a:pPr>
          <a:r>
            <a:rPr lang="en-US" sz="1800" b="1"/>
            <a:t>Geothermal Energy</a:t>
          </a:r>
          <a:r>
            <a:rPr lang="en-US" sz="1800"/>
            <a:t> – Heat from deep inside the Earth that can be used for power.</a:t>
          </a:r>
        </a:p>
      </dgm:t>
    </dgm:pt>
    <dgm:pt modelId="{2C812CCE-2614-487C-B82E-07C4AB1C6806}" type="parTrans" cxnId="{DCFFF097-3094-4491-8598-B49E40471451}">
      <dgm:prSet/>
      <dgm:spPr/>
      <dgm:t>
        <a:bodyPr/>
        <a:lstStyle/>
        <a:p>
          <a:endParaRPr lang="en-US"/>
        </a:p>
      </dgm:t>
    </dgm:pt>
    <dgm:pt modelId="{978DC229-34A4-474A-A9E5-48671A6F7631}" type="sibTrans" cxnId="{DCFFF097-3094-4491-8598-B49E40471451}">
      <dgm:prSet/>
      <dgm:spPr/>
      <dgm:t>
        <a:bodyPr/>
        <a:lstStyle/>
        <a:p>
          <a:endParaRPr lang="en-US"/>
        </a:p>
      </dgm:t>
    </dgm:pt>
    <dgm:pt modelId="{74E93B35-B76D-4E79-BC11-D2479E42B655}" type="pres">
      <dgm:prSet presAssocID="{0A1AF7DF-3225-45D7-90EE-831AC331C396}" presName="root" presStyleCnt="0">
        <dgm:presLayoutVars>
          <dgm:dir/>
          <dgm:resizeHandles val="exact"/>
        </dgm:presLayoutVars>
      </dgm:prSet>
      <dgm:spPr/>
    </dgm:pt>
    <dgm:pt modelId="{43AAD234-56CA-4A8A-8432-974401F83CC5}" type="pres">
      <dgm:prSet presAssocID="{03AFEA96-3CFC-40D5-99EF-C49E4CB7E55C}" presName="compNode" presStyleCnt="0"/>
      <dgm:spPr/>
    </dgm:pt>
    <dgm:pt modelId="{5281EA97-A03E-43AC-A51D-A6F6C820C0CE}" type="pres">
      <dgm:prSet presAssocID="{03AFEA96-3CFC-40D5-99EF-C49E4CB7E55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n"/>
        </a:ext>
      </dgm:extLst>
    </dgm:pt>
    <dgm:pt modelId="{07B9F479-C7FB-488C-B23A-3B1337F8CAC0}" type="pres">
      <dgm:prSet presAssocID="{03AFEA96-3CFC-40D5-99EF-C49E4CB7E55C}" presName="spaceRect" presStyleCnt="0"/>
      <dgm:spPr/>
    </dgm:pt>
    <dgm:pt modelId="{E53B2E90-F693-42DF-86C1-0822ED885785}" type="pres">
      <dgm:prSet presAssocID="{03AFEA96-3CFC-40D5-99EF-C49E4CB7E55C}" presName="textRect" presStyleLbl="revTx" presStyleIdx="0" presStyleCnt="5">
        <dgm:presLayoutVars>
          <dgm:chMax val="1"/>
          <dgm:chPref val="1"/>
        </dgm:presLayoutVars>
      </dgm:prSet>
      <dgm:spPr/>
    </dgm:pt>
    <dgm:pt modelId="{E2A7CF60-C7E9-4EF4-B50B-7E3AC1E7F43A}" type="pres">
      <dgm:prSet presAssocID="{FF4BE255-A0D7-4D90-A707-EBB77B11947E}" presName="sibTrans" presStyleCnt="0"/>
      <dgm:spPr/>
    </dgm:pt>
    <dgm:pt modelId="{280A8001-709E-421E-ACBC-EF86D7889499}" type="pres">
      <dgm:prSet presAssocID="{9B55ED51-000D-40BA-A3AA-D7B68EDEC5BC}" presName="compNode" presStyleCnt="0"/>
      <dgm:spPr/>
    </dgm:pt>
    <dgm:pt modelId="{EA31AE7F-7D5A-42AB-A43A-58DA0D5CA1F4}" type="pres">
      <dgm:prSet presAssocID="{9B55ED51-000D-40BA-A3AA-D7B68EDEC5B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indmill"/>
        </a:ext>
      </dgm:extLst>
    </dgm:pt>
    <dgm:pt modelId="{582EC8EB-EB4A-4642-BD27-04D62C3043E0}" type="pres">
      <dgm:prSet presAssocID="{9B55ED51-000D-40BA-A3AA-D7B68EDEC5BC}" presName="spaceRect" presStyleCnt="0"/>
      <dgm:spPr/>
    </dgm:pt>
    <dgm:pt modelId="{F88E80EF-C5C5-48AE-93A3-9893B7DB2CE9}" type="pres">
      <dgm:prSet presAssocID="{9B55ED51-000D-40BA-A3AA-D7B68EDEC5BC}" presName="textRect" presStyleLbl="revTx" presStyleIdx="1" presStyleCnt="5">
        <dgm:presLayoutVars>
          <dgm:chMax val="1"/>
          <dgm:chPref val="1"/>
        </dgm:presLayoutVars>
      </dgm:prSet>
      <dgm:spPr/>
    </dgm:pt>
    <dgm:pt modelId="{79F7D843-E1F3-4CA1-847C-D1C6AE3C04CE}" type="pres">
      <dgm:prSet presAssocID="{328377E1-5756-4655-AEC3-46357CC79F36}" presName="sibTrans" presStyleCnt="0"/>
      <dgm:spPr/>
    </dgm:pt>
    <dgm:pt modelId="{F6D8AE97-EDCD-4DC6-9423-692513261804}" type="pres">
      <dgm:prSet presAssocID="{A5F73208-EF44-4026-B1F4-C0828F173467}" presName="compNode" presStyleCnt="0"/>
      <dgm:spPr/>
    </dgm:pt>
    <dgm:pt modelId="{41F29F65-428F-4BC9-BBFD-7642BB3DD0B3}" type="pres">
      <dgm:prSet presAssocID="{A5F73208-EF44-4026-B1F4-C0828F17346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idge scene"/>
        </a:ext>
      </dgm:extLst>
    </dgm:pt>
    <dgm:pt modelId="{6B574FC5-5ED9-4DF8-A2B7-1310E30EF265}" type="pres">
      <dgm:prSet presAssocID="{A5F73208-EF44-4026-B1F4-C0828F173467}" presName="spaceRect" presStyleCnt="0"/>
      <dgm:spPr/>
    </dgm:pt>
    <dgm:pt modelId="{97D082DE-2A7D-4ABF-B5D8-D990F34A881C}" type="pres">
      <dgm:prSet presAssocID="{A5F73208-EF44-4026-B1F4-C0828F173467}" presName="textRect" presStyleLbl="revTx" presStyleIdx="2" presStyleCnt="5">
        <dgm:presLayoutVars>
          <dgm:chMax val="1"/>
          <dgm:chPref val="1"/>
        </dgm:presLayoutVars>
      </dgm:prSet>
      <dgm:spPr/>
    </dgm:pt>
    <dgm:pt modelId="{3D979EEE-84C9-4D47-A0B3-DD7DCF4F4EC9}" type="pres">
      <dgm:prSet presAssocID="{915694FD-DEF4-4E22-8FA0-B10A5251D246}" presName="sibTrans" presStyleCnt="0"/>
      <dgm:spPr/>
    </dgm:pt>
    <dgm:pt modelId="{904587D4-564D-44BB-8F8C-07863166BA64}" type="pres">
      <dgm:prSet presAssocID="{12622A75-DCAA-4823-BF95-5AB5562ED0FF}" presName="compNode" presStyleCnt="0"/>
      <dgm:spPr/>
    </dgm:pt>
    <dgm:pt modelId="{1BCC4936-8E40-40C3-9B7B-23340AD4B9D3}" type="pres">
      <dgm:prSet presAssocID="{12622A75-DCAA-4823-BF95-5AB5562ED0F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orest scene"/>
        </a:ext>
      </dgm:extLst>
    </dgm:pt>
    <dgm:pt modelId="{3D909229-A557-481F-9B6F-63B5CCA2F29F}" type="pres">
      <dgm:prSet presAssocID="{12622A75-DCAA-4823-BF95-5AB5562ED0FF}" presName="spaceRect" presStyleCnt="0"/>
      <dgm:spPr/>
    </dgm:pt>
    <dgm:pt modelId="{32E1107A-C8BD-46B6-90D0-18C69D8B060D}" type="pres">
      <dgm:prSet presAssocID="{12622A75-DCAA-4823-BF95-5AB5562ED0FF}" presName="textRect" presStyleLbl="revTx" presStyleIdx="3" presStyleCnt="5">
        <dgm:presLayoutVars>
          <dgm:chMax val="1"/>
          <dgm:chPref val="1"/>
        </dgm:presLayoutVars>
      </dgm:prSet>
      <dgm:spPr/>
    </dgm:pt>
    <dgm:pt modelId="{C0015A56-7FB6-4228-BAE1-B16F5A80B798}" type="pres">
      <dgm:prSet presAssocID="{FA2E6987-522D-4F06-8946-35AF93927BCD}" presName="sibTrans" presStyleCnt="0"/>
      <dgm:spPr/>
    </dgm:pt>
    <dgm:pt modelId="{90C84502-8195-4B81-9BDC-C5E351C7D955}" type="pres">
      <dgm:prSet presAssocID="{DA00C2CE-3D0D-4FF3-BF7D-71F4702FC091}" presName="compNode" presStyleCnt="0"/>
      <dgm:spPr/>
    </dgm:pt>
    <dgm:pt modelId="{E84F0D24-45D9-4041-B4E9-DA02818B7719}" type="pres">
      <dgm:prSet presAssocID="{DA00C2CE-3D0D-4FF3-BF7D-71F4702FC09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Fire"/>
        </a:ext>
      </dgm:extLst>
    </dgm:pt>
    <dgm:pt modelId="{40C0CB6C-F0C3-4B65-AB2D-92ECFF749591}" type="pres">
      <dgm:prSet presAssocID="{DA00C2CE-3D0D-4FF3-BF7D-71F4702FC091}" presName="spaceRect" presStyleCnt="0"/>
      <dgm:spPr/>
    </dgm:pt>
    <dgm:pt modelId="{C6368759-D3EE-4587-9331-74B279245FD4}" type="pres">
      <dgm:prSet presAssocID="{DA00C2CE-3D0D-4FF3-BF7D-71F4702FC091}" presName="textRect" presStyleLbl="revTx" presStyleIdx="4" presStyleCnt="5">
        <dgm:presLayoutVars>
          <dgm:chMax val="1"/>
          <dgm:chPref val="1"/>
        </dgm:presLayoutVars>
      </dgm:prSet>
      <dgm:spPr/>
    </dgm:pt>
  </dgm:ptLst>
  <dgm:cxnLst>
    <dgm:cxn modelId="{B6036A05-9F62-4E33-A812-707407122D97}" srcId="{0A1AF7DF-3225-45D7-90EE-831AC331C396}" destId="{9B55ED51-000D-40BA-A3AA-D7B68EDEC5BC}" srcOrd="1" destOrd="0" parTransId="{626B6088-A758-4366-B65C-D6EE230F177F}" sibTransId="{328377E1-5756-4655-AEC3-46357CC79F36}"/>
    <dgm:cxn modelId="{CD3B0814-7711-4E98-8C83-6F3C3616A2C9}" srcId="{0A1AF7DF-3225-45D7-90EE-831AC331C396}" destId="{A5F73208-EF44-4026-B1F4-C0828F173467}" srcOrd="2" destOrd="0" parTransId="{16FE53A6-E81B-43C1-95ED-1007B733698C}" sibTransId="{915694FD-DEF4-4E22-8FA0-B10A5251D246}"/>
    <dgm:cxn modelId="{0D867F32-95E3-4216-AEE2-3623D576901E}" type="presOf" srcId="{0A1AF7DF-3225-45D7-90EE-831AC331C396}" destId="{74E93B35-B76D-4E79-BC11-D2479E42B655}" srcOrd="0" destOrd="0" presId="urn:microsoft.com/office/officeart/2018/2/layout/IconLabelList"/>
    <dgm:cxn modelId="{3FA07539-AE1C-4BEC-BE24-BE2A7D44E799}" type="presOf" srcId="{A5F73208-EF44-4026-B1F4-C0828F173467}" destId="{97D082DE-2A7D-4ABF-B5D8-D990F34A881C}" srcOrd="0" destOrd="0" presId="urn:microsoft.com/office/officeart/2018/2/layout/IconLabelList"/>
    <dgm:cxn modelId="{1E7DC44B-0DFF-4E26-B3FD-025C95A50678}" srcId="{0A1AF7DF-3225-45D7-90EE-831AC331C396}" destId="{12622A75-DCAA-4823-BF95-5AB5562ED0FF}" srcOrd="3" destOrd="0" parTransId="{14ADE17E-4D6F-44A6-997B-12265EC4307B}" sibTransId="{FA2E6987-522D-4F06-8946-35AF93927BCD}"/>
    <dgm:cxn modelId="{F914B14E-F2D7-4F7A-9DFF-CA69B92EB494}" type="presOf" srcId="{DA00C2CE-3D0D-4FF3-BF7D-71F4702FC091}" destId="{C6368759-D3EE-4587-9331-74B279245FD4}" srcOrd="0" destOrd="0" presId="urn:microsoft.com/office/officeart/2018/2/layout/IconLabelList"/>
    <dgm:cxn modelId="{45873C70-6F43-480C-8A7C-891EB48D8083}" type="presOf" srcId="{12622A75-DCAA-4823-BF95-5AB5562ED0FF}" destId="{32E1107A-C8BD-46B6-90D0-18C69D8B060D}" srcOrd="0" destOrd="0" presId="urn:microsoft.com/office/officeart/2018/2/layout/IconLabelList"/>
    <dgm:cxn modelId="{DCFFF097-3094-4491-8598-B49E40471451}" srcId="{0A1AF7DF-3225-45D7-90EE-831AC331C396}" destId="{DA00C2CE-3D0D-4FF3-BF7D-71F4702FC091}" srcOrd="4" destOrd="0" parTransId="{2C812CCE-2614-487C-B82E-07C4AB1C6806}" sibTransId="{978DC229-34A4-474A-A9E5-48671A6F7631}"/>
    <dgm:cxn modelId="{BFB621CA-A691-4C53-8E73-2D9F72233AFA}" type="presOf" srcId="{9B55ED51-000D-40BA-A3AA-D7B68EDEC5BC}" destId="{F88E80EF-C5C5-48AE-93A3-9893B7DB2CE9}" srcOrd="0" destOrd="0" presId="urn:microsoft.com/office/officeart/2018/2/layout/IconLabelList"/>
    <dgm:cxn modelId="{EDBBF7E5-569F-4C16-8278-1D6A5FBF8E92}" srcId="{0A1AF7DF-3225-45D7-90EE-831AC331C396}" destId="{03AFEA96-3CFC-40D5-99EF-C49E4CB7E55C}" srcOrd="0" destOrd="0" parTransId="{7A292AA1-6FA7-40B1-A8AD-7E72E1BBE2AE}" sibTransId="{FF4BE255-A0D7-4D90-A707-EBB77B11947E}"/>
    <dgm:cxn modelId="{02F8A8EC-FDD9-4CAE-A769-B135DB5FD407}" type="presOf" srcId="{03AFEA96-3CFC-40D5-99EF-C49E4CB7E55C}" destId="{E53B2E90-F693-42DF-86C1-0822ED885785}" srcOrd="0" destOrd="0" presId="urn:microsoft.com/office/officeart/2018/2/layout/IconLabelList"/>
    <dgm:cxn modelId="{5B4108D9-089F-4A4F-BD6A-1B6FCA1F176B}" type="presParOf" srcId="{74E93B35-B76D-4E79-BC11-D2479E42B655}" destId="{43AAD234-56CA-4A8A-8432-974401F83CC5}" srcOrd="0" destOrd="0" presId="urn:microsoft.com/office/officeart/2018/2/layout/IconLabelList"/>
    <dgm:cxn modelId="{B4D76F6B-7023-4F89-B692-E86FCB33C6E4}" type="presParOf" srcId="{43AAD234-56CA-4A8A-8432-974401F83CC5}" destId="{5281EA97-A03E-43AC-A51D-A6F6C820C0CE}" srcOrd="0" destOrd="0" presId="urn:microsoft.com/office/officeart/2018/2/layout/IconLabelList"/>
    <dgm:cxn modelId="{006BD698-2917-4123-9145-1976A12B0FA8}" type="presParOf" srcId="{43AAD234-56CA-4A8A-8432-974401F83CC5}" destId="{07B9F479-C7FB-488C-B23A-3B1337F8CAC0}" srcOrd="1" destOrd="0" presId="urn:microsoft.com/office/officeart/2018/2/layout/IconLabelList"/>
    <dgm:cxn modelId="{C6699A01-033F-4CFA-81F9-60FC266627B6}" type="presParOf" srcId="{43AAD234-56CA-4A8A-8432-974401F83CC5}" destId="{E53B2E90-F693-42DF-86C1-0822ED885785}" srcOrd="2" destOrd="0" presId="urn:microsoft.com/office/officeart/2018/2/layout/IconLabelList"/>
    <dgm:cxn modelId="{FA2AEDE2-E29B-45D2-977A-DCECFF14F517}" type="presParOf" srcId="{74E93B35-B76D-4E79-BC11-D2479E42B655}" destId="{E2A7CF60-C7E9-4EF4-B50B-7E3AC1E7F43A}" srcOrd="1" destOrd="0" presId="urn:microsoft.com/office/officeart/2018/2/layout/IconLabelList"/>
    <dgm:cxn modelId="{458E8FDB-AD96-4342-A841-2E66853E830C}" type="presParOf" srcId="{74E93B35-B76D-4E79-BC11-D2479E42B655}" destId="{280A8001-709E-421E-ACBC-EF86D7889499}" srcOrd="2" destOrd="0" presId="urn:microsoft.com/office/officeart/2018/2/layout/IconLabelList"/>
    <dgm:cxn modelId="{33B7ED8B-FF49-422F-9335-7E3632729991}" type="presParOf" srcId="{280A8001-709E-421E-ACBC-EF86D7889499}" destId="{EA31AE7F-7D5A-42AB-A43A-58DA0D5CA1F4}" srcOrd="0" destOrd="0" presId="urn:microsoft.com/office/officeart/2018/2/layout/IconLabelList"/>
    <dgm:cxn modelId="{972C7F44-BDDB-426C-B9DB-9EF5CF70456B}" type="presParOf" srcId="{280A8001-709E-421E-ACBC-EF86D7889499}" destId="{582EC8EB-EB4A-4642-BD27-04D62C3043E0}" srcOrd="1" destOrd="0" presId="urn:microsoft.com/office/officeart/2018/2/layout/IconLabelList"/>
    <dgm:cxn modelId="{84CC07CD-50E6-4071-B7C3-31A658B4B1D2}" type="presParOf" srcId="{280A8001-709E-421E-ACBC-EF86D7889499}" destId="{F88E80EF-C5C5-48AE-93A3-9893B7DB2CE9}" srcOrd="2" destOrd="0" presId="urn:microsoft.com/office/officeart/2018/2/layout/IconLabelList"/>
    <dgm:cxn modelId="{63663995-2CC8-472D-AE2A-8E0632565FA0}" type="presParOf" srcId="{74E93B35-B76D-4E79-BC11-D2479E42B655}" destId="{79F7D843-E1F3-4CA1-847C-D1C6AE3C04CE}" srcOrd="3" destOrd="0" presId="urn:microsoft.com/office/officeart/2018/2/layout/IconLabelList"/>
    <dgm:cxn modelId="{6FFF80BC-8B89-4C12-B9A6-87E86ED03A21}" type="presParOf" srcId="{74E93B35-B76D-4E79-BC11-D2479E42B655}" destId="{F6D8AE97-EDCD-4DC6-9423-692513261804}" srcOrd="4" destOrd="0" presId="urn:microsoft.com/office/officeart/2018/2/layout/IconLabelList"/>
    <dgm:cxn modelId="{30423D43-B573-418F-A186-BF52E7980CA2}" type="presParOf" srcId="{F6D8AE97-EDCD-4DC6-9423-692513261804}" destId="{41F29F65-428F-4BC9-BBFD-7642BB3DD0B3}" srcOrd="0" destOrd="0" presId="urn:microsoft.com/office/officeart/2018/2/layout/IconLabelList"/>
    <dgm:cxn modelId="{A506D7A9-6880-4765-9988-FDE8296967D6}" type="presParOf" srcId="{F6D8AE97-EDCD-4DC6-9423-692513261804}" destId="{6B574FC5-5ED9-4DF8-A2B7-1310E30EF265}" srcOrd="1" destOrd="0" presId="urn:microsoft.com/office/officeart/2018/2/layout/IconLabelList"/>
    <dgm:cxn modelId="{31751CC6-4E37-43AC-A21D-A2EC06FD9E3B}" type="presParOf" srcId="{F6D8AE97-EDCD-4DC6-9423-692513261804}" destId="{97D082DE-2A7D-4ABF-B5D8-D990F34A881C}" srcOrd="2" destOrd="0" presId="urn:microsoft.com/office/officeart/2018/2/layout/IconLabelList"/>
    <dgm:cxn modelId="{BD59650D-ED12-40F5-BD30-210C7100E950}" type="presParOf" srcId="{74E93B35-B76D-4E79-BC11-D2479E42B655}" destId="{3D979EEE-84C9-4D47-A0B3-DD7DCF4F4EC9}" srcOrd="5" destOrd="0" presId="urn:microsoft.com/office/officeart/2018/2/layout/IconLabelList"/>
    <dgm:cxn modelId="{FC0981E1-E758-4D9B-A6EB-494C56AD6F4F}" type="presParOf" srcId="{74E93B35-B76D-4E79-BC11-D2479E42B655}" destId="{904587D4-564D-44BB-8F8C-07863166BA64}" srcOrd="6" destOrd="0" presId="urn:microsoft.com/office/officeart/2018/2/layout/IconLabelList"/>
    <dgm:cxn modelId="{A78CF108-CDC1-4C2C-98F7-D134E3FDD9B6}" type="presParOf" srcId="{904587D4-564D-44BB-8F8C-07863166BA64}" destId="{1BCC4936-8E40-40C3-9B7B-23340AD4B9D3}" srcOrd="0" destOrd="0" presId="urn:microsoft.com/office/officeart/2018/2/layout/IconLabelList"/>
    <dgm:cxn modelId="{49D687EC-FBC2-4F6A-AF52-8CF749AF98F0}" type="presParOf" srcId="{904587D4-564D-44BB-8F8C-07863166BA64}" destId="{3D909229-A557-481F-9B6F-63B5CCA2F29F}" srcOrd="1" destOrd="0" presId="urn:microsoft.com/office/officeart/2018/2/layout/IconLabelList"/>
    <dgm:cxn modelId="{15EB692B-962F-427C-AC65-15385955E17E}" type="presParOf" srcId="{904587D4-564D-44BB-8F8C-07863166BA64}" destId="{32E1107A-C8BD-46B6-90D0-18C69D8B060D}" srcOrd="2" destOrd="0" presId="urn:microsoft.com/office/officeart/2018/2/layout/IconLabelList"/>
    <dgm:cxn modelId="{0A96851A-751F-4681-9DFE-066FC398959B}" type="presParOf" srcId="{74E93B35-B76D-4E79-BC11-D2479E42B655}" destId="{C0015A56-7FB6-4228-BAE1-B16F5A80B798}" srcOrd="7" destOrd="0" presId="urn:microsoft.com/office/officeart/2018/2/layout/IconLabelList"/>
    <dgm:cxn modelId="{88EDB663-9787-4CB9-BA1B-2F33F3CFC47A}" type="presParOf" srcId="{74E93B35-B76D-4E79-BC11-D2479E42B655}" destId="{90C84502-8195-4B81-9BDC-C5E351C7D955}" srcOrd="8" destOrd="0" presId="urn:microsoft.com/office/officeart/2018/2/layout/IconLabelList"/>
    <dgm:cxn modelId="{3BADDEBB-8A64-4562-A403-3BA659EACD1A}" type="presParOf" srcId="{90C84502-8195-4B81-9BDC-C5E351C7D955}" destId="{E84F0D24-45D9-4041-B4E9-DA02818B7719}" srcOrd="0" destOrd="0" presId="urn:microsoft.com/office/officeart/2018/2/layout/IconLabelList"/>
    <dgm:cxn modelId="{319BA2BF-8737-46D2-B9BC-DD5722C0611F}" type="presParOf" srcId="{90C84502-8195-4B81-9BDC-C5E351C7D955}" destId="{40C0CB6C-F0C3-4B65-AB2D-92ECFF749591}" srcOrd="1" destOrd="0" presId="urn:microsoft.com/office/officeart/2018/2/layout/IconLabelList"/>
    <dgm:cxn modelId="{867DA0C0-EC59-43AD-BF14-BEBAD3478112}" type="presParOf" srcId="{90C84502-8195-4B81-9BDC-C5E351C7D955}" destId="{C6368759-D3EE-4587-9331-74B279245FD4}"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1093A1-949F-4D1A-86AA-1267A4437705}"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E1D0824-AEA2-4A74-B535-DD8BABB9FB9D}">
      <dgm:prSet/>
      <dgm:spPr/>
      <dgm:t>
        <a:bodyPr/>
        <a:lstStyle/>
        <a:p>
          <a:r>
            <a:rPr lang="en-US"/>
            <a:t>Renewable resources (e.g., solar, wind, hydropower) provide cleaner energy with minimal environmental impact.</a:t>
          </a:r>
        </a:p>
      </dgm:t>
    </dgm:pt>
    <dgm:pt modelId="{501FF055-C88E-4C48-AE08-58C9A3B83479}" type="parTrans" cxnId="{F688737C-20DB-4683-90D4-3069B5A9B39A}">
      <dgm:prSet/>
      <dgm:spPr/>
      <dgm:t>
        <a:bodyPr/>
        <a:lstStyle/>
        <a:p>
          <a:endParaRPr lang="en-US"/>
        </a:p>
      </dgm:t>
    </dgm:pt>
    <dgm:pt modelId="{4ECDEFA9-0C51-4C10-B4D7-8F7FF48800F4}" type="sibTrans" cxnId="{F688737C-20DB-4683-90D4-3069B5A9B39A}">
      <dgm:prSet/>
      <dgm:spPr/>
      <dgm:t>
        <a:bodyPr/>
        <a:lstStyle/>
        <a:p>
          <a:endParaRPr lang="en-US"/>
        </a:p>
      </dgm:t>
    </dgm:pt>
    <dgm:pt modelId="{CB88CBFF-B233-4B7F-9736-617E8E435018}">
      <dgm:prSet/>
      <dgm:spPr/>
      <dgm:t>
        <a:bodyPr/>
        <a:lstStyle/>
        <a:p>
          <a:r>
            <a:rPr lang="en-US" dirty="0"/>
            <a:t>They don’t produce harmful pollutants or greenhouse gases, helping protect the Earth.</a:t>
          </a:r>
        </a:p>
      </dgm:t>
    </dgm:pt>
    <dgm:pt modelId="{3247E235-FF94-4B9A-B095-568F848BA359}" type="parTrans" cxnId="{E553151F-C324-4E90-819C-055DCA51B3B5}">
      <dgm:prSet/>
      <dgm:spPr/>
      <dgm:t>
        <a:bodyPr/>
        <a:lstStyle/>
        <a:p>
          <a:endParaRPr lang="en-US"/>
        </a:p>
      </dgm:t>
    </dgm:pt>
    <dgm:pt modelId="{DEC3AD5D-CD8A-4063-9D4B-072E0465BD9B}" type="sibTrans" cxnId="{E553151F-C324-4E90-819C-055DCA51B3B5}">
      <dgm:prSet/>
      <dgm:spPr/>
      <dgm:t>
        <a:bodyPr/>
        <a:lstStyle/>
        <a:p>
          <a:endParaRPr lang="en-US"/>
        </a:p>
      </dgm:t>
    </dgm:pt>
    <dgm:pt modelId="{60C0237D-FC38-4850-A4B1-AD3B429DDE38}">
      <dgm:prSet/>
      <dgm:spPr/>
      <dgm:t>
        <a:bodyPr/>
        <a:lstStyle/>
        <a:p>
          <a:r>
            <a:rPr lang="en-US"/>
            <a:t>Using renewable resources ensures access to energy for future generations without depleting the planet's resources.</a:t>
          </a:r>
        </a:p>
      </dgm:t>
    </dgm:pt>
    <dgm:pt modelId="{853F85C8-41F0-49F3-A2A2-D3FDF1A2D20D}" type="parTrans" cxnId="{DEF5561D-4951-475C-8CF5-FD565C7E7BBD}">
      <dgm:prSet/>
      <dgm:spPr/>
      <dgm:t>
        <a:bodyPr/>
        <a:lstStyle/>
        <a:p>
          <a:endParaRPr lang="en-US"/>
        </a:p>
      </dgm:t>
    </dgm:pt>
    <dgm:pt modelId="{02B1B4C4-5DB4-4B77-BA12-DA234805AA33}" type="sibTrans" cxnId="{DEF5561D-4951-475C-8CF5-FD565C7E7BBD}">
      <dgm:prSet/>
      <dgm:spPr/>
      <dgm:t>
        <a:bodyPr/>
        <a:lstStyle/>
        <a:p>
          <a:endParaRPr lang="en-US"/>
        </a:p>
      </dgm:t>
    </dgm:pt>
    <dgm:pt modelId="{E55D3FD4-1A01-4A75-8EB6-AC8FDFFD4372}" type="pres">
      <dgm:prSet presAssocID="{811093A1-949F-4D1A-86AA-1267A4437705}" presName="vert0" presStyleCnt="0">
        <dgm:presLayoutVars>
          <dgm:dir/>
          <dgm:animOne val="branch"/>
          <dgm:animLvl val="lvl"/>
        </dgm:presLayoutVars>
      </dgm:prSet>
      <dgm:spPr/>
    </dgm:pt>
    <dgm:pt modelId="{4518B73A-3339-4B87-AEF2-442075F82F7C}" type="pres">
      <dgm:prSet presAssocID="{1E1D0824-AEA2-4A74-B535-DD8BABB9FB9D}" presName="thickLine" presStyleLbl="alignNode1" presStyleIdx="0" presStyleCnt="3"/>
      <dgm:spPr/>
    </dgm:pt>
    <dgm:pt modelId="{F50C0AE7-FC7F-4793-B9C4-5A68EBEEBA6A}" type="pres">
      <dgm:prSet presAssocID="{1E1D0824-AEA2-4A74-B535-DD8BABB9FB9D}" presName="horz1" presStyleCnt="0"/>
      <dgm:spPr/>
    </dgm:pt>
    <dgm:pt modelId="{2C132302-069D-40E3-84C8-6A508B75A94F}" type="pres">
      <dgm:prSet presAssocID="{1E1D0824-AEA2-4A74-B535-DD8BABB9FB9D}" presName="tx1" presStyleLbl="revTx" presStyleIdx="0" presStyleCnt="3"/>
      <dgm:spPr/>
    </dgm:pt>
    <dgm:pt modelId="{30479BA5-4278-4F8E-994C-97B0055CB9E2}" type="pres">
      <dgm:prSet presAssocID="{1E1D0824-AEA2-4A74-B535-DD8BABB9FB9D}" presName="vert1" presStyleCnt="0"/>
      <dgm:spPr/>
    </dgm:pt>
    <dgm:pt modelId="{16382FBC-81D3-4470-B592-CAB29C2E47D3}" type="pres">
      <dgm:prSet presAssocID="{CB88CBFF-B233-4B7F-9736-617E8E435018}" presName="thickLine" presStyleLbl="alignNode1" presStyleIdx="1" presStyleCnt="3"/>
      <dgm:spPr/>
    </dgm:pt>
    <dgm:pt modelId="{57C43DDB-983A-442B-9F07-EB7A8D09166F}" type="pres">
      <dgm:prSet presAssocID="{CB88CBFF-B233-4B7F-9736-617E8E435018}" presName="horz1" presStyleCnt="0"/>
      <dgm:spPr/>
    </dgm:pt>
    <dgm:pt modelId="{E17758D7-16C1-4A9E-AE4D-964980F99642}" type="pres">
      <dgm:prSet presAssocID="{CB88CBFF-B233-4B7F-9736-617E8E435018}" presName="tx1" presStyleLbl="revTx" presStyleIdx="1" presStyleCnt="3"/>
      <dgm:spPr/>
    </dgm:pt>
    <dgm:pt modelId="{8D4B4643-9B82-4C8B-9B8D-347F2CA8D438}" type="pres">
      <dgm:prSet presAssocID="{CB88CBFF-B233-4B7F-9736-617E8E435018}" presName="vert1" presStyleCnt="0"/>
      <dgm:spPr/>
    </dgm:pt>
    <dgm:pt modelId="{E802521E-6DC9-4703-B9F8-BCEF65E7A3F9}" type="pres">
      <dgm:prSet presAssocID="{60C0237D-FC38-4850-A4B1-AD3B429DDE38}" presName="thickLine" presStyleLbl="alignNode1" presStyleIdx="2" presStyleCnt="3"/>
      <dgm:spPr/>
    </dgm:pt>
    <dgm:pt modelId="{E56BD610-CA19-4EF4-8347-107733767BE0}" type="pres">
      <dgm:prSet presAssocID="{60C0237D-FC38-4850-A4B1-AD3B429DDE38}" presName="horz1" presStyleCnt="0"/>
      <dgm:spPr/>
    </dgm:pt>
    <dgm:pt modelId="{173DE3B4-A528-40EE-BF4B-E507DA7C2AC9}" type="pres">
      <dgm:prSet presAssocID="{60C0237D-FC38-4850-A4B1-AD3B429DDE38}" presName="tx1" presStyleLbl="revTx" presStyleIdx="2" presStyleCnt="3"/>
      <dgm:spPr/>
    </dgm:pt>
    <dgm:pt modelId="{DC2C0CF8-F4D5-4A94-B76A-A75A53890B18}" type="pres">
      <dgm:prSet presAssocID="{60C0237D-FC38-4850-A4B1-AD3B429DDE38}" presName="vert1" presStyleCnt="0"/>
      <dgm:spPr/>
    </dgm:pt>
  </dgm:ptLst>
  <dgm:cxnLst>
    <dgm:cxn modelId="{DEF5561D-4951-475C-8CF5-FD565C7E7BBD}" srcId="{811093A1-949F-4D1A-86AA-1267A4437705}" destId="{60C0237D-FC38-4850-A4B1-AD3B429DDE38}" srcOrd="2" destOrd="0" parTransId="{853F85C8-41F0-49F3-A2A2-D3FDF1A2D20D}" sibTransId="{02B1B4C4-5DB4-4B77-BA12-DA234805AA33}"/>
    <dgm:cxn modelId="{E553151F-C324-4E90-819C-055DCA51B3B5}" srcId="{811093A1-949F-4D1A-86AA-1267A4437705}" destId="{CB88CBFF-B233-4B7F-9736-617E8E435018}" srcOrd="1" destOrd="0" parTransId="{3247E235-FF94-4B9A-B095-568F848BA359}" sibTransId="{DEC3AD5D-CD8A-4063-9D4B-072E0465BD9B}"/>
    <dgm:cxn modelId="{2439451F-416A-4FFC-9E59-463F7BB8A1B6}" type="presOf" srcId="{811093A1-949F-4D1A-86AA-1267A4437705}" destId="{E55D3FD4-1A01-4A75-8EB6-AC8FDFFD4372}" srcOrd="0" destOrd="0" presId="urn:microsoft.com/office/officeart/2008/layout/LinedList"/>
    <dgm:cxn modelId="{104D5533-3B39-4D90-821E-5B7C0CCC7A75}" type="presOf" srcId="{1E1D0824-AEA2-4A74-B535-DD8BABB9FB9D}" destId="{2C132302-069D-40E3-84C8-6A508B75A94F}" srcOrd="0" destOrd="0" presId="urn:microsoft.com/office/officeart/2008/layout/LinedList"/>
    <dgm:cxn modelId="{6D5D145D-0C08-4EA3-B32A-97F64B8F285E}" type="presOf" srcId="{60C0237D-FC38-4850-A4B1-AD3B429DDE38}" destId="{173DE3B4-A528-40EE-BF4B-E507DA7C2AC9}" srcOrd="0" destOrd="0" presId="urn:microsoft.com/office/officeart/2008/layout/LinedList"/>
    <dgm:cxn modelId="{8C9C974F-F387-4B3F-B4CD-9B4167DA3412}" type="presOf" srcId="{CB88CBFF-B233-4B7F-9736-617E8E435018}" destId="{E17758D7-16C1-4A9E-AE4D-964980F99642}" srcOrd="0" destOrd="0" presId="urn:microsoft.com/office/officeart/2008/layout/LinedList"/>
    <dgm:cxn modelId="{F688737C-20DB-4683-90D4-3069B5A9B39A}" srcId="{811093A1-949F-4D1A-86AA-1267A4437705}" destId="{1E1D0824-AEA2-4A74-B535-DD8BABB9FB9D}" srcOrd="0" destOrd="0" parTransId="{501FF055-C88E-4C48-AE08-58C9A3B83479}" sibTransId="{4ECDEFA9-0C51-4C10-B4D7-8F7FF48800F4}"/>
    <dgm:cxn modelId="{04EE1B0D-3F38-4A88-BB35-FF1DC19287B9}" type="presParOf" srcId="{E55D3FD4-1A01-4A75-8EB6-AC8FDFFD4372}" destId="{4518B73A-3339-4B87-AEF2-442075F82F7C}" srcOrd="0" destOrd="0" presId="urn:microsoft.com/office/officeart/2008/layout/LinedList"/>
    <dgm:cxn modelId="{E6938C8A-707E-45D5-AB89-45174BFC6137}" type="presParOf" srcId="{E55D3FD4-1A01-4A75-8EB6-AC8FDFFD4372}" destId="{F50C0AE7-FC7F-4793-B9C4-5A68EBEEBA6A}" srcOrd="1" destOrd="0" presId="urn:microsoft.com/office/officeart/2008/layout/LinedList"/>
    <dgm:cxn modelId="{940ECE3A-1FD3-416A-BB1A-9C13D69726D9}" type="presParOf" srcId="{F50C0AE7-FC7F-4793-B9C4-5A68EBEEBA6A}" destId="{2C132302-069D-40E3-84C8-6A508B75A94F}" srcOrd="0" destOrd="0" presId="urn:microsoft.com/office/officeart/2008/layout/LinedList"/>
    <dgm:cxn modelId="{C530320E-D2A1-4CCC-93AA-8152D753EF90}" type="presParOf" srcId="{F50C0AE7-FC7F-4793-B9C4-5A68EBEEBA6A}" destId="{30479BA5-4278-4F8E-994C-97B0055CB9E2}" srcOrd="1" destOrd="0" presId="urn:microsoft.com/office/officeart/2008/layout/LinedList"/>
    <dgm:cxn modelId="{415ECB63-19AD-4F82-862D-D701DC60E6D8}" type="presParOf" srcId="{E55D3FD4-1A01-4A75-8EB6-AC8FDFFD4372}" destId="{16382FBC-81D3-4470-B592-CAB29C2E47D3}" srcOrd="2" destOrd="0" presId="urn:microsoft.com/office/officeart/2008/layout/LinedList"/>
    <dgm:cxn modelId="{EA1EC750-D1DB-45E0-AC9B-79FBE3830A07}" type="presParOf" srcId="{E55D3FD4-1A01-4A75-8EB6-AC8FDFFD4372}" destId="{57C43DDB-983A-442B-9F07-EB7A8D09166F}" srcOrd="3" destOrd="0" presId="urn:microsoft.com/office/officeart/2008/layout/LinedList"/>
    <dgm:cxn modelId="{2563204E-FA52-4A0E-8C31-26ECFCB465F7}" type="presParOf" srcId="{57C43DDB-983A-442B-9F07-EB7A8D09166F}" destId="{E17758D7-16C1-4A9E-AE4D-964980F99642}" srcOrd="0" destOrd="0" presId="urn:microsoft.com/office/officeart/2008/layout/LinedList"/>
    <dgm:cxn modelId="{385C3D94-1016-4CB7-A202-B5891C5E7E82}" type="presParOf" srcId="{57C43DDB-983A-442B-9F07-EB7A8D09166F}" destId="{8D4B4643-9B82-4C8B-9B8D-347F2CA8D438}" srcOrd="1" destOrd="0" presId="urn:microsoft.com/office/officeart/2008/layout/LinedList"/>
    <dgm:cxn modelId="{802D2C48-9F43-4DC4-BC4E-225451453868}" type="presParOf" srcId="{E55D3FD4-1A01-4A75-8EB6-AC8FDFFD4372}" destId="{E802521E-6DC9-4703-B9F8-BCEF65E7A3F9}" srcOrd="4" destOrd="0" presId="urn:microsoft.com/office/officeart/2008/layout/LinedList"/>
    <dgm:cxn modelId="{379B7B14-A033-40F9-9D55-587A2A0A2B9E}" type="presParOf" srcId="{E55D3FD4-1A01-4A75-8EB6-AC8FDFFD4372}" destId="{E56BD610-CA19-4EF4-8347-107733767BE0}" srcOrd="5" destOrd="0" presId="urn:microsoft.com/office/officeart/2008/layout/LinedList"/>
    <dgm:cxn modelId="{DFBDF908-1BE3-4AC0-A6AF-CFBFB86035AA}" type="presParOf" srcId="{E56BD610-CA19-4EF4-8347-107733767BE0}" destId="{173DE3B4-A528-40EE-BF4B-E507DA7C2AC9}" srcOrd="0" destOrd="0" presId="urn:microsoft.com/office/officeart/2008/layout/LinedList"/>
    <dgm:cxn modelId="{1836E939-950D-415B-A4FA-9B25D2DC4BE9}" type="presParOf" srcId="{E56BD610-CA19-4EF4-8347-107733767BE0}" destId="{DC2C0CF8-F4D5-4A94-B76A-A75A53890B1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EE2AB6-0C76-4C32-9FEF-CA2A3CBA82EC}"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1D606A9-B72C-42E1-8CC1-6615488D8588}">
      <dgm:prSet custT="1"/>
      <dgm:spPr/>
      <dgm:t>
        <a:bodyPr/>
        <a:lstStyle/>
        <a:p>
          <a:pPr>
            <a:defRPr cap="all"/>
          </a:pPr>
          <a:r>
            <a:rPr lang="en-US" sz="3200"/>
            <a:t>• Turn off lights</a:t>
          </a:r>
        </a:p>
      </dgm:t>
    </dgm:pt>
    <dgm:pt modelId="{8927CF29-AAB0-405F-ABFE-858461DC63DF}" type="parTrans" cxnId="{2097D5BE-E479-45A5-AAAF-CA5A46D149F8}">
      <dgm:prSet/>
      <dgm:spPr/>
      <dgm:t>
        <a:bodyPr/>
        <a:lstStyle/>
        <a:p>
          <a:endParaRPr lang="en-US"/>
        </a:p>
      </dgm:t>
    </dgm:pt>
    <dgm:pt modelId="{ED4C2021-D2AD-4616-8039-497AF6F186B3}" type="sibTrans" cxnId="{2097D5BE-E479-45A5-AAAF-CA5A46D149F8}">
      <dgm:prSet/>
      <dgm:spPr/>
      <dgm:t>
        <a:bodyPr/>
        <a:lstStyle/>
        <a:p>
          <a:endParaRPr lang="en-US"/>
        </a:p>
      </dgm:t>
    </dgm:pt>
    <dgm:pt modelId="{2325B030-955D-4823-82DA-23C788DEAE85}">
      <dgm:prSet custT="1"/>
      <dgm:spPr/>
      <dgm:t>
        <a:bodyPr/>
        <a:lstStyle/>
        <a:p>
          <a:pPr>
            <a:defRPr cap="all"/>
          </a:pPr>
          <a:r>
            <a:rPr lang="en-US" sz="2800" dirty="0"/>
            <a:t>• Recycle</a:t>
          </a:r>
        </a:p>
      </dgm:t>
    </dgm:pt>
    <dgm:pt modelId="{EF300782-85C0-4F17-8EC3-9E1427F71B12}" type="parTrans" cxnId="{1CF6AE48-04D4-4EC0-83AB-836F9C8099B7}">
      <dgm:prSet/>
      <dgm:spPr/>
      <dgm:t>
        <a:bodyPr/>
        <a:lstStyle/>
        <a:p>
          <a:endParaRPr lang="en-US"/>
        </a:p>
      </dgm:t>
    </dgm:pt>
    <dgm:pt modelId="{44EC43BC-E151-4509-B84A-E51293576A25}" type="sibTrans" cxnId="{1CF6AE48-04D4-4EC0-83AB-836F9C8099B7}">
      <dgm:prSet/>
      <dgm:spPr/>
      <dgm:t>
        <a:bodyPr/>
        <a:lstStyle/>
        <a:p>
          <a:endParaRPr lang="en-US"/>
        </a:p>
      </dgm:t>
    </dgm:pt>
    <dgm:pt modelId="{04BA3F9C-837E-45C2-A651-E8128C67B080}">
      <dgm:prSet custT="1"/>
      <dgm:spPr/>
      <dgm:t>
        <a:bodyPr/>
        <a:lstStyle/>
        <a:p>
          <a:pPr>
            <a:defRPr cap="all"/>
          </a:pPr>
          <a:r>
            <a:rPr lang="en-US" sz="3200" dirty="0"/>
            <a:t>• Use less water</a:t>
          </a:r>
        </a:p>
      </dgm:t>
    </dgm:pt>
    <dgm:pt modelId="{96B70319-64A0-445C-9801-55621366622A}" type="parTrans" cxnId="{9ECF88EE-1544-4EE9-8ED7-E6D376EC934F}">
      <dgm:prSet/>
      <dgm:spPr/>
      <dgm:t>
        <a:bodyPr/>
        <a:lstStyle/>
        <a:p>
          <a:endParaRPr lang="en-US"/>
        </a:p>
      </dgm:t>
    </dgm:pt>
    <dgm:pt modelId="{7101AC71-64BB-49B9-A03F-8511F988590C}" type="sibTrans" cxnId="{9ECF88EE-1544-4EE9-8ED7-E6D376EC934F}">
      <dgm:prSet/>
      <dgm:spPr/>
      <dgm:t>
        <a:bodyPr/>
        <a:lstStyle/>
        <a:p>
          <a:endParaRPr lang="en-US"/>
        </a:p>
      </dgm:t>
    </dgm:pt>
    <dgm:pt modelId="{7B7F495B-D222-4597-9168-21173DA3AA09}">
      <dgm:prSet custT="1"/>
      <dgm:spPr/>
      <dgm:t>
        <a:bodyPr/>
        <a:lstStyle/>
        <a:p>
          <a:pPr>
            <a:defRPr cap="all"/>
          </a:pPr>
          <a:r>
            <a:rPr lang="en-US" sz="3200"/>
            <a:t>• Walk or bike when possible</a:t>
          </a:r>
        </a:p>
      </dgm:t>
    </dgm:pt>
    <dgm:pt modelId="{78FD9D94-A1D8-4DC7-856A-6046B6913F1A}" type="parTrans" cxnId="{C5E4D245-3A5F-4410-994D-60C9E2002962}">
      <dgm:prSet/>
      <dgm:spPr/>
      <dgm:t>
        <a:bodyPr/>
        <a:lstStyle/>
        <a:p>
          <a:endParaRPr lang="en-US"/>
        </a:p>
      </dgm:t>
    </dgm:pt>
    <dgm:pt modelId="{87CE39FB-A3C2-4583-A155-614909613747}" type="sibTrans" cxnId="{C5E4D245-3A5F-4410-994D-60C9E2002962}">
      <dgm:prSet/>
      <dgm:spPr/>
      <dgm:t>
        <a:bodyPr/>
        <a:lstStyle/>
        <a:p>
          <a:endParaRPr lang="en-US"/>
        </a:p>
      </dgm:t>
    </dgm:pt>
    <dgm:pt modelId="{118BAF54-8AEE-4BC9-9CF4-DF4300EF3BF1}" type="pres">
      <dgm:prSet presAssocID="{08EE2AB6-0C76-4C32-9FEF-CA2A3CBA82EC}" presName="root" presStyleCnt="0">
        <dgm:presLayoutVars>
          <dgm:dir/>
          <dgm:resizeHandles val="exact"/>
        </dgm:presLayoutVars>
      </dgm:prSet>
      <dgm:spPr/>
    </dgm:pt>
    <dgm:pt modelId="{C13B13E8-B24C-48D3-BC6E-D512BF8D0661}" type="pres">
      <dgm:prSet presAssocID="{A1D606A9-B72C-42E1-8CC1-6615488D8588}" presName="compNode" presStyleCnt="0"/>
      <dgm:spPr/>
    </dgm:pt>
    <dgm:pt modelId="{8D0D5672-C30C-448B-AFA5-F00CF8ECD9F2}" type="pres">
      <dgm:prSet presAssocID="{A1D606A9-B72C-42E1-8CC1-6615488D8588}" presName="iconBgRect" presStyleLbl="bgShp" presStyleIdx="0" presStyleCnt="4"/>
      <dgm:spPr>
        <a:prstGeom prst="round2DiagRect">
          <a:avLst>
            <a:gd name="adj1" fmla="val 29727"/>
            <a:gd name="adj2" fmla="val 0"/>
          </a:avLst>
        </a:prstGeom>
      </dgm:spPr>
    </dgm:pt>
    <dgm:pt modelId="{50431ADF-0913-4B43-B516-1D573B185235}" type="pres">
      <dgm:prSet presAssocID="{A1D606A9-B72C-42E1-8CC1-6615488D858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reetlight"/>
        </a:ext>
      </dgm:extLst>
    </dgm:pt>
    <dgm:pt modelId="{F924F770-1AA9-4292-B438-900DC8B57E95}" type="pres">
      <dgm:prSet presAssocID="{A1D606A9-B72C-42E1-8CC1-6615488D8588}" presName="spaceRect" presStyleCnt="0"/>
      <dgm:spPr/>
    </dgm:pt>
    <dgm:pt modelId="{4F2DFEFA-D1AA-4552-ABD8-E125804BE08B}" type="pres">
      <dgm:prSet presAssocID="{A1D606A9-B72C-42E1-8CC1-6615488D8588}" presName="textRect" presStyleLbl="revTx" presStyleIdx="0" presStyleCnt="4">
        <dgm:presLayoutVars>
          <dgm:chMax val="1"/>
          <dgm:chPref val="1"/>
        </dgm:presLayoutVars>
      </dgm:prSet>
      <dgm:spPr/>
    </dgm:pt>
    <dgm:pt modelId="{362E8754-6727-46A3-A906-E7EE1A418DAA}" type="pres">
      <dgm:prSet presAssocID="{ED4C2021-D2AD-4616-8039-497AF6F186B3}" presName="sibTrans" presStyleCnt="0"/>
      <dgm:spPr/>
    </dgm:pt>
    <dgm:pt modelId="{AE2561B8-015D-4716-AE4D-92A5FF27C281}" type="pres">
      <dgm:prSet presAssocID="{2325B030-955D-4823-82DA-23C788DEAE85}" presName="compNode" presStyleCnt="0"/>
      <dgm:spPr/>
    </dgm:pt>
    <dgm:pt modelId="{C2826895-411B-440C-B777-6DD8088AE180}" type="pres">
      <dgm:prSet presAssocID="{2325B030-955D-4823-82DA-23C788DEAE85}" presName="iconBgRect" presStyleLbl="bgShp" presStyleIdx="1" presStyleCnt="4"/>
      <dgm:spPr>
        <a:prstGeom prst="round2DiagRect">
          <a:avLst>
            <a:gd name="adj1" fmla="val 29727"/>
            <a:gd name="adj2" fmla="val 0"/>
          </a:avLst>
        </a:prstGeom>
      </dgm:spPr>
    </dgm:pt>
    <dgm:pt modelId="{DE6823A2-ABE4-4577-B4F2-D98514015F16}" type="pres">
      <dgm:prSet presAssocID="{2325B030-955D-4823-82DA-23C788DEAE8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ycle Sign"/>
        </a:ext>
      </dgm:extLst>
    </dgm:pt>
    <dgm:pt modelId="{905FCC65-E27F-4E58-AED0-69D9450D86F1}" type="pres">
      <dgm:prSet presAssocID="{2325B030-955D-4823-82DA-23C788DEAE85}" presName="spaceRect" presStyleCnt="0"/>
      <dgm:spPr/>
    </dgm:pt>
    <dgm:pt modelId="{49093C15-DE90-40F9-81D2-81A8A8BE87E1}" type="pres">
      <dgm:prSet presAssocID="{2325B030-955D-4823-82DA-23C788DEAE85}" presName="textRect" presStyleLbl="revTx" presStyleIdx="1" presStyleCnt="4">
        <dgm:presLayoutVars>
          <dgm:chMax val="1"/>
          <dgm:chPref val="1"/>
        </dgm:presLayoutVars>
      </dgm:prSet>
      <dgm:spPr/>
    </dgm:pt>
    <dgm:pt modelId="{9641C40B-6082-4BEE-97D4-6B6E96B983E7}" type="pres">
      <dgm:prSet presAssocID="{44EC43BC-E151-4509-B84A-E51293576A25}" presName="sibTrans" presStyleCnt="0"/>
      <dgm:spPr/>
    </dgm:pt>
    <dgm:pt modelId="{C312D42F-DEAF-461F-8787-2E88EFB0D40A}" type="pres">
      <dgm:prSet presAssocID="{04BA3F9C-837E-45C2-A651-E8128C67B080}" presName="compNode" presStyleCnt="0"/>
      <dgm:spPr/>
    </dgm:pt>
    <dgm:pt modelId="{117F4935-559A-4FD2-9FE5-E4BCE69E44F2}" type="pres">
      <dgm:prSet presAssocID="{04BA3F9C-837E-45C2-A651-E8128C67B080}" presName="iconBgRect" presStyleLbl="bgShp" presStyleIdx="2" presStyleCnt="4"/>
      <dgm:spPr>
        <a:prstGeom prst="round2DiagRect">
          <a:avLst>
            <a:gd name="adj1" fmla="val 29727"/>
            <a:gd name="adj2" fmla="val 0"/>
          </a:avLst>
        </a:prstGeom>
      </dgm:spPr>
    </dgm:pt>
    <dgm:pt modelId="{34732B27-B3D9-48A6-8249-4C77E4D72177}" type="pres">
      <dgm:prSet presAssocID="{04BA3F9C-837E-45C2-A651-E8128C67B08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
        </a:ext>
      </dgm:extLst>
    </dgm:pt>
    <dgm:pt modelId="{9BD99632-2A9A-48BB-9D07-E4E288CAE415}" type="pres">
      <dgm:prSet presAssocID="{04BA3F9C-837E-45C2-A651-E8128C67B080}" presName="spaceRect" presStyleCnt="0"/>
      <dgm:spPr/>
    </dgm:pt>
    <dgm:pt modelId="{FACBA10D-BC3F-4C79-81C2-9DDB6E9420CE}" type="pres">
      <dgm:prSet presAssocID="{04BA3F9C-837E-45C2-A651-E8128C67B080}" presName="textRect" presStyleLbl="revTx" presStyleIdx="2" presStyleCnt="4">
        <dgm:presLayoutVars>
          <dgm:chMax val="1"/>
          <dgm:chPref val="1"/>
        </dgm:presLayoutVars>
      </dgm:prSet>
      <dgm:spPr/>
    </dgm:pt>
    <dgm:pt modelId="{5299B33C-4B9B-4566-B547-54E71081382C}" type="pres">
      <dgm:prSet presAssocID="{7101AC71-64BB-49B9-A03F-8511F988590C}" presName="sibTrans" presStyleCnt="0"/>
      <dgm:spPr/>
    </dgm:pt>
    <dgm:pt modelId="{CBC2DC64-C757-4080-971C-46A180277B60}" type="pres">
      <dgm:prSet presAssocID="{7B7F495B-D222-4597-9168-21173DA3AA09}" presName="compNode" presStyleCnt="0"/>
      <dgm:spPr/>
    </dgm:pt>
    <dgm:pt modelId="{5226BEE5-FEB7-4CD6-8B50-E6ED298E08D8}" type="pres">
      <dgm:prSet presAssocID="{7B7F495B-D222-4597-9168-21173DA3AA09}" presName="iconBgRect" presStyleLbl="bgShp" presStyleIdx="3" presStyleCnt="4"/>
      <dgm:spPr>
        <a:prstGeom prst="round2DiagRect">
          <a:avLst>
            <a:gd name="adj1" fmla="val 29727"/>
            <a:gd name="adj2" fmla="val 0"/>
          </a:avLst>
        </a:prstGeom>
      </dgm:spPr>
    </dgm:pt>
    <dgm:pt modelId="{6DBB83AD-42C8-4DD4-A946-4552A11979DE}" type="pres">
      <dgm:prSet presAssocID="{7B7F495B-D222-4597-9168-21173DA3AA0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ke"/>
        </a:ext>
      </dgm:extLst>
    </dgm:pt>
    <dgm:pt modelId="{4193FEE8-E96E-4C29-B71D-68479FA71BF0}" type="pres">
      <dgm:prSet presAssocID="{7B7F495B-D222-4597-9168-21173DA3AA09}" presName="spaceRect" presStyleCnt="0"/>
      <dgm:spPr/>
    </dgm:pt>
    <dgm:pt modelId="{3165065F-4BB2-412F-B318-B477A66BB80E}" type="pres">
      <dgm:prSet presAssocID="{7B7F495B-D222-4597-9168-21173DA3AA09}" presName="textRect" presStyleLbl="revTx" presStyleIdx="3" presStyleCnt="4">
        <dgm:presLayoutVars>
          <dgm:chMax val="1"/>
          <dgm:chPref val="1"/>
        </dgm:presLayoutVars>
      </dgm:prSet>
      <dgm:spPr/>
    </dgm:pt>
  </dgm:ptLst>
  <dgm:cxnLst>
    <dgm:cxn modelId="{7E59AC33-A7B3-43D4-A23B-229B58FD02EB}" type="presOf" srcId="{A1D606A9-B72C-42E1-8CC1-6615488D8588}" destId="{4F2DFEFA-D1AA-4552-ABD8-E125804BE08B}" srcOrd="0" destOrd="0" presId="urn:microsoft.com/office/officeart/2018/5/layout/IconLeafLabelList"/>
    <dgm:cxn modelId="{24D2DF3C-216F-4759-901D-5D67FBE97BBA}" type="presOf" srcId="{2325B030-955D-4823-82DA-23C788DEAE85}" destId="{49093C15-DE90-40F9-81D2-81A8A8BE87E1}" srcOrd="0" destOrd="0" presId="urn:microsoft.com/office/officeart/2018/5/layout/IconLeafLabelList"/>
    <dgm:cxn modelId="{C5E4D245-3A5F-4410-994D-60C9E2002962}" srcId="{08EE2AB6-0C76-4C32-9FEF-CA2A3CBA82EC}" destId="{7B7F495B-D222-4597-9168-21173DA3AA09}" srcOrd="3" destOrd="0" parTransId="{78FD9D94-A1D8-4DC7-856A-6046B6913F1A}" sibTransId="{87CE39FB-A3C2-4583-A155-614909613747}"/>
    <dgm:cxn modelId="{1CF6AE48-04D4-4EC0-83AB-836F9C8099B7}" srcId="{08EE2AB6-0C76-4C32-9FEF-CA2A3CBA82EC}" destId="{2325B030-955D-4823-82DA-23C788DEAE85}" srcOrd="1" destOrd="0" parTransId="{EF300782-85C0-4F17-8EC3-9E1427F71B12}" sibTransId="{44EC43BC-E151-4509-B84A-E51293576A25}"/>
    <dgm:cxn modelId="{8E6DDB96-7802-483C-930F-39E42060B1C9}" type="presOf" srcId="{08EE2AB6-0C76-4C32-9FEF-CA2A3CBA82EC}" destId="{118BAF54-8AEE-4BC9-9CF4-DF4300EF3BF1}" srcOrd="0" destOrd="0" presId="urn:microsoft.com/office/officeart/2018/5/layout/IconLeafLabelList"/>
    <dgm:cxn modelId="{DCD3F7BD-C5C0-4998-9D3F-444DA40463F3}" type="presOf" srcId="{04BA3F9C-837E-45C2-A651-E8128C67B080}" destId="{FACBA10D-BC3F-4C79-81C2-9DDB6E9420CE}" srcOrd="0" destOrd="0" presId="urn:microsoft.com/office/officeart/2018/5/layout/IconLeafLabelList"/>
    <dgm:cxn modelId="{2097D5BE-E479-45A5-AAAF-CA5A46D149F8}" srcId="{08EE2AB6-0C76-4C32-9FEF-CA2A3CBA82EC}" destId="{A1D606A9-B72C-42E1-8CC1-6615488D8588}" srcOrd="0" destOrd="0" parTransId="{8927CF29-AAB0-405F-ABFE-858461DC63DF}" sibTransId="{ED4C2021-D2AD-4616-8039-497AF6F186B3}"/>
    <dgm:cxn modelId="{31084CE6-EFF2-4640-8C01-5831DAADB9E5}" type="presOf" srcId="{7B7F495B-D222-4597-9168-21173DA3AA09}" destId="{3165065F-4BB2-412F-B318-B477A66BB80E}" srcOrd="0" destOrd="0" presId="urn:microsoft.com/office/officeart/2018/5/layout/IconLeafLabelList"/>
    <dgm:cxn modelId="{9ECF88EE-1544-4EE9-8ED7-E6D376EC934F}" srcId="{08EE2AB6-0C76-4C32-9FEF-CA2A3CBA82EC}" destId="{04BA3F9C-837E-45C2-A651-E8128C67B080}" srcOrd="2" destOrd="0" parTransId="{96B70319-64A0-445C-9801-55621366622A}" sibTransId="{7101AC71-64BB-49B9-A03F-8511F988590C}"/>
    <dgm:cxn modelId="{01B1E190-A048-443F-8675-08733CE940F2}" type="presParOf" srcId="{118BAF54-8AEE-4BC9-9CF4-DF4300EF3BF1}" destId="{C13B13E8-B24C-48D3-BC6E-D512BF8D0661}" srcOrd="0" destOrd="0" presId="urn:microsoft.com/office/officeart/2018/5/layout/IconLeafLabelList"/>
    <dgm:cxn modelId="{E6FD4711-2236-47E7-B57D-F0E1D6AEAFCC}" type="presParOf" srcId="{C13B13E8-B24C-48D3-BC6E-D512BF8D0661}" destId="{8D0D5672-C30C-448B-AFA5-F00CF8ECD9F2}" srcOrd="0" destOrd="0" presId="urn:microsoft.com/office/officeart/2018/5/layout/IconLeafLabelList"/>
    <dgm:cxn modelId="{43638FA3-B0F6-4BB7-9443-528CB9FEE6CA}" type="presParOf" srcId="{C13B13E8-B24C-48D3-BC6E-D512BF8D0661}" destId="{50431ADF-0913-4B43-B516-1D573B185235}" srcOrd="1" destOrd="0" presId="urn:microsoft.com/office/officeart/2018/5/layout/IconLeafLabelList"/>
    <dgm:cxn modelId="{506CCD38-0FC3-472D-B5BD-5A4656B62E2C}" type="presParOf" srcId="{C13B13E8-B24C-48D3-BC6E-D512BF8D0661}" destId="{F924F770-1AA9-4292-B438-900DC8B57E95}" srcOrd="2" destOrd="0" presId="urn:microsoft.com/office/officeart/2018/5/layout/IconLeafLabelList"/>
    <dgm:cxn modelId="{74EA6263-926C-4E81-B3BF-4C5F9F36CDC9}" type="presParOf" srcId="{C13B13E8-B24C-48D3-BC6E-D512BF8D0661}" destId="{4F2DFEFA-D1AA-4552-ABD8-E125804BE08B}" srcOrd="3" destOrd="0" presId="urn:microsoft.com/office/officeart/2018/5/layout/IconLeafLabelList"/>
    <dgm:cxn modelId="{7A5AE8B2-953A-4E70-BEAB-A712D45206D9}" type="presParOf" srcId="{118BAF54-8AEE-4BC9-9CF4-DF4300EF3BF1}" destId="{362E8754-6727-46A3-A906-E7EE1A418DAA}" srcOrd="1" destOrd="0" presId="urn:microsoft.com/office/officeart/2018/5/layout/IconLeafLabelList"/>
    <dgm:cxn modelId="{4EBB5137-CF48-42BA-8F5A-90C517C0D490}" type="presParOf" srcId="{118BAF54-8AEE-4BC9-9CF4-DF4300EF3BF1}" destId="{AE2561B8-015D-4716-AE4D-92A5FF27C281}" srcOrd="2" destOrd="0" presId="urn:microsoft.com/office/officeart/2018/5/layout/IconLeafLabelList"/>
    <dgm:cxn modelId="{A254A4FF-C1B5-4DFF-A738-F5A2944774C8}" type="presParOf" srcId="{AE2561B8-015D-4716-AE4D-92A5FF27C281}" destId="{C2826895-411B-440C-B777-6DD8088AE180}" srcOrd="0" destOrd="0" presId="urn:microsoft.com/office/officeart/2018/5/layout/IconLeafLabelList"/>
    <dgm:cxn modelId="{8687D40F-031A-4C9C-B9C4-1EA3ED0F5E00}" type="presParOf" srcId="{AE2561B8-015D-4716-AE4D-92A5FF27C281}" destId="{DE6823A2-ABE4-4577-B4F2-D98514015F16}" srcOrd="1" destOrd="0" presId="urn:microsoft.com/office/officeart/2018/5/layout/IconLeafLabelList"/>
    <dgm:cxn modelId="{F6638706-77BA-4D63-B637-2065623E297F}" type="presParOf" srcId="{AE2561B8-015D-4716-AE4D-92A5FF27C281}" destId="{905FCC65-E27F-4E58-AED0-69D9450D86F1}" srcOrd="2" destOrd="0" presId="urn:microsoft.com/office/officeart/2018/5/layout/IconLeafLabelList"/>
    <dgm:cxn modelId="{332387A5-5776-4BD6-83A6-885F2EC6759A}" type="presParOf" srcId="{AE2561B8-015D-4716-AE4D-92A5FF27C281}" destId="{49093C15-DE90-40F9-81D2-81A8A8BE87E1}" srcOrd="3" destOrd="0" presId="urn:microsoft.com/office/officeart/2018/5/layout/IconLeafLabelList"/>
    <dgm:cxn modelId="{A798BE2C-B74E-4E02-A90C-3E3F8803E40E}" type="presParOf" srcId="{118BAF54-8AEE-4BC9-9CF4-DF4300EF3BF1}" destId="{9641C40B-6082-4BEE-97D4-6B6E96B983E7}" srcOrd="3" destOrd="0" presId="urn:microsoft.com/office/officeart/2018/5/layout/IconLeafLabelList"/>
    <dgm:cxn modelId="{06364911-4EE8-4655-8C4D-7867CC0D3468}" type="presParOf" srcId="{118BAF54-8AEE-4BC9-9CF4-DF4300EF3BF1}" destId="{C312D42F-DEAF-461F-8787-2E88EFB0D40A}" srcOrd="4" destOrd="0" presId="urn:microsoft.com/office/officeart/2018/5/layout/IconLeafLabelList"/>
    <dgm:cxn modelId="{69B6032A-1AC6-4687-96C6-74A2586DFB98}" type="presParOf" srcId="{C312D42F-DEAF-461F-8787-2E88EFB0D40A}" destId="{117F4935-559A-4FD2-9FE5-E4BCE69E44F2}" srcOrd="0" destOrd="0" presId="urn:microsoft.com/office/officeart/2018/5/layout/IconLeafLabelList"/>
    <dgm:cxn modelId="{92BF486B-CC56-4609-BC91-EDF4FBA68766}" type="presParOf" srcId="{C312D42F-DEAF-461F-8787-2E88EFB0D40A}" destId="{34732B27-B3D9-48A6-8249-4C77E4D72177}" srcOrd="1" destOrd="0" presId="urn:microsoft.com/office/officeart/2018/5/layout/IconLeafLabelList"/>
    <dgm:cxn modelId="{E7519A77-BD31-4914-8138-921D2A4246EF}" type="presParOf" srcId="{C312D42F-DEAF-461F-8787-2E88EFB0D40A}" destId="{9BD99632-2A9A-48BB-9D07-E4E288CAE415}" srcOrd="2" destOrd="0" presId="urn:microsoft.com/office/officeart/2018/5/layout/IconLeafLabelList"/>
    <dgm:cxn modelId="{619BCFBA-2488-45F4-8AC9-2ED2CE16C2A4}" type="presParOf" srcId="{C312D42F-DEAF-461F-8787-2E88EFB0D40A}" destId="{FACBA10D-BC3F-4C79-81C2-9DDB6E9420CE}" srcOrd="3" destOrd="0" presId="urn:microsoft.com/office/officeart/2018/5/layout/IconLeafLabelList"/>
    <dgm:cxn modelId="{F181DE58-4A7E-4E3D-AA8A-A25CB94491D9}" type="presParOf" srcId="{118BAF54-8AEE-4BC9-9CF4-DF4300EF3BF1}" destId="{5299B33C-4B9B-4566-B547-54E71081382C}" srcOrd="5" destOrd="0" presId="urn:microsoft.com/office/officeart/2018/5/layout/IconLeafLabelList"/>
    <dgm:cxn modelId="{7444E5F0-10E5-415B-9FB3-21A0637C3756}" type="presParOf" srcId="{118BAF54-8AEE-4BC9-9CF4-DF4300EF3BF1}" destId="{CBC2DC64-C757-4080-971C-46A180277B60}" srcOrd="6" destOrd="0" presId="urn:microsoft.com/office/officeart/2018/5/layout/IconLeafLabelList"/>
    <dgm:cxn modelId="{E3D654E4-502D-4107-AC5C-8098AF09DCAD}" type="presParOf" srcId="{CBC2DC64-C757-4080-971C-46A180277B60}" destId="{5226BEE5-FEB7-4CD6-8B50-E6ED298E08D8}" srcOrd="0" destOrd="0" presId="urn:microsoft.com/office/officeart/2018/5/layout/IconLeafLabelList"/>
    <dgm:cxn modelId="{168F730D-BE24-4D9C-8807-1141FA2A9BEE}" type="presParOf" srcId="{CBC2DC64-C757-4080-971C-46A180277B60}" destId="{6DBB83AD-42C8-4DD4-A946-4552A11979DE}" srcOrd="1" destOrd="0" presId="urn:microsoft.com/office/officeart/2018/5/layout/IconLeafLabelList"/>
    <dgm:cxn modelId="{78616459-CF4C-4A1D-A4C6-D21A06CF9EB2}" type="presParOf" srcId="{CBC2DC64-C757-4080-971C-46A180277B60}" destId="{4193FEE8-E96E-4C29-B71D-68479FA71BF0}" srcOrd="2" destOrd="0" presId="urn:microsoft.com/office/officeart/2018/5/layout/IconLeafLabelList"/>
    <dgm:cxn modelId="{C61C2C0D-1050-4CE5-B323-D602B9290BF5}" type="presParOf" srcId="{CBC2DC64-C757-4080-971C-46A180277B60}" destId="{3165065F-4BB2-412F-B318-B477A66BB80E}"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0EBEBD-0B55-4A00-8221-B326FE57EE5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8462C6C-1A23-4DE6-A603-2FB84F62E7EE}">
      <dgm:prSet/>
      <dgm:spPr/>
      <dgm:t>
        <a:bodyPr/>
        <a:lstStyle/>
        <a:p>
          <a:r>
            <a:rPr lang="en-US"/>
            <a:t>Renewable resources can be replaced naturally and are unlimited on a human timescale, like sunlight and wind.</a:t>
          </a:r>
        </a:p>
      </dgm:t>
    </dgm:pt>
    <dgm:pt modelId="{654A7EE1-20E7-454F-A2ED-D501FED5881B}" type="parTrans" cxnId="{BE2E0D1F-6E56-4836-99CF-C9D12D224DB6}">
      <dgm:prSet/>
      <dgm:spPr/>
      <dgm:t>
        <a:bodyPr/>
        <a:lstStyle/>
        <a:p>
          <a:endParaRPr lang="en-US"/>
        </a:p>
      </dgm:t>
    </dgm:pt>
    <dgm:pt modelId="{4B6FFDBE-96D7-4526-AB7B-102EDDE1845B}" type="sibTrans" cxnId="{BE2E0D1F-6E56-4836-99CF-C9D12D224DB6}">
      <dgm:prSet/>
      <dgm:spPr/>
      <dgm:t>
        <a:bodyPr/>
        <a:lstStyle/>
        <a:p>
          <a:endParaRPr lang="en-US"/>
        </a:p>
      </dgm:t>
    </dgm:pt>
    <dgm:pt modelId="{D87A6295-5C1C-47BB-945D-3E8BF2545AE2}">
      <dgm:prSet/>
      <dgm:spPr/>
      <dgm:t>
        <a:bodyPr/>
        <a:lstStyle/>
        <a:p>
          <a:r>
            <a:rPr lang="en-US"/>
            <a:t>Nonrenewable resources are limited and can’t be replenished quickly, like fossil fuels and minerals.</a:t>
          </a:r>
        </a:p>
      </dgm:t>
    </dgm:pt>
    <dgm:pt modelId="{C0C62E4D-B38A-4FC2-A7E3-A14669F70E2F}" type="parTrans" cxnId="{244661BF-169A-40E3-8955-916C4E3BCF56}">
      <dgm:prSet/>
      <dgm:spPr/>
      <dgm:t>
        <a:bodyPr/>
        <a:lstStyle/>
        <a:p>
          <a:endParaRPr lang="en-US"/>
        </a:p>
      </dgm:t>
    </dgm:pt>
    <dgm:pt modelId="{BB3D32AE-FEF4-430C-8147-AA3474D4D07D}" type="sibTrans" cxnId="{244661BF-169A-40E3-8955-916C4E3BCF56}">
      <dgm:prSet/>
      <dgm:spPr/>
      <dgm:t>
        <a:bodyPr/>
        <a:lstStyle/>
        <a:p>
          <a:endParaRPr lang="en-US"/>
        </a:p>
      </dgm:t>
    </dgm:pt>
    <dgm:pt modelId="{F4F7B526-F908-477F-96AF-60F3A805EF86}">
      <dgm:prSet/>
      <dgm:spPr/>
      <dgm:t>
        <a:bodyPr/>
        <a:lstStyle/>
        <a:p>
          <a:r>
            <a:rPr lang="en-US"/>
            <a:t>Using energy wisely helps conserve resources, reduce waste, and minimize environmental harm.</a:t>
          </a:r>
        </a:p>
      </dgm:t>
    </dgm:pt>
    <dgm:pt modelId="{B85E4839-BB08-420B-AB65-481062DEA7A2}" type="parTrans" cxnId="{C6CB9184-F9D8-413F-B54E-0A4ED15879B0}">
      <dgm:prSet/>
      <dgm:spPr/>
      <dgm:t>
        <a:bodyPr/>
        <a:lstStyle/>
        <a:p>
          <a:endParaRPr lang="en-US"/>
        </a:p>
      </dgm:t>
    </dgm:pt>
    <dgm:pt modelId="{DDDB6BA1-5763-40F4-8A19-E5251B490708}" type="sibTrans" cxnId="{C6CB9184-F9D8-413F-B54E-0A4ED15879B0}">
      <dgm:prSet/>
      <dgm:spPr/>
      <dgm:t>
        <a:bodyPr/>
        <a:lstStyle/>
        <a:p>
          <a:endParaRPr lang="en-US"/>
        </a:p>
      </dgm:t>
    </dgm:pt>
    <dgm:pt modelId="{466A1967-2508-4AF9-87D4-42358CC3DC02}" type="pres">
      <dgm:prSet presAssocID="{9D0EBEBD-0B55-4A00-8221-B326FE57EE5F}" presName="root" presStyleCnt="0">
        <dgm:presLayoutVars>
          <dgm:dir/>
          <dgm:resizeHandles val="exact"/>
        </dgm:presLayoutVars>
      </dgm:prSet>
      <dgm:spPr/>
    </dgm:pt>
    <dgm:pt modelId="{41122A65-B93B-44EC-BADA-206C278649A4}" type="pres">
      <dgm:prSet presAssocID="{C8462C6C-1A23-4DE6-A603-2FB84F62E7EE}" presName="compNode" presStyleCnt="0"/>
      <dgm:spPr/>
    </dgm:pt>
    <dgm:pt modelId="{730D4024-05FA-41BB-A0A6-26EA37FD1014}" type="pres">
      <dgm:prSet presAssocID="{C8462C6C-1A23-4DE6-A603-2FB84F62E7EE}" presName="bgRect" presStyleLbl="bgShp" presStyleIdx="0" presStyleCnt="3"/>
      <dgm:spPr/>
    </dgm:pt>
    <dgm:pt modelId="{094C83D7-D678-4080-90B0-15957D006292}" type="pres">
      <dgm:prSet presAssocID="{C8462C6C-1A23-4DE6-A603-2FB84F62E7E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nset scene"/>
        </a:ext>
      </dgm:extLst>
    </dgm:pt>
    <dgm:pt modelId="{BF0A1EA4-231B-406C-8BCF-06D8EE4B20B0}" type="pres">
      <dgm:prSet presAssocID="{C8462C6C-1A23-4DE6-A603-2FB84F62E7EE}" presName="spaceRect" presStyleCnt="0"/>
      <dgm:spPr/>
    </dgm:pt>
    <dgm:pt modelId="{14B58D15-E079-4B9B-8264-F757EAE6C4DC}" type="pres">
      <dgm:prSet presAssocID="{C8462C6C-1A23-4DE6-A603-2FB84F62E7EE}" presName="parTx" presStyleLbl="revTx" presStyleIdx="0" presStyleCnt="3">
        <dgm:presLayoutVars>
          <dgm:chMax val="0"/>
          <dgm:chPref val="0"/>
        </dgm:presLayoutVars>
      </dgm:prSet>
      <dgm:spPr/>
    </dgm:pt>
    <dgm:pt modelId="{270EC490-9BD2-4C42-8D21-A594D88D51CD}" type="pres">
      <dgm:prSet presAssocID="{4B6FFDBE-96D7-4526-AB7B-102EDDE1845B}" presName="sibTrans" presStyleCnt="0"/>
      <dgm:spPr/>
    </dgm:pt>
    <dgm:pt modelId="{54C71923-DE06-436D-82AF-A6A1EEE4BA1B}" type="pres">
      <dgm:prSet presAssocID="{D87A6295-5C1C-47BB-945D-3E8BF2545AE2}" presName="compNode" presStyleCnt="0"/>
      <dgm:spPr/>
    </dgm:pt>
    <dgm:pt modelId="{83F4221E-288F-4E3E-8D0A-A78AF7762083}" type="pres">
      <dgm:prSet presAssocID="{D87A6295-5C1C-47BB-945D-3E8BF2545AE2}" presName="bgRect" presStyleLbl="bgShp" presStyleIdx="1" presStyleCnt="3"/>
      <dgm:spPr/>
    </dgm:pt>
    <dgm:pt modelId="{55D1645C-DA3F-4E11-B977-EA66DA491C3F}" type="pres">
      <dgm:prSet presAssocID="{D87A6295-5C1C-47BB-945D-3E8BF2545AE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ndmill"/>
        </a:ext>
      </dgm:extLst>
    </dgm:pt>
    <dgm:pt modelId="{299511B5-5689-4939-8FFF-DE40ED70DE62}" type="pres">
      <dgm:prSet presAssocID="{D87A6295-5C1C-47BB-945D-3E8BF2545AE2}" presName="spaceRect" presStyleCnt="0"/>
      <dgm:spPr/>
    </dgm:pt>
    <dgm:pt modelId="{7BA2749E-FD17-474F-98DB-E70B115D261C}" type="pres">
      <dgm:prSet presAssocID="{D87A6295-5C1C-47BB-945D-3E8BF2545AE2}" presName="parTx" presStyleLbl="revTx" presStyleIdx="1" presStyleCnt="3">
        <dgm:presLayoutVars>
          <dgm:chMax val="0"/>
          <dgm:chPref val="0"/>
        </dgm:presLayoutVars>
      </dgm:prSet>
      <dgm:spPr/>
    </dgm:pt>
    <dgm:pt modelId="{051728A2-BA2E-481E-86A1-6CCAD1FA9C84}" type="pres">
      <dgm:prSet presAssocID="{BB3D32AE-FEF4-430C-8147-AA3474D4D07D}" presName="sibTrans" presStyleCnt="0"/>
      <dgm:spPr/>
    </dgm:pt>
    <dgm:pt modelId="{F6A14980-8A03-4EAC-A191-4ADCA2C4C7A3}" type="pres">
      <dgm:prSet presAssocID="{F4F7B526-F908-477F-96AF-60F3A805EF86}" presName="compNode" presStyleCnt="0"/>
      <dgm:spPr/>
    </dgm:pt>
    <dgm:pt modelId="{06A8A512-095B-44D5-8E91-84604556C9BF}" type="pres">
      <dgm:prSet presAssocID="{F4F7B526-F908-477F-96AF-60F3A805EF86}" presName="bgRect" presStyleLbl="bgShp" presStyleIdx="2" presStyleCnt="3"/>
      <dgm:spPr/>
    </dgm:pt>
    <dgm:pt modelId="{F630C18F-DAA6-4B66-899C-6DA5F61F1C6A}" type="pres">
      <dgm:prSet presAssocID="{F4F7B526-F908-477F-96AF-60F3A805EF8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ycle"/>
        </a:ext>
      </dgm:extLst>
    </dgm:pt>
    <dgm:pt modelId="{E0A91216-8313-4071-B047-F4BCD61526B4}" type="pres">
      <dgm:prSet presAssocID="{F4F7B526-F908-477F-96AF-60F3A805EF86}" presName="spaceRect" presStyleCnt="0"/>
      <dgm:spPr/>
    </dgm:pt>
    <dgm:pt modelId="{DD88CFFA-A91A-42B4-8DE7-87B122D7D6B3}" type="pres">
      <dgm:prSet presAssocID="{F4F7B526-F908-477F-96AF-60F3A805EF86}" presName="parTx" presStyleLbl="revTx" presStyleIdx="2" presStyleCnt="3">
        <dgm:presLayoutVars>
          <dgm:chMax val="0"/>
          <dgm:chPref val="0"/>
        </dgm:presLayoutVars>
      </dgm:prSet>
      <dgm:spPr/>
    </dgm:pt>
  </dgm:ptLst>
  <dgm:cxnLst>
    <dgm:cxn modelId="{BE2E0D1F-6E56-4836-99CF-C9D12D224DB6}" srcId="{9D0EBEBD-0B55-4A00-8221-B326FE57EE5F}" destId="{C8462C6C-1A23-4DE6-A603-2FB84F62E7EE}" srcOrd="0" destOrd="0" parTransId="{654A7EE1-20E7-454F-A2ED-D501FED5881B}" sibTransId="{4B6FFDBE-96D7-4526-AB7B-102EDDE1845B}"/>
    <dgm:cxn modelId="{86560576-DA00-410E-820C-A4D4A6C63ECF}" type="presOf" srcId="{D87A6295-5C1C-47BB-945D-3E8BF2545AE2}" destId="{7BA2749E-FD17-474F-98DB-E70B115D261C}" srcOrd="0" destOrd="0" presId="urn:microsoft.com/office/officeart/2018/2/layout/IconVerticalSolidList"/>
    <dgm:cxn modelId="{C6CB9184-F9D8-413F-B54E-0A4ED15879B0}" srcId="{9D0EBEBD-0B55-4A00-8221-B326FE57EE5F}" destId="{F4F7B526-F908-477F-96AF-60F3A805EF86}" srcOrd="2" destOrd="0" parTransId="{B85E4839-BB08-420B-AB65-481062DEA7A2}" sibTransId="{DDDB6BA1-5763-40F4-8A19-E5251B490708}"/>
    <dgm:cxn modelId="{C6DA5C86-EC54-45EE-B765-B2BD48F1FCF3}" type="presOf" srcId="{C8462C6C-1A23-4DE6-A603-2FB84F62E7EE}" destId="{14B58D15-E079-4B9B-8264-F757EAE6C4DC}" srcOrd="0" destOrd="0" presId="urn:microsoft.com/office/officeart/2018/2/layout/IconVerticalSolidList"/>
    <dgm:cxn modelId="{244661BF-169A-40E3-8955-916C4E3BCF56}" srcId="{9D0EBEBD-0B55-4A00-8221-B326FE57EE5F}" destId="{D87A6295-5C1C-47BB-945D-3E8BF2545AE2}" srcOrd="1" destOrd="0" parTransId="{C0C62E4D-B38A-4FC2-A7E3-A14669F70E2F}" sibTransId="{BB3D32AE-FEF4-430C-8147-AA3474D4D07D}"/>
    <dgm:cxn modelId="{D56764CB-13BC-4030-AD2E-A2ED7BA9FFD4}" type="presOf" srcId="{F4F7B526-F908-477F-96AF-60F3A805EF86}" destId="{DD88CFFA-A91A-42B4-8DE7-87B122D7D6B3}" srcOrd="0" destOrd="0" presId="urn:microsoft.com/office/officeart/2018/2/layout/IconVerticalSolidList"/>
    <dgm:cxn modelId="{69C8FFE1-2B0D-4048-BBC1-F2D3D8687FDB}" type="presOf" srcId="{9D0EBEBD-0B55-4A00-8221-B326FE57EE5F}" destId="{466A1967-2508-4AF9-87D4-42358CC3DC02}" srcOrd="0" destOrd="0" presId="urn:microsoft.com/office/officeart/2018/2/layout/IconVerticalSolidList"/>
    <dgm:cxn modelId="{A31AE774-F6EA-4AAD-9383-AF5EA5B866F8}" type="presParOf" srcId="{466A1967-2508-4AF9-87D4-42358CC3DC02}" destId="{41122A65-B93B-44EC-BADA-206C278649A4}" srcOrd="0" destOrd="0" presId="urn:microsoft.com/office/officeart/2018/2/layout/IconVerticalSolidList"/>
    <dgm:cxn modelId="{0804ACAA-D3C1-46D0-B024-A3092E01B8C7}" type="presParOf" srcId="{41122A65-B93B-44EC-BADA-206C278649A4}" destId="{730D4024-05FA-41BB-A0A6-26EA37FD1014}" srcOrd="0" destOrd="0" presId="urn:microsoft.com/office/officeart/2018/2/layout/IconVerticalSolidList"/>
    <dgm:cxn modelId="{11A771C6-4B23-490A-92FD-C9A92EDEFBE9}" type="presParOf" srcId="{41122A65-B93B-44EC-BADA-206C278649A4}" destId="{094C83D7-D678-4080-90B0-15957D006292}" srcOrd="1" destOrd="0" presId="urn:microsoft.com/office/officeart/2018/2/layout/IconVerticalSolidList"/>
    <dgm:cxn modelId="{B9986FE0-34A9-469E-96C7-9D31E910D652}" type="presParOf" srcId="{41122A65-B93B-44EC-BADA-206C278649A4}" destId="{BF0A1EA4-231B-406C-8BCF-06D8EE4B20B0}" srcOrd="2" destOrd="0" presId="urn:microsoft.com/office/officeart/2018/2/layout/IconVerticalSolidList"/>
    <dgm:cxn modelId="{BA844EBC-B1B6-4C6C-A83E-431C4E0D3EC6}" type="presParOf" srcId="{41122A65-B93B-44EC-BADA-206C278649A4}" destId="{14B58D15-E079-4B9B-8264-F757EAE6C4DC}" srcOrd="3" destOrd="0" presId="urn:microsoft.com/office/officeart/2018/2/layout/IconVerticalSolidList"/>
    <dgm:cxn modelId="{CAFC59F6-CFC7-44BC-BF30-C39A49807F1B}" type="presParOf" srcId="{466A1967-2508-4AF9-87D4-42358CC3DC02}" destId="{270EC490-9BD2-4C42-8D21-A594D88D51CD}" srcOrd="1" destOrd="0" presId="urn:microsoft.com/office/officeart/2018/2/layout/IconVerticalSolidList"/>
    <dgm:cxn modelId="{16AD0B17-19F6-494A-ABA9-E1A91DE97BEF}" type="presParOf" srcId="{466A1967-2508-4AF9-87D4-42358CC3DC02}" destId="{54C71923-DE06-436D-82AF-A6A1EEE4BA1B}" srcOrd="2" destOrd="0" presId="urn:microsoft.com/office/officeart/2018/2/layout/IconVerticalSolidList"/>
    <dgm:cxn modelId="{74DDEF93-D788-4A19-9B73-2A298698178E}" type="presParOf" srcId="{54C71923-DE06-436D-82AF-A6A1EEE4BA1B}" destId="{83F4221E-288F-4E3E-8D0A-A78AF7762083}" srcOrd="0" destOrd="0" presId="urn:microsoft.com/office/officeart/2018/2/layout/IconVerticalSolidList"/>
    <dgm:cxn modelId="{9B34F01D-9B81-46AF-9D86-19BA6976D9DD}" type="presParOf" srcId="{54C71923-DE06-436D-82AF-A6A1EEE4BA1B}" destId="{55D1645C-DA3F-4E11-B977-EA66DA491C3F}" srcOrd="1" destOrd="0" presId="urn:microsoft.com/office/officeart/2018/2/layout/IconVerticalSolidList"/>
    <dgm:cxn modelId="{C74C4DC9-40FD-41FC-B4FF-A1A6B094A557}" type="presParOf" srcId="{54C71923-DE06-436D-82AF-A6A1EEE4BA1B}" destId="{299511B5-5689-4939-8FFF-DE40ED70DE62}" srcOrd="2" destOrd="0" presId="urn:microsoft.com/office/officeart/2018/2/layout/IconVerticalSolidList"/>
    <dgm:cxn modelId="{EC6585D7-6F18-42F8-BFE7-981488A39011}" type="presParOf" srcId="{54C71923-DE06-436D-82AF-A6A1EEE4BA1B}" destId="{7BA2749E-FD17-474F-98DB-E70B115D261C}" srcOrd="3" destOrd="0" presId="urn:microsoft.com/office/officeart/2018/2/layout/IconVerticalSolidList"/>
    <dgm:cxn modelId="{8FBEE509-3F32-4BC8-9EEE-C9D9A554772E}" type="presParOf" srcId="{466A1967-2508-4AF9-87D4-42358CC3DC02}" destId="{051728A2-BA2E-481E-86A1-6CCAD1FA9C84}" srcOrd="3" destOrd="0" presId="urn:microsoft.com/office/officeart/2018/2/layout/IconVerticalSolidList"/>
    <dgm:cxn modelId="{0D963298-AE93-4532-91C9-B8A9DB44829E}" type="presParOf" srcId="{466A1967-2508-4AF9-87D4-42358CC3DC02}" destId="{F6A14980-8A03-4EAC-A191-4ADCA2C4C7A3}" srcOrd="4" destOrd="0" presId="urn:microsoft.com/office/officeart/2018/2/layout/IconVerticalSolidList"/>
    <dgm:cxn modelId="{93F785E5-C850-4A9A-A9AE-8AB81E5E3B82}" type="presParOf" srcId="{F6A14980-8A03-4EAC-A191-4ADCA2C4C7A3}" destId="{06A8A512-095B-44D5-8E91-84604556C9BF}" srcOrd="0" destOrd="0" presId="urn:microsoft.com/office/officeart/2018/2/layout/IconVerticalSolidList"/>
    <dgm:cxn modelId="{EA9C9F3F-EBAC-4F6A-BF08-D52507C534AE}" type="presParOf" srcId="{F6A14980-8A03-4EAC-A191-4ADCA2C4C7A3}" destId="{F630C18F-DAA6-4B66-899C-6DA5F61F1C6A}" srcOrd="1" destOrd="0" presId="urn:microsoft.com/office/officeart/2018/2/layout/IconVerticalSolidList"/>
    <dgm:cxn modelId="{B7478634-328D-4000-8734-A6A6991A8713}" type="presParOf" srcId="{F6A14980-8A03-4EAC-A191-4ADCA2C4C7A3}" destId="{E0A91216-8313-4071-B047-F4BCD61526B4}" srcOrd="2" destOrd="0" presId="urn:microsoft.com/office/officeart/2018/2/layout/IconVerticalSolidList"/>
    <dgm:cxn modelId="{F7A9BC4B-4475-4361-905E-81755EABE495}" type="presParOf" srcId="{F6A14980-8A03-4EAC-A191-4ADCA2C4C7A3}" destId="{DD88CFFA-A91A-42B4-8DE7-87B122D7D6B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314897-840C-482C-96DB-69BCC65D5A1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62C3ECC-117B-4E1D-BA38-A51FE8D87C2F}">
      <dgm:prSet/>
      <dgm:spPr/>
      <dgm:t>
        <a:bodyPr/>
        <a:lstStyle/>
        <a:p>
          <a:r>
            <a:rPr lang="en-US" dirty="0"/>
            <a:t>•	U.S. Energy Information Administration (EIA). Energy Kids</a:t>
          </a:r>
        </a:p>
      </dgm:t>
    </dgm:pt>
    <dgm:pt modelId="{0C4CB2E8-D860-4D2E-8920-50F56E72E558}" type="parTrans" cxnId="{4842A65C-4F37-466E-9F72-76D35293436E}">
      <dgm:prSet/>
      <dgm:spPr/>
      <dgm:t>
        <a:bodyPr/>
        <a:lstStyle/>
        <a:p>
          <a:endParaRPr lang="en-US"/>
        </a:p>
      </dgm:t>
    </dgm:pt>
    <dgm:pt modelId="{EDABF556-BF00-479B-9BE9-989A66410C63}" type="sibTrans" cxnId="{4842A65C-4F37-466E-9F72-76D35293436E}">
      <dgm:prSet/>
      <dgm:spPr/>
      <dgm:t>
        <a:bodyPr/>
        <a:lstStyle/>
        <a:p>
          <a:endParaRPr lang="en-US"/>
        </a:p>
      </dgm:t>
    </dgm:pt>
    <dgm:pt modelId="{10905142-8886-47F9-8A14-D69EE05887B9}">
      <dgm:prSet/>
      <dgm:spPr/>
      <dgm:t>
        <a:bodyPr/>
        <a:lstStyle/>
        <a:p>
          <a:r>
            <a:rPr lang="en-US"/>
            <a:t>•	Florida Department of Education. Science Standards – SC.5.E.7.4</a:t>
          </a:r>
        </a:p>
      </dgm:t>
    </dgm:pt>
    <dgm:pt modelId="{302FE400-3623-4948-89A2-20B6E60AEB78}" type="parTrans" cxnId="{9A361E3F-7472-4FAA-AEFA-0D542CBF81E5}">
      <dgm:prSet/>
      <dgm:spPr/>
      <dgm:t>
        <a:bodyPr/>
        <a:lstStyle/>
        <a:p>
          <a:endParaRPr lang="en-US"/>
        </a:p>
      </dgm:t>
    </dgm:pt>
    <dgm:pt modelId="{F5BADF42-807B-444D-BB84-180B2A6157C2}" type="sibTrans" cxnId="{9A361E3F-7472-4FAA-AEFA-0D542CBF81E5}">
      <dgm:prSet/>
      <dgm:spPr/>
      <dgm:t>
        <a:bodyPr/>
        <a:lstStyle/>
        <a:p>
          <a:endParaRPr lang="en-US"/>
        </a:p>
      </dgm:t>
    </dgm:pt>
    <dgm:pt modelId="{2165324B-A3CA-4128-9EF5-97A2BE734810}">
      <dgm:prSet/>
      <dgm:spPr/>
      <dgm:t>
        <a:bodyPr/>
        <a:lstStyle/>
        <a:p>
          <a:r>
            <a:rPr lang="en-US"/>
            <a:t>•	National Renewable Energy Laboratory (NREL). https://www.nrel.gov</a:t>
          </a:r>
        </a:p>
      </dgm:t>
    </dgm:pt>
    <dgm:pt modelId="{CD5CB827-9E86-4E87-8B98-27ABC39CC7B2}" type="parTrans" cxnId="{5B0D414C-8EEA-4AB8-9961-C7CE00860CB4}">
      <dgm:prSet/>
      <dgm:spPr/>
      <dgm:t>
        <a:bodyPr/>
        <a:lstStyle/>
        <a:p>
          <a:endParaRPr lang="en-US"/>
        </a:p>
      </dgm:t>
    </dgm:pt>
    <dgm:pt modelId="{79A03943-46BE-4D84-8400-66E15A603198}" type="sibTrans" cxnId="{5B0D414C-8EEA-4AB8-9961-C7CE00860CB4}">
      <dgm:prSet/>
      <dgm:spPr/>
      <dgm:t>
        <a:bodyPr/>
        <a:lstStyle/>
        <a:p>
          <a:endParaRPr lang="en-US"/>
        </a:p>
      </dgm:t>
    </dgm:pt>
    <dgm:pt modelId="{0D29E16F-1FEC-4EB8-B74D-E0013118B23C}">
      <dgm:prSet/>
      <dgm:spPr/>
      <dgm:t>
        <a:bodyPr/>
        <a:lstStyle/>
        <a:p>
          <a:r>
            <a:rPr lang="en-US"/>
            <a:t>•	National Geographic Kids. https://kids.nationalgeographic.com</a:t>
          </a:r>
        </a:p>
      </dgm:t>
    </dgm:pt>
    <dgm:pt modelId="{C3090415-5BCE-4426-A14D-B10CFCF16523}" type="parTrans" cxnId="{1DA55277-53C8-46CB-B6B9-CC9741A3386C}">
      <dgm:prSet/>
      <dgm:spPr/>
      <dgm:t>
        <a:bodyPr/>
        <a:lstStyle/>
        <a:p>
          <a:endParaRPr lang="en-US"/>
        </a:p>
      </dgm:t>
    </dgm:pt>
    <dgm:pt modelId="{9813F2A8-D415-4AD2-AA74-144F22D92E72}" type="sibTrans" cxnId="{1DA55277-53C8-46CB-B6B9-CC9741A3386C}">
      <dgm:prSet/>
      <dgm:spPr/>
      <dgm:t>
        <a:bodyPr/>
        <a:lstStyle/>
        <a:p>
          <a:endParaRPr lang="en-US"/>
        </a:p>
      </dgm:t>
    </dgm:pt>
    <dgm:pt modelId="{7D02DBEB-1588-4141-917B-E4B8FD52F571}">
      <dgm:prSet/>
      <dgm:spPr/>
      <dgm:t>
        <a:bodyPr/>
        <a:lstStyle/>
        <a:p>
          <a:r>
            <a:rPr lang="en-US"/>
            <a:t>•	BrainPOP. Renewable and Nonrenewable Resources Video Lesson</a:t>
          </a:r>
        </a:p>
      </dgm:t>
    </dgm:pt>
    <dgm:pt modelId="{490C1A01-1F1F-46A5-9C36-1E7B0A286C1C}" type="parTrans" cxnId="{0FD3A70C-4028-4675-B076-34EC4FCFFBA8}">
      <dgm:prSet/>
      <dgm:spPr/>
      <dgm:t>
        <a:bodyPr/>
        <a:lstStyle/>
        <a:p>
          <a:endParaRPr lang="en-US"/>
        </a:p>
      </dgm:t>
    </dgm:pt>
    <dgm:pt modelId="{0CB0E087-3C19-4B96-9253-8D663F5A68F6}" type="sibTrans" cxnId="{0FD3A70C-4028-4675-B076-34EC4FCFFBA8}">
      <dgm:prSet/>
      <dgm:spPr/>
      <dgm:t>
        <a:bodyPr/>
        <a:lstStyle/>
        <a:p>
          <a:endParaRPr lang="en-US"/>
        </a:p>
      </dgm:t>
    </dgm:pt>
    <dgm:pt modelId="{10DAE500-E6C3-4841-BF52-6DBE7B74CD05}" type="pres">
      <dgm:prSet presAssocID="{D9314897-840C-482C-96DB-69BCC65D5A1F}" presName="linear" presStyleCnt="0">
        <dgm:presLayoutVars>
          <dgm:animLvl val="lvl"/>
          <dgm:resizeHandles val="exact"/>
        </dgm:presLayoutVars>
      </dgm:prSet>
      <dgm:spPr/>
    </dgm:pt>
    <dgm:pt modelId="{9E61F90C-C219-4E0F-A5FF-B07402208C7A}" type="pres">
      <dgm:prSet presAssocID="{C62C3ECC-117B-4E1D-BA38-A51FE8D87C2F}" presName="parentText" presStyleLbl="node1" presStyleIdx="0" presStyleCnt="5">
        <dgm:presLayoutVars>
          <dgm:chMax val="0"/>
          <dgm:bulletEnabled val="1"/>
        </dgm:presLayoutVars>
      </dgm:prSet>
      <dgm:spPr/>
    </dgm:pt>
    <dgm:pt modelId="{AC90A631-0C72-4DAD-985F-8FF1C0B1BE4B}" type="pres">
      <dgm:prSet presAssocID="{EDABF556-BF00-479B-9BE9-989A66410C63}" presName="spacer" presStyleCnt="0"/>
      <dgm:spPr/>
    </dgm:pt>
    <dgm:pt modelId="{4D7AB364-F1C6-47B7-B0A2-A33E503C7644}" type="pres">
      <dgm:prSet presAssocID="{10905142-8886-47F9-8A14-D69EE05887B9}" presName="parentText" presStyleLbl="node1" presStyleIdx="1" presStyleCnt="5">
        <dgm:presLayoutVars>
          <dgm:chMax val="0"/>
          <dgm:bulletEnabled val="1"/>
        </dgm:presLayoutVars>
      </dgm:prSet>
      <dgm:spPr/>
    </dgm:pt>
    <dgm:pt modelId="{98E68D23-AEDA-422C-A5AA-1A8672D38200}" type="pres">
      <dgm:prSet presAssocID="{F5BADF42-807B-444D-BB84-180B2A6157C2}" presName="spacer" presStyleCnt="0"/>
      <dgm:spPr/>
    </dgm:pt>
    <dgm:pt modelId="{84199AD5-850F-46B5-A601-9A08893C8C8B}" type="pres">
      <dgm:prSet presAssocID="{2165324B-A3CA-4128-9EF5-97A2BE734810}" presName="parentText" presStyleLbl="node1" presStyleIdx="2" presStyleCnt="5">
        <dgm:presLayoutVars>
          <dgm:chMax val="0"/>
          <dgm:bulletEnabled val="1"/>
        </dgm:presLayoutVars>
      </dgm:prSet>
      <dgm:spPr/>
    </dgm:pt>
    <dgm:pt modelId="{AE9AEB35-98ED-4343-977E-E58A83310AD8}" type="pres">
      <dgm:prSet presAssocID="{79A03943-46BE-4D84-8400-66E15A603198}" presName="spacer" presStyleCnt="0"/>
      <dgm:spPr/>
    </dgm:pt>
    <dgm:pt modelId="{98F3EB5C-377C-4C29-9919-B108F6D4AE47}" type="pres">
      <dgm:prSet presAssocID="{0D29E16F-1FEC-4EB8-B74D-E0013118B23C}" presName="parentText" presStyleLbl="node1" presStyleIdx="3" presStyleCnt="5">
        <dgm:presLayoutVars>
          <dgm:chMax val="0"/>
          <dgm:bulletEnabled val="1"/>
        </dgm:presLayoutVars>
      </dgm:prSet>
      <dgm:spPr/>
    </dgm:pt>
    <dgm:pt modelId="{A1321DA6-E96E-4EEE-BA5F-E515B6B1FEDD}" type="pres">
      <dgm:prSet presAssocID="{9813F2A8-D415-4AD2-AA74-144F22D92E72}" presName="spacer" presStyleCnt="0"/>
      <dgm:spPr/>
    </dgm:pt>
    <dgm:pt modelId="{208FFA2E-67FB-4B2C-93E0-9A1E5A3389AA}" type="pres">
      <dgm:prSet presAssocID="{7D02DBEB-1588-4141-917B-E4B8FD52F571}" presName="parentText" presStyleLbl="node1" presStyleIdx="4" presStyleCnt="5">
        <dgm:presLayoutVars>
          <dgm:chMax val="0"/>
          <dgm:bulletEnabled val="1"/>
        </dgm:presLayoutVars>
      </dgm:prSet>
      <dgm:spPr/>
    </dgm:pt>
  </dgm:ptLst>
  <dgm:cxnLst>
    <dgm:cxn modelId="{0FD3A70C-4028-4675-B076-34EC4FCFFBA8}" srcId="{D9314897-840C-482C-96DB-69BCC65D5A1F}" destId="{7D02DBEB-1588-4141-917B-E4B8FD52F571}" srcOrd="4" destOrd="0" parTransId="{490C1A01-1F1F-46A5-9C36-1E7B0A286C1C}" sibTransId="{0CB0E087-3C19-4B96-9253-8D663F5A68F6}"/>
    <dgm:cxn modelId="{28F2531A-4337-4E05-B368-14747F75F3BE}" type="presOf" srcId="{7D02DBEB-1588-4141-917B-E4B8FD52F571}" destId="{208FFA2E-67FB-4B2C-93E0-9A1E5A3389AA}" srcOrd="0" destOrd="0" presId="urn:microsoft.com/office/officeart/2005/8/layout/vList2"/>
    <dgm:cxn modelId="{5A334031-0BFD-4FD6-A5C4-0C03323EBC66}" type="presOf" srcId="{10905142-8886-47F9-8A14-D69EE05887B9}" destId="{4D7AB364-F1C6-47B7-B0A2-A33E503C7644}" srcOrd="0" destOrd="0" presId="urn:microsoft.com/office/officeart/2005/8/layout/vList2"/>
    <dgm:cxn modelId="{9A361E3F-7472-4FAA-AEFA-0D542CBF81E5}" srcId="{D9314897-840C-482C-96DB-69BCC65D5A1F}" destId="{10905142-8886-47F9-8A14-D69EE05887B9}" srcOrd="1" destOrd="0" parTransId="{302FE400-3623-4948-89A2-20B6E60AEB78}" sibTransId="{F5BADF42-807B-444D-BB84-180B2A6157C2}"/>
    <dgm:cxn modelId="{4842A65C-4F37-466E-9F72-76D35293436E}" srcId="{D9314897-840C-482C-96DB-69BCC65D5A1F}" destId="{C62C3ECC-117B-4E1D-BA38-A51FE8D87C2F}" srcOrd="0" destOrd="0" parTransId="{0C4CB2E8-D860-4D2E-8920-50F56E72E558}" sibTransId="{EDABF556-BF00-479B-9BE9-989A66410C63}"/>
    <dgm:cxn modelId="{5B0D414C-8EEA-4AB8-9961-C7CE00860CB4}" srcId="{D9314897-840C-482C-96DB-69BCC65D5A1F}" destId="{2165324B-A3CA-4128-9EF5-97A2BE734810}" srcOrd="2" destOrd="0" parTransId="{CD5CB827-9E86-4E87-8B98-27ABC39CC7B2}" sibTransId="{79A03943-46BE-4D84-8400-66E15A603198}"/>
    <dgm:cxn modelId="{0635CF4F-DA86-4826-B3DD-0EA40539FF63}" type="presOf" srcId="{0D29E16F-1FEC-4EB8-B74D-E0013118B23C}" destId="{98F3EB5C-377C-4C29-9919-B108F6D4AE47}" srcOrd="0" destOrd="0" presId="urn:microsoft.com/office/officeart/2005/8/layout/vList2"/>
    <dgm:cxn modelId="{1DA55277-53C8-46CB-B6B9-CC9741A3386C}" srcId="{D9314897-840C-482C-96DB-69BCC65D5A1F}" destId="{0D29E16F-1FEC-4EB8-B74D-E0013118B23C}" srcOrd="3" destOrd="0" parTransId="{C3090415-5BCE-4426-A14D-B10CFCF16523}" sibTransId="{9813F2A8-D415-4AD2-AA74-144F22D92E72}"/>
    <dgm:cxn modelId="{B55F2997-4E09-4D33-BE4E-4EF96A82A38A}" type="presOf" srcId="{2165324B-A3CA-4128-9EF5-97A2BE734810}" destId="{84199AD5-850F-46B5-A601-9A08893C8C8B}" srcOrd="0" destOrd="0" presId="urn:microsoft.com/office/officeart/2005/8/layout/vList2"/>
    <dgm:cxn modelId="{BD1E37AC-93BC-4786-9A69-E5731A29D956}" type="presOf" srcId="{D9314897-840C-482C-96DB-69BCC65D5A1F}" destId="{10DAE500-E6C3-4841-BF52-6DBE7B74CD05}" srcOrd="0" destOrd="0" presId="urn:microsoft.com/office/officeart/2005/8/layout/vList2"/>
    <dgm:cxn modelId="{A087FDF3-6EFE-40A7-9407-C591F27CAA95}" type="presOf" srcId="{C62C3ECC-117B-4E1D-BA38-A51FE8D87C2F}" destId="{9E61F90C-C219-4E0F-A5FF-B07402208C7A}" srcOrd="0" destOrd="0" presId="urn:microsoft.com/office/officeart/2005/8/layout/vList2"/>
    <dgm:cxn modelId="{7B0A39FF-C2A9-4A35-8431-51F8ED0BB807}" type="presParOf" srcId="{10DAE500-E6C3-4841-BF52-6DBE7B74CD05}" destId="{9E61F90C-C219-4E0F-A5FF-B07402208C7A}" srcOrd="0" destOrd="0" presId="urn:microsoft.com/office/officeart/2005/8/layout/vList2"/>
    <dgm:cxn modelId="{B484E328-58DD-4A23-9BAB-1AC42BF37736}" type="presParOf" srcId="{10DAE500-E6C3-4841-BF52-6DBE7B74CD05}" destId="{AC90A631-0C72-4DAD-985F-8FF1C0B1BE4B}" srcOrd="1" destOrd="0" presId="urn:microsoft.com/office/officeart/2005/8/layout/vList2"/>
    <dgm:cxn modelId="{FE047A95-C19B-4AF4-84E1-F7F18EC16DCA}" type="presParOf" srcId="{10DAE500-E6C3-4841-BF52-6DBE7B74CD05}" destId="{4D7AB364-F1C6-47B7-B0A2-A33E503C7644}" srcOrd="2" destOrd="0" presId="urn:microsoft.com/office/officeart/2005/8/layout/vList2"/>
    <dgm:cxn modelId="{5089391A-2E0A-4FAA-8E4D-D93A00A41C65}" type="presParOf" srcId="{10DAE500-E6C3-4841-BF52-6DBE7B74CD05}" destId="{98E68D23-AEDA-422C-A5AA-1A8672D38200}" srcOrd="3" destOrd="0" presId="urn:microsoft.com/office/officeart/2005/8/layout/vList2"/>
    <dgm:cxn modelId="{D3812CD1-7C07-418C-BE35-B9A7E9ACCE0A}" type="presParOf" srcId="{10DAE500-E6C3-4841-BF52-6DBE7B74CD05}" destId="{84199AD5-850F-46B5-A601-9A08893C8C8B}" srcOrd="4" destOrd="0" presId="urn:microsoft.com/office/officeart/2005/8/layout/vList2"/>
    <dgm:cxn modelId="{7E519D43-2071-478D-BA0B-C00E697F6A18}" type="presParOf" srcId="{10DAE500-E6C3-4841-BF52-6DBE7B74CD05}" destId="{AE9AEB35-98ED-4343-977E-E58A83310AD8}" srcOrd="5" destOrd="0" presId="urn:microsoft.com/office/officeart/2005/8/layout/vList2"/>
    <dgm:cxn modelId="{286E1E9C-1099-415E-BAEA-B6F3F0075CE5}" type="presParOf" srcId="{10DAE500-E6C3-4841-BF52-6DBE7B74CD05}" destId="{98F3EB5C-377C-4C29-9919-B108F6D4AE47}" srcOrd="6" destOrd="0" presId="urn:microsoft.com/office/officeart/2005/8/layout/vList2"/>
    <dgm:cxn modelId="{8D498A23-C8FA-46F6-A3CF-03C71C43315C}" type="presParOf" srcId="{10DAE500-E6C3-4841-BF52-6DBE7B74CD05}" destId="{A1321DA6-E96E-4EEE-BA5F-E515B6B1FEDD}" srcOrd="7" destOrd="0" presId="urn:microsoft.com/office/officeart/2005/8/layout/vList2"/>
    <dgm:cxn modelId="{2E9209BC-D493-4C0F-861C-A1C7A5C6DE58}" type="presParOf" srcId="{10DAE500-E6C3-4841-BF52-6DBE7B74CD05}" destId="{208FFA2E-67FB-4B2C-93E0-9A1E5A3389A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1EA97-A03E-43AC-A51D-A6F6C820C0CE}">
      <dsp:nvSpPr>
        <dsp:cNvPr id="0" name=""/>
        <dsp:cNvSpPr/>
      </dsp:nvSpPr>
      <dsp:spPr>
        <a:xfrm>
          <a:off x="381098" y="507261"/>
          <a:ext cx="622529" cy="6225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3B2E90-F693-42DF-86C1-0822ED885785}">
      <dsp:nvSpPr>
        <dsp:cNvPr id="0" name=""/>
        <dsp:cNvSpPr/>
      </dsp:nvSpPr>
      <dsp:spPr>
        <a:xfrm>
          <a:off x="663" y="1430462"/>
          <a:ext cx="1383398" cy="10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Sunlight</a:t>
          </a:r>
          <a:r>
            <a:rPr lang="en-US" sz="1800" kern="1200" dirty="0"/>
            <a:t> – We can capture sunlight with </a:t>
          </a:r>
          <a:r>
            <a:rPr lang="en-US" sz="1800" b="1" kern="1200" dirty="0"/>
            <a:t>solar panels</a:t>
          </a:r>
          <a:r>
            <a:rPr lang="en-US" sz="1800" kern="1200" dirty="0"/>
            <a:t> to make electricity.</a:t>
          </a:r>
        </a:p>
      </dsp:txBody>
      <dsp:txXfrm>
        <a:off x="663" y="1430462"/>
        <a:ext cx="1383398" cy="1080780"/>
      </dsp:txXfrm>
    </dsp:sp>
    <dsp:sp modelId="{EA31AE7F-7D5A-42AB-A43A-58DA0D5CA1F4}">
      <dsp:nvSpPr>
        <dsp:cNvPr id="0" name=""/>
        <dsp:cNvSpPr/>
      </dsp:nvSpPr>
      <dsp:spPr>
        <a:xfrm>
          <a:off x="2006591" y="507261"/>
          <a:ext cx="622529" cy="6225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8E80EF-C5C5-48AE-93A3-9893B7DB2CE9}">
      <dsp:nvSpPr>
        <dsp:cNvPr id="0" name=""/>
        <dsp:cNvSpPr/>
      </dsp:nvSpPr>
      <dsp:spPr>
        <a:xfrm>
          <a:off x="1626157" y="1430462"/>
          <a:ext cx="1383398" cy="10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a:t>Wind</a:t>
          </a:r>
          <a:r>
            <a:rPr lang="en-US" sz="1800" kern="1200"/>
            <a:t> – </a:t>
          </a:r>
          <a:r>
            <a:rPr lang="en-US" sz="1800" b="1" kern="1200"/>
            <a:t>Wind turbines</a:t>
          </a:r>
          <a:r>
            <a:rPr lang="en-US" sz="1800" kern="1200"/>
            <a:t> spin when the wind blows to make power.</a:t>
          </a:r>
        </a:p>
      </dsp:txBody>
      <dsp:txXfrm>
        <a:off x="1626157" y="1430462"/>
        <a:ext cx="1383398" cy="1080780"/>
      </dsp:txXfrm>
    </dsp:sp>
    <dsp:sp modelId="{41F29F65-428F-4BC9-BBFD-7642BB3DD0B3}">
      <dsp:nvSpPr>
        <dsp:cNvPr id="0" name=""/>
        <dsp:cNvSpPr/>
      </dsp:nvSpPr>
      <dsp:spPr>
        <a:xfrm>
          <a:off x="3632084" y="507261"/>
          <a:ext cx="622529" cy="6225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D082DE-2A7D-4ABF-B5D8-D990F34A881C}">
      <dsp:nvSpPr>
        <dsp:cNvPr id="0" name=""/>
        <dsp:cNvSpPr/>
      </dsp:nvSpPr>
      <dsp:spPr>
        <a:xfrm>
          <a:off x="3251650" y="1430462"/>
          <a:ext cx="1383398" cy="10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Water</a:t>
          </a:r>
          <a:r>
            <a:rPr lang="en-US" sz="1800" kern="1200" dirty="0"/>
            <a:t> – Moving water from rivers or dams can make </a:t>
          </a:r>
          <a:r>
            <a:rPr lang="en-US" sz="1800" b="1" kern="1200" dirty="0"/>
            <a:t>hydroelectric energy</a:t>
          </a:r>
          <a:r>
            <a:rPr lang="en-US" sz="1800" kern="1200" dirty="0"/>
            <a:t>.</a:t>
          </a:r>
        </a:p>
      </dsp:txBody>
      <dsp:txXfrm>
        <a:off x="3251650" y="1430462"/>
        <a:ext cx="1383398" cy="1080780"/>
      </dsp:txXfrm>
    </dsp:sp>
    <dsp:sp modelId="{1BCC4936-8E40-40C3-9B7B-23340AD4B9D3}">
      <dsp:nvSpPr>
        <dsp:cNvPr id="0" name=""/>
        <dsp:cNvSpPr/>
      </dsp:nvSpPr>
      <dsp:spPr>
        <a:xfrm>
          <a:off x="5257578" y="507261"/>
          <a:ext cx="622529" cy="6225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E1107A-C8BD-46B6-90D0-18C69D8B060D}">
      <dsp:nvSpPr>
        <dsp:cNvPr id="0" name=""/>
        <dsp:cNvSpPr/>
      </dsp:nvSpPr>
      <dsp:spPr>
        <a:xfrm>
          <a:off x="4877143" y="1430462"/>
          <a:ext cx="1383398" cy="10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Biomass like Trees</a:t>
          </a:r>
          <a:r>
            <a:rPr lang="en-US" sz="1800" kern="1200" dirty="0"/>
            <a:t> – Trees can be cut down and replanted to grow again.</a:t>
          </a:r>
        </a:p>
      </dsp:txBody>
      <dsp:txXfrm>
        <a:off x="4877143" y="1430462"/>
        <a:ext cx="1383398" cy="1080780"/>
      </dsp:txXfrm>
    </dsp:sp>
    <dsp:sp modelId="{E84F0D24-45D9-4041-B4E9-DA02818B7719}">
      <dsp:nvSpPr>
        <dsp:cNvPr id="0" name=""/>
        <dsp:cNvSpPr/>
      </dsp:nvSpPr>
      <dsp:spPr>
        <a:xfrm>
          <a:off x="6883071" y="507261"/>
          <a:ext cx="622529" cy="62252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368759-D3EE-4587-9331-74B279245FD4}">
      <dsp:nvSpPr>
        <dsp:cNvPr id="0" name=""/>
        <dsp:cNvSpPr/>
      </dsp:nvSpPr>
      <dsp:spPr>
        <a:xfrm>
          <a:off x="6502636" y="1430462"/>
          <a:ext cx="1383398" cy="10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a:t>Geothermal Energy</a:t>
          </a:r>
          <a:r>
            <a:rPr lang="en-US" sz="1800" kern="1200"/>
            <a:t> – Heat from deep inside the Earth that can be used for power.</a:t>
          </a:r>
        </a:p>
      </dsp:txBody>
      <dsp:txXfrm>
        <a:off x="6502636" y="1430462"/>
        <a:ext cx="1383398" cy="1080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8B73A-3339-4B87-AEF2-442075F82F7C}">
      <dsp:nvSpPr>
        <dsp:cNvPr id="0" name=""/>
        <dsp:cNvSpPr/>
      </dsp:nvSpPr>
      <dsp:spPr>
        <a:xfrm>
          <a:off x="0" y="2703"/>
          <a:ext cx="517538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132302-069D-40E3-84C8-6A508B75A94F}">
      <dsp:nvSpPr>
        <dsp:cNvPr id="0" name=""/>
        <dsp:cNvSpPr/>
      </dsp:nvSpPr>
      <dsp:spPr>
        <a:xfrm>
          <a:off x="0" y="2703"/>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Renewable resources (e.g., solar, wind, hydropower) provide cleaner energy with minimal environmental impact.</a:t>
          </a:r>
        </a:p>
      </dsp:txBody>
      <dsp:txXfrm>
        <a:off x="0" y="2703"/>
        <a:ext cx="5175384" cy="1843578"/>
      </dsp:txXfrm>
    </dsp:sp>
    <dsp:sp modelId="{16382FBC-81D3-4470-B592-CAB29C2E47D3}">
      <dsp:nvSpPr>
        <dsp:cNvPr id="0" name=""/>
        <dsp:cNvSpPr/>
      </dsp:nvSpPr>
      <dsp:spPr>
        <a:xfrm>
          <a:off x="0" y="1846281"/>
          <a:ext cx="517538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7758D7-16C1-4A9E-AE4D-964980F99642}">
      <dsp:nvSpPr>
        <dsp:cNvPr id="0" name=""/>
        <dsp:cNvSpPr/>
      </dsp:nvSpPr>
      <dsp:spPr>
        <a:xfrm>
          <a:off x="0" y="1846281"/>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They don’t produce harmful pollutants or greenhouse gases, helping protect the Earth.</a:t>
          </a:r>
        </a:p>
      </dsp:txBody>
      <dsp:txXfrm>
        <a:off x="0" y="1846281"/>
        <a:ext cx="5175384" cy="1843578"/>
      </dsp:txXfrm>
    </dsp:sp>
    <dsp:sp modelId="{E802521E-6DC9-4703-B9F8-BCEF65E7A3F9}">
      <dsp:nvSpPr>
        <dsp:cNvPr id="0" name=""/>
        <dsp:cNvSpPr/>
      </dsp:nvSpPr>
      <dsp:spPr>
        <a:xfrm>
          <a:off x="0" y="3689859"/>
          <a:ext cx="517538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3DE3B4-A528-40EE-BF4B-E507DA7C2AC9}">
      <dsp:nvSpPr>
        <dsp:cNvPr id="0" name=""/>
        <dsp:cNvSpPr/>
      </dsp:nvSpPr>
      <dsp:spPr>
        <a:xfrm>
          <a:off x="0" y="3689859"/>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Using renewable resources ensures access to energy for future generations without depleting the planet's resources.</a:t>
          </a:r>
        </a:p>
      </dsp:txBody>
      <dsp:txXfrm>
        <a:off x="0" y="3689859"/>
        <a:ext cx="5175384" cy="1843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D5672-C30C-448B-AFA5-F00CF8ECD9F2}">
      <dsp:nvSpPr>
        <dsp:cNvPr id="0" name=""/>
        <dsp:cNvSpPr/>
      </dsp:nvSpPr>
      <dsp:spPr>
        <a:xfrm>
          <a:off x="333607" y="635430"/>
          <a:ext cx="1033664" cy="1033664"/>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431ADF-0913-4B43-B516-1D573B185235}">
      <dsp:nvSpPr>
        <dsp:cNvPr id="0" name=""/>
        <dsp:cNvSpPr/>
      </dsp:nvSpPr>
      <dsp:spPr>
        <a:xfrm>
          <a:off x="553896" y="855719"/>
          <a:ext cx="593085" cy="5930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2DFEFA-D1AA-4552-ABD8-E125804BE08B}">
      <dsp:nvSpPr>
        <dsp:cNvPr id="0" name=""/>
        <dsp:cNvSpPr/>
      </dsp:nvSpPr>
      <dsp:spPr>
        <a:xfrm>
          <a:off x="3174" y="1991055"/>
          <a:ext cx="1694531" cy="1707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defRPr cap="all"/>
          </a:pPr>
          <a:r>
            <a:rPr lang="en-US" sz="3200" kern="1200"/>
            <a:t>• Turn off lights</a:t>
          </a:r>
        </a:p>
      </dsp:txBody>
      <dsp:txXfrm>
        <a:off x="3174" y="1991055"/>
        <a:ext cx="1694531" cy="1707769"/>
      </dsp:txXfrm>
    </dsp:sp>
    <dsp:sp modelId="{C2826895-411B-440C-B777-6DD8088AE180}">
      <dsp:nvSpPr>
        <dsp:cNvPr id="0" name=""/>
        <dsp:cNvSpPr/>
      </dsp:nvSpPr>
      <dsp:spPr>
        <a:xfrm>
          <a:off x="2324681" y="635430"/>
          <a:ext cx="1033664" cy="1033664"/>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6823A2-ABE4-4577-B4F2-D98514015F16}">
      <dsp:nvSpPr>
        <dsp:cNvPr id="0" name=""/>
        <dsp:cNvSpPr/>
      </dsp:nvSpPr>
      <dsp:spPr>
        <a:xfrm>
          <a:off x="2544970" y="855719"/>
          <a:ext cx="593085" cy="5930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093C15-DE90-40F9-81D2-81A8A8BE87E1}">
      <dsp:nvSpPr>
        <dsp:cNvPr id="0" name=""/>
        <dsp:cNvSpPr/>
      </dsp:nvSpPr>
      <dsp:spPr>
        <a:xfrm>
          <a:off x="1994248" y="1991055"/>
          <a:ext cx="1694531" cy="1707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dirty="0"/>
            <a:t>• Recycle</a:t>
          </a:r>
        </a:p>
      </dsp:txBody>
      <dsp:txXfrm>
        <a:off x="1994248" y="1991055"/>
        <a:ext cx="1694531" cy="1707769"/>
      </dsp:txXfrm>
    </dsp:sp>
    <dsp:sp modelId="{117F4935-559A-4FD2-9FE5-E4BCE69E44F2}">
      <dsp:nvSpPr>
        <dsp:cNvPr id="0" name=""/>
        <dsp:cNvSpPr/>
      </dsp:nvSpPr>
      <dsp:spPr>
        <a:xfrm>
          <a:off x="4315756" y="635430"/>
          <a:ext cx="1033664" cy="1033664"/>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732B27-B3D9-48A6-8249-4C77E4D72177}">
      <dsp:nvSpPr>
        <dsp:cNvPr id="0" name=""/>
        <dsp:cNvSpPr/>
      </dsp:nvSpPr>
      <dsp:spPr>
        <a:xfrm>
          <a:off x="4536045" y="855719"/>
          <a:ext cx="593085" cy="5930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ACBA10D-BC3F-4C79-81C2-9DDB6E9420CE}">
      <dsp:nvSpPr>
        <dsp:cNvPr id="0" name=""/>
        <dsp:cNvSpPr/>
      </dsp:nvSpPr>
      <dsp:spPr>
        <a:xfrm>
          <a:off x="3985322" y="1991055"/>
          <a:ext cx="1694531" cy="1707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defRPr cap="all"/>
          </a:pPr>
          <a:r>
            <a:rPr lang="en-US" sz="3200" kern="1200" dirty="0"/>
            <a:t>• Use less water</a:t>
          </a:r>
        </a:p>
      </dsp:txBody>
      <dsp:txXfrm>
        <a:off x="3985322" y="1991055"/>
        <a:ext cx="1694531" cy="1707769"/>
      </dsp:txXfrm>
    </dsp:sp>
    <dsp:sp modelId="{5226BEE5-FEB7-4CD6-8B50-E6ED298E08D8}">
      <dsp:nvSpPr>
        <dsp:cNvPr id="0" name=""/>
        <dsp:cNvSpPr/>
      </dsp:nvSpPr>
      <dsp:spPr>
        <a:xfrm>
          <a:off x="6306830" y="635430"/>
          <a:ext cx="1033664" cy="1033664"/>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BB83AD-42C8-4DD4-A946-4552A11979DE}">
      <dsp:nvSpPr>
        <dsp:cNvPr id="0" name=""/>
        <dsp:cNvSpPr/>
      </dsp:nvSpPr>
      <dsp:spPr>
        <a:xfrm>
          <a:off x="6527119" y="855719"/>
          <a:ext cx="593085" cy="5930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65065F-4BB2-412F-B318-B477A66BB80E}">
      <dsp:nvSpPr>
        <dsp:cNvPr id="0" name=""/>
        <dsp:cNvSpPr/>
      </dsp:nvSpPr>
      <dsp:spPr>
        <a:xfrm>
          <a:off x="5976396" y="1991055"/>
          <a:ext cx="1694531" cy="1707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defRPr cap="all"/>
          </a:pPr>
          <a:r>
            <a:rPr lang="en-US" sz="3200" kern="1200"/>
            <a:t>• Walk or bike when possible</a:t>
          </a:r>
        </a:p>
      </dsp:txBody>
      <dsp:txXfrm>
        <a:off x="5976396" y="1991055"/>
        <a:ext cx="1694531" cy="17077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D4024-05FA-41BB-A0A6-26EA37FD1014}">
      <dsp:nvSpPr>
        <dsp:cNvPr id="0" name=""/>
        <dsp:cNvSpPr/>
      </dsp:nvSpPr>
      <dsp:spPr>
        <a:xfrm>
          <a:off x="0" y="531"/>
          <a:ext cx="78867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4C83D7-D678-4080-90B0-15957D006292}">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B58D15-E079-4B9B-8264-F757EAE6C4DC}">
      <dsp:nvSpPr>
        <dsp:cNvPr id="0" name=""/>
        <dsp:cNvSpPr/>
      </dsp:nvSpPr>
      <dsp:spPr>
        <a:xfrm>
          <a:off x="1437631" y="531"/>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Renewable resources can be replaced naturally and are unlimited on a human timescale, like sunlight and wind.</a:t>
          </a:r>
        </a:p>
      </dsp:txBody>
      <dsp:txXfrm>
        <a:off x="1437631" y="531"/>
        <a:ext cx="6449068" cy="1244702"/>
      </dsp:txXfrm>
    </dsp:sp>
    <dsp:sp modelId="{83F4221E-288F-4E3E-8D0A-A78AF7762083}">
      <dsp:nvSpPr>
        <dsp:cNvPr id="0" name=""/>
        <dsp:cNvSpPr/>
      </dsp:nvSpPr>
      <dsp:spPr>
        <a:xfrm>
          <a:off x="0" y="1556410"/>
          <a:ext cx="78867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D1645C-DA3F-4E11-B977-EA66DA491C3F}">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A2749E-FD17-474F-98DB-E70B115D261C}">
      <dsp:nvSpPr>
        <dsp:cNvPr id="0" name=""/>
        <dsp:cNvSpPr/>
      </dsp:nvSpPr>
      <dsp:spPr>
        <a:xfrm>
          <a:off x="1437631" y="1556410"/>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Nonrenewable resources are limited and can’t be replenished quickly, like fossil fuels and minerals.</a:t>
          </a:r>
        </a:p>
      </dsp:txBody>
      <dsp:txXfrm>
        <a:off x="1437631" y="1556410"/>
        <a:ext cx="6449068" cy="1244702"/>
      </dsp:txXfrm>
    </dsp:sp>
    <dsp:sp modelId="{06A8A512-095B-44D5-8E91-84604556C9BF}">
      <dsp:nvSpPr>
        <dsp:cNvPr id="0" name=""/>
        <dsp:cNvSpPr/>
      </dsp:nvSpPr>
      <dsp:spPr>
        <a:xfrm>
          <a:off x="0" y="3112289"/>
          <a:ext cx="78867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30C18F-DAA6-4B66-899C-6DA5F61F1C6A}">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88CFFA-A91A-42B4-8DE7-87B122D7D6B3}">
      <dsp:nvSpPr>
        <dsp:cNvPr id="0" name=""/>
        <dsp:cNvSpPr/>
      </dsp:nvSpPr>
      <dsp:spPr>
        <a:xfrm>
          <a:off x="1437631" y="3112289"/>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Using energy wisely helps conserve resources, reduce waste, and minimize environmental harm.</a:t>
          </a:r>
        </a:p>
      </dsp:txBody>
      <dsp:txXfrm>
        <a:off x="1437631" y="3112289"/>
        <a:ext cx="6449068" cy="12447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1F90C-C219-4E0F-A5FF-B07402208C7A}">
      <dsp:nvSpPr>
        <dsp:cNvPr id="0" name=""/>
        <dsp:cNvSpPr/>
      </dsp:nvSpPr>
      <dsp:spPr>
        <a:xfrm>
          <a:off x="0" y="348240"/>
          <a:ext cx="5175384" cy="9149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	U.S. Energy Information Administration (EIA). Energy Kids</a:t>
          </a:r>
        </a:p>
      </dsp:txBody>
      <dsp:txXfrm>
        <a:off x="44664" y="392904"/>
        <a:ext cx="5086056" cy="825612"/>
      </dsp:txXfrm>
    </dsp:sp>
    <dsp:sp modelId="{4D7AB364-F1C6-47B7-B0A2-A33E503C7644}">
      <dsp:nvSpPr>
        <dsp:cNvPr id="0" name=""/>
        <dsp:cNvSpPr/>
      </dsp:nvSpPr>
      <dsp:spPr>
        <a:xfrm>
          <a:off x="0" y="1329420"/>
          <a:ext cx="5175384" cy="914940"/>
        </a:xfrm>
        <a:prstGeom prst="roundRect">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	Florida Department of Education. Science Standards – SC.5.E.7.4</a:t>
          </a:r>
        </a:p>
      </dsp:txBody>
      <dsp:txXfrm>
        <a:off x="44664" y="1374084"/>
        <a:ext cx="5086056" cy="825612"/>
      </dsp:txXfrm>
    </dsp:sp>
    <dsp:sp modelId="{84199AD5-850F-46B5-A601-9A08893C8C8B}">
      <dsp:nvSpPr>
        <dsp:cNvPr id="0" name=""/>
        <dsp:cNvSpPr/>
      </dsp:nvSpPr>
      <dsp:spPr>
        <a:xfrm>
          <a:off x="0" y="2310600"/>
          <a:ext cx="5175384" cy="91494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	National Renewable Energy Laboratory (NREL). https://www.nrel.gov</a:t>
          </a:r>
        </a:p>
      </dsp:txBody>
      <dsp:txXfrm>
        <a:off x="44664" y="2355264"/>
        <a:ext cx="5086056" cy="825612"/>
      </dsp:txXfrm>
    </dsp:sp>
    <dsp:sp modelId="{98F3EB5C-377C-4C29-9919-B108F6D4AE47}">
      <dsp:nvSpPr>
        <dsp:cNvPr id="0" name=""/>
        <dsp:cNvSpPr/>
      </dsp:nvSpPr>
      <dsp:spPr>
        <a:xfrm>
          <a:off x="0" y="3291780"/>
          <a:ext cx="5175384" cy="914940"/>
        </a:xfrm>
        <a:prstGeom prst="roundRect">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	National Geographic Kids. https://kids.nationalgeographic.com</a:t>
          </a:r>
        </a:p>
      </dsp:txBody>
      <dsp:txXfrm>
        <a:off x="44664" y="3336444"/>
        <a:ext cx="5086056" cy="825612"/>
      </dsp:txXfrm>
    </dsp:sp>
    <dsp:sp modelId="{208FFA2E-67FB-4B2C-93E0-9A1E5A3389AA}">
      <dsp:nvSpPr>
        <dsp:cNvPr id="0" name=""/>
        <dsp:cNvSpPr/>
      </dsp:nvSpPr>
      <dsp:spPr>
        <a:xfrm>
          <a:off x="0" y="4272960"/>
          <a:ext cx="5175384" cy="91494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	BrainPOP. Renewable and Nonrenewable Resources Video Lesson</a:t>
          </a:r>
        </a:p>
      </dsp:txBody>
      <dsp:txXfrm>
        <a:off x="44664" y="4317624"/>
        <a:ext cx="5086056" cy="82561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77CE2-799F-4261-8975-054239D798F9}" type="datetimeFigureOut">
              <a:rPr lang="en-US" smtClean="0"/>
              <a:t>3/15/2026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EBD77F-CCB5-4190-913D-D3B60CAAF9F8}" type="slidenum">
              <a:rPr lang="en-US" smtClean="0"/>
              <a:t>‹#›</a:t>
            </a:fld>
            <a:endParaRPr lang="en-US"/>
          </a:p>
        </p:txBody>
      </p:sp>
    </p:spTree>
    <p:extLst>
      <p:ext uri="{BB962C8B-B14F-4D97-AF65-F5344CB8AC3E}">
        <p14:creationId xmlns:p14="http://schemas.microsoft.com/office/powerpoint/2010/main" val="1625906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Renewable resources can be replaced naturally in a short time, like sunlight, wind, and water. Nonrenewable resources, such as coal and oil, take millions of years to form and can run out. Knowing the difference helps us make smarter choices to protect the planet and ensure resources for the future.</a:t>
            </a:r>
          </a:p>
        </p:txBody>
      </p:sp>
      <p:sp>
        <p:nvSpPr>
          <p:cNvPr id="4" name="Slide Number Placeholder 3"/>
          <p:cNvSpPr>
            <a:spLocks noGrp="1"/>
          </p:cNvSpPr>
          <p:nvPr>
            <p:ph type="sldNum" sz="quarter" idx="5"/>
          </p:nvPr>
        </p:nvSpPr>
        <p:spPr/>
        <p:txBody>
          <a:bodyPr/>
          <a:lstStyle/>
          <a:p>
            <a:fld id="{1EEBD77F-CCB5-4190-913D-D3B60CAAF9F8}" type="slidenum">
              <a:rPr lang="en-US" smtClean="0"/>
              <a:t>2</a:t>
            </a:fld>
            <a:endParaRPr lang="en-US"/>
          </a:p>
        </p:txBody>
      </p:sp>
    </p:spTree>
    <p:extLst>
      <p:ext uri="{BB962C8B-B14F-4D97-AF65-F5344CB8AC3E}">
        <p14:creationId xmlns:p14="http://schemas.microsoft.com/office/powerpoint/2010/main" val="3627288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Natural Gas Power Plants</a:t>
            </a:r>
          </a:p>
          <a:p>
            <a:pPr>
              <a:buFont typeface="+mj-lt"/>
              <a:buAutoNum type="arabicPeriod"/>
            </a:pPr>
            <a:r>
              <a:rPr lang="en-US" b="1" dirty="0"/>
              <a:t>Okeechobee Clean Energy Center</a:t>
            </a:r>
            <a:br>
              <a:rPr lang="en-US" dirty="0"/>
            </a:br>
            <a:r>
              <a:rPr lang="en-US" dirty="0"/>
              <a:t>Located in northeast Okeechobee County, this high-efficiency natural gas facility is one of the cleanest and most efficient of its kind in the world. </a:t>
            </a:r>
          </a:p>
          <a:p>
            <a:pPr>
              <a:buFont typeface="+mj-lt"/>
              <a:buAutoNum type="arabicPeriod"/>
            </a:pPr>
            <a:r>
              <a:rPr lang="en-US" b="1" dirty="0"/>
              <a:t>Fort Myers Power Plant</a:t>
            </a:r>
            <a:br>
              <a:rPr lang="en-US" dirty="0"/>
            </a:br>
            <a:r>
              <a:rPr lang="en-US" dirty="0"/>
              <a:t>Situated in Lee County, this facility combines natural gas and fuel oil to produce electricity, with an installed capacity of 2,608.9 MW, making it the third-largest power station in Florida. </a:t>
            </a:r>
          </a:p>
          <a:p>
            <a:pPr>
              <a:buFont typeface="+mj-lt"/>
              <a:buAutoNum type="arabicPeriod"/>
            </a:pPr>
            <a:r>
              <a:rPr lang="en-US" b="1" dirty="0"/>
              <a:t>Citrus Combined Cycle Station</a:t>
            </a:r>
            <a:br>
              <a:rPr lang="en-US" dirty="0"/>
            </a:br>
            <a:r>
              <a:rPr lang="en-US" dirty="0"/>
              <a:t>Located at the 5,100-acre Crystal River Energy Complex on Florida's Gulf Coast, about 85 miles north of Tampa, this station is co-located with coal-fired units and a decommissioned nuclear plant. </a:t>
            </a:r>
          </a:p>
          <a:p>
            <a:pPr>
              <a:buNone/>
            </a:pPr>
            <a:r>
              <a:rPr lang="en-US" b="1" dirty="0"/>
              <a:t>🛢️ Oil Power Plants</a:t>
            </a:r>
          </a:p>
          <a:p>
            <a:pPr>
              <a:buFont typeface="+mj-lt"/>
              <a:buAutoNum type="arabicPeriod"/>
            </a:pPr>
            <a:r>
              <a:rPr lang="en-US" b="1" dirty="0"/>
              <a:t>Lauderdale Power Plant</a:t>
            </a:r>
            <a:br>
              <a:rPr lang="en-US" dirty="0"/>
            </a:br>
            <a:r>
              <a:rPr lang="en-US" dirty="0"/>
              <a:t>Situated at 4300 SW 42nd Avenue in Fort Lauderdale, this facility operates as a combined-cycle unit using natural gas and oil as backup fuel. </a:t>
            </a:r>
          </a:p>
          <a:p>
            <a:pPr>
              <a:buNone/>
            </a:pPr>
            <a:r>
              <a:rPr lang="en-US" b="1" dirty="0"/>
              <a:t>⚒️ Coal Power Plants</a:t>
            </a:r>
          </a:p>
          <a:p>
            <a:pPr>
              <a:buFont typeface="+mj-lt"/>
              <a:buAutoNum type="arabicPeriod"/>
            </a:pPr>
            <a:r>
              <a:rPr lang="en-US" b="1" dirty="0"/>
              <a:t>Big Bend Power Station</a:t>
            </a:r>
            <a:br>
              <a:rPr lang="en-US" dirty="0"/>
            </a:br>
            <a:r>
              <a:rPr lang="en-US" dirty="0"/>
              <a:t>Located in southeastern Hillsborough County on Tampa Bay, this station sits on nearly 1,500 acres on Big Bend Road in Apollo Beach. </a:t>
            </a:r>
          </a:p>
          <a:p>
            <a:pPr>
              <a:buFont typeface="+mj-lt"/>
              <a:buAutoNum type="arabicPeriod"/>
            </a:pPr>
            <a:r>
              <a:rPr lang="en-US" b="1" dirty="0"/>
              <a:t>Crystal River Energy Complex</a:t>
            </a:r>
            <a:br>
              <a:rPr lang="en-US" dirty="0"/>
            </a:br>
            <a:r>
              <a:rPr lang="en-US" dirty="0"/>
              <a:t>Also in Citrus County, this complex includes operating and retired coal-fired units, along with a decommissioned nuclear plant.</a:t>
            </a:r>
          </a:p>
          <a:p>
            <a:pPr>
              <a:buFont typeface="+mj-lt"/>
              <a:buAutoNum type="arabicPeriod"/>
            </a:pPr>
            <a:endParaRPr lang="en-US" dirty="0"/>
          </a:p>
          <a:p>
            <a:pPr>
              <a:buFont typeface="+mj-lt"/>
              <a:buNone/>
            </a:pPr>
            <a:endParaRPr lang="en-US" dirty="0"/>
          </a:p>
          <a:p>
            <a:pPr>
              <a:buNone/>
            </a:pPr>
            <a:r>
              <a:rPr lang="en-US" b="1" dirty="0"/>
              <a:t>🔸 Resource:</a:t>
            </a:r>
          </a:p>
          <a:p>
            <a:pPr>
              <a:buNone/>
            </a:pPr>
            <a:r>
              <a:rPr lang="en-US" dirty="0"/>
              <a:t>The </a:t>
            </a:r>
            <a:r>
              <a:rPr lang="en-US" b="1" dirty="0"/>
              <a:t>resource</a:t>
            </a:r>
            <a:r>
              <a:rPr lang="en-US" dirty="0"/>
              <a:t> is </a:t>
            </a:r>
            <a:r>
              <a:rPr lang="en-US" b="1" dirty="0"/>
              <a:t>natural gas</a:t>
            </a:r>
            <a:r>
              <a:rPr lang="en-US" dirty="0"/>
              <a:t>, a fossil fuel made mostly of methane and formed from the remains of ancient plants and animals buried for millions of years.</a:t>
            </a:r>
          </a:p>
          <a:p>
            <a:pPr>
              <a:buFont typeface="Arial" panose="020B0604020202020204" pitchFamily="34" charset="0"/>
              <a:buChar char="•"/>
            </a:pPr>
            <a:r>
              <a:rPr lang="en-US" dirty="0"/>
              <a:t>It is a </a:t>
            </a:r>
            <a:r>
              <a:rPr lang="en-US" b="1" dirty="0"/>
              <a:t>nonrenewable resource</a:t>
            </a:r>
            <a:r>
              <a:rPr lang="en-US" dirty="0"/>
              <a:t> because it takes </a:t>
            </a:r>
            <a:r>
              <a:rPr lang="en-US" b="1" dirty="0"/>
              <a:t>millions of years to form</a:t>
            </a:r>
            <a:r>
              <a:rPr lang="en-US" dirty="0"/>
              <a:t> and </a:t>
            </a:r>
            <a:r>
              <a:rPr lang="en-US" b="1" dirty="0"/>
              <a:t>cannot be replaced</a:t>
            </a:r>
            <a:r>
              <a:rPr lang="en-US" dirty="0"/>
              <a:t> quickly once used.</a:t>
            </a:r>
          </a:p>
          <a:p>
            <a:pPr>
              <a:buNone/>
            </a:pPr>
            <a:r>
              <a:rPr lang="en-US" b="1" dirty="0"/>
              <a:t>🔸 Source:</a:t>
            </a:r>
          </a:p>
          <a:p>
            <a:pPr>
              <a:buNone/>
            </a:pPr>
            <a:r>
              <a:rPr lang="en-US" dirty="0"/>
              <a:t>The </a:t>
            </a:r>
            <a:r>
              <a:rPr lang="en-US" b="1" dirty="0"/>
              <a:t>source</a:t>
            </a:r>
            <a:r>
              <a:rPr lang="en-US" dirty="0"/>
              <a:t> of energy is the </a:t>
            </a:r>
            <a:r>
              <a:rPr lang="en-US" b="1" dirty="0"/>
              <a:t>chemical energy stored in the natural gas</a:t>
            </a:r>
            <a:r>
              <a:rPr lang="en-US" dirty="0"/>
              <a:t>.</a:t>
            </a:r>
          </a:p>
          <a:p>
            <a:pPr>
              <a:buFont typeface="Arial" panose="020B0604020202020204" pitchFamily="34" charset="0"/>
              <a:buChar char="•"/>
            </a:pPr>
            <a:r>
              <a:rPr lang="en-US" dirty="0"/>
              <a:t>When the gas is burned, it releases </a:t>
            </a:r>
            <a:r>
              <a:rPr lang="en-US" b="1" dirty="0"/>
              <a:t>heat energy</a:t>
            </a:r>
            <a:r>
              <a:rPr lang="en-US" dirty="0"/>
              <a:t> that turns turbines to generate electricity.</a:t>
            </a:r>
          </a:p>
          <a:p>
            <a:pPr>
              <a:buFont typeface="Arial" panose="020B0604020202020204" pitchFamily="34" charset="0"/>
              <a:buChar char="•"/>
            </a:pPr>
            <a:r>
              <a:rPr lang="en-US" dirty="0"/>
              <a:t>Since it's based on limited underground deposits, it is </a:t>
            </a:r>
            <a:r>
              <a:rPr lang="en-US" b="1" dirty="0"/>
              <a:t>nonrenewable</a:t>
            </a:r>
            <a:r>
              <a:rPr lang="en-US" dirty="0"/>
              <a:t>.</a:t>
            </a:r>
          </a:p>
          <a:p>
            <a:pPr>
              <a:buNone/>
            </a:pPr>
            <a:r>
              <a:rPr lang="en-US" b="1" dirty="0"/>
              <a:t>🔍 Summary:</a:t>
            </a:r>
          </a:p>
          <a:p>
            <a:pPr>
              <a:buFont typeface="Arial" panose="020B0604020202020204" pitchFamily="34" charset="0"/>
              <a:buChar char="•"/>
            </a:pPr>
            <a:r>
              <a:rPr lang="en-US" b="1" dirty="0"/>
              <a:t>Resource</a:t>
            </a:r>
            <a:r>
              <a:rPr lang="en-US" dirty="0"/>
              <a:t>: </a:t>
            </a:r>
            <a:r>
              <a:rPr lang="en-US" b="1" dirty="0"/>
              <a:t>Natural gas</a:t>
            </a:r>
            <a:r>
              <a:rPr lang="en-US" dirty="0"/>
              <a:t> (fossil fuel material used)</a:t>
            </a:r>
          </a:p>
          <a:p>
            <a:pPr>
              <a:buFont typeface="Arial" panose="020B0604020202020204" pitchFamily="34" charset="0"/>
              <a:buChar char="•"/>
            </a:pPr>
            <a:r>
              <a:rPr lang="en-US" b="1" dirty="0"/>
              <a:t>Source</a:t>
            </a:r>
            <a:r>
              <a:rPr lang="en-US" dirty="0"/>
              <a:t>: </a:t>
            </a:r>
            <a:r>
              <a:rPr lang="en-US" b="1" dirty="0"/>
              <a:t>Chemical energy from combustion of natural gas</a:t>
            </a:r>
            <a:r>
              <a:rPr lang="en-US" dirty="0"/>
              <a:t> (used to make electricity)</a:t>
            </a:r>
          </a:p>
          <a:p>
            <a:pPr>
              <a:buFont typeface="+mj-lt"/>
              <a:buNone/>
            </a:pPr>
            <a:endParaRPr lang="en-US" dirty="0"/>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13</a:t>
            </a:fld>
            <a:endParaRPr lang="en-US"/>
          </a:p>
        </p:txBody>
      </p:sp>
    </p:spTree>
    <p:extLst>
      <p:ext uri="{BB962C8B-B14F-4D97-AF65-F5344CB8AC3E}">
        <p14:creationId xmlns:p14="http://schemas.microsoft.com/office/powerpoint/2010/main" val="8318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Resource:</a:t>
            </a:r>
          </a:p>
          <a:p>
            <a:pPr>
              <a:buNone/>
            </a:pPr>
            <a:r>
              <a:rPr lang="en-US" dirty="0"/>
              <a:t>The </a:t>
            </a:r>
            <a:r>
              <a:rPr lang="en-US" b="1" dirty="0"/>
              <a:t>resource</a:t>
            </a:r>
            <a:r>
              <a:rPr lang="en-US" dirty="0"/>
              <a:t> is </a:t>
            </a:r>
            <a:r>
              <a:rPr lang="en-US" b="1" dirty="0"/>
              <a:t>oil</a:t>
            </a:r>
            <a:r>
              <a:rPr lang="en-US" dirty="0"/>
              <a:t> (also called petroleum), a </a:t>
            </a:r>
            <a:r>
              <a:rPr lang="en-US" b="1" dirty="0"/>
              <a:t>nonrenewable fossil fuel</a:t>
            </a:r>
            <a:r>
              <a:rPr lang="en-US" dirty="0"/>
              <a:t> formed from the buried remains of ancient marine organisms over millions of years.</a:t>
            </a:r>
          </a:p>
          <a:p>
            <a:pPr>
              <a:buFont typeface="Arial" panose="020B0604020202020204" pitchFamily="34" charset="0"/>
              <a:buChar char="•"/>
            </a:pPr>
            <a:r>
              <a:rPr lang="en-US" dirty="0"/>
              <a:t>Once extracted and refined, it can be burned to generate energy, but it </a:t>
            </a:r>
            <a:r>
              <a:rPr lang="en-US" b="1" dirty="0"/>
              <a:t>cannot be replaced quickly</a:t>
            </a:r>
            <a:r>
              <a:rPr lang="en-US" dirty="0"/>
              <a:t>, making it </a:t>
            </a:r>
            <a:r>
              <a:rPr lang="en-US" b="1" dirty="0"/>
              <a:t>nonrenewable</a:t>
            </a:r>
            <a:r>
              <a:rPr lang="en-US" dirty="0"/>
              <a:t>.</a:t>
            </a:r>
          </a:p>
          <a:p>
            <a:pPr>
              <a:buNone/>
            </a:pPr>
            <a:r>
              <a:rPr lang="en-US" b="1" dirty="0"/>
              <a:t>🔸 Source:</a:t>
            </a:r>
          </a:p>
          <a:p>
            <a:pPr>
              <a:buNone/>
            </a:pPr>
            <a:r>
              <a:rPr lang="en-US" dirty="0"/>
              <a:t>The </a:t>
            </a:r>
            <a:r>
              <a:rPr lang="en-US" b="1" dirty="0"/>
              <a:t>source</a:t>
            </a:r>
            <a:r>
              <a:rPr lang="en-US" dirty="0"/>
              <a:t> of energy is the </a:t>
            </a:r>
            <a:r>
              <a:rPr lang="en-US" b="1" dirty="0"/>
              <a:t>chemical energy stored in the oil</a:t>
            </a:r>
            <a:r>
              <a:rPr lang="en-US" dirty="0"/>
              <a:t>.</a:t>
            </a:r>
          </a:p>
          <a:p>
            <a:pPr>
              <a:buFont typeface="Arial" panose="020B0604020202020204" pitchFamily="34" charset="0"/>
              <a:buChar char="•"/>
            </a:pPr>
            <a:r>
              <a:rPr lang="en-US" dirty="0"/>
              <a:t>When burned, oil releases </a:t>
            </a:r>
            <a:r>
              <a:rPr lang="en-US" b="1" dirty="0"/>
              <a:t>heat</a:t>
            </a:r>
            <a:r>
              <a:rPr lang="en-US" dirty="0"/>
              <a:t>, which produces steam to turn turbines and create electricity.</a:t>
            </a:r>
          </a:p>
          <a:p>
            <a:pPr>
              <a:buFont typeface="Arial" panose="020B0604020202020204" pitchFamily="34" charset="0"/>
              <a:buChar char="•"/>
            </a:pPr>
            <a:r>
              <a:rPr lang="en-US" dirty="0"/>
              <a:t>This process releases </a:t>
            </a:r>
            <a:r>
              <a:rPr lang="en-US" b="1" dirty="0"/>
              <a:t>carbon emissions</a:t>
            </a:r>
            <a:r>
              <a:rPr lang="en-US" dirty="0"/>
              <a:t>, contributing to pollution and climate change.</a:t>
            </a:r>
          </a:p>
          <a:p>
            <a:pPr>
              <a:buNone/>
            </a:pPr>
            <a:r>
              <a:rPr lang="en-US" b="1" dirty="0"/>
              <a:t>🔍 Summary:</a:t>
            </a:r>
          </a:p>
          <a:p>
            <a:pPr>
              <a:buFont typeface="Arial" panose="020B0604020202020204" pitchFamily="34" charset="0"/>
              <a:buChar char="•"/>
            </a:pPr>
            <a:r>
              <a:rPr lang="en-US" b="1" dirty="0"/>
              <a:t>Resource</a:t>
            </a:r>
            <a:r>
              <a:rPr lang="en-US" dirty="0"/>
              <a:t>: </a:t>
            </a:r>
            <a:r>
              <a:rPr lang="en-US" b="1" dirty="0"/>
              <a:t>Oil</a:t>
            </a:r>
            <a:r>
              <a:rPr lang="en-US" dirty="0"/>
              <a:t> (nonrenewable fossil fuel used)</a:t>
            </a:r>
          </a:p>
          <a:p>
            <a:pPr>
              <a:buFont typeface="Arial" panose="020B0604020202020204" pitchFamily="34" charset="0"/>
              <a:buChar char="•"/>
            </a:pPr>
            <a:r>
              <a:rPr lang="en-US" b="1" dirty="0"/>
              <a:t>Source</a:t>
            </a:r>
            <a:r>
              <a:rPr lang="en-US" dirty="0"/>
              <a:t>: </a:t>
            </a:r>
            <a:r>
              <a:rPr lang="en-US" b="1" dirty="0"/>
              <a:t>Chemical energy in oil</a:t>
            </a:r>
            <a:r>
              <a:rPr lang="en-US" dirty="0"/>
              <a:t> (released during combustion to generate electricity)</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14</a:t>
            </a:fld>
            <a:endParaRPr lang="en-US"/>
          </a:p>
        </p:txBody>
      </p:sp>
    </p:spTree>
    <p:extLst>
      <p:ext uri="{BB962C8B-B14F-4D97-AF65-F5344CB8AC3E}">
        <p14:creationId xmlns:p14="http://schemas.microsoft.com/office/powerpoint/2010/main" val="174317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 </a:t>
            </a:r>
            <a:r>
              <a:rPr lang="en-US" b="1" dirty="0"/>
              <a:t>Resource</a:t>
            </a:r>
            <a:r>
              <a:rPr lang="en-US" dirty="0"/>
              <a:t>:</a:t>
            </a:r>
            <a:br>
              <a:rPr lang="en-US" dirty="0"/>
            </a:br>
            <a:r>
              <a:rPr lang="en-US" dirty="0"/>
              <a:t>The resource is coal, a nonrenewable fossil fuel formed from the remains of plants and other organic materials over millions of years. It is mined from the earth and, once extracted, can be burned to generate energy. Coal is nonrenewable because it cannot be replenished on a human timescale.</a:t>
            </a:r>
          </a:p>
          <a:p>
            <a:pPr>
              <a:buNone/>
            </a:pPr>
            <a:r>
              <a:rPr lang="en-US" dirty="0"/>
              <a:t>🔸 </a:t>
            </a:r>
            <a:r>
              <a:rPr lang="en-US" b="1" dirty="0"/>
              <a:t>Source</a:t>
            </a:r>
            <a:r>
              <a:rPr lang="en-US" dirty="0"/>
              <a:t>:</a:t>
            </a:r>
            <a:br>
              <a:rPr lang="en-US" dirty="0"/>
            </a:br>
            <a:r>
              <a:rPr lang="en-US" dirty="0"/>
              <a:t>The source of energy is the chemical energy stored in coal. When coal is burned, it releases heat, which produces steam. This steam drives turbines that generate electricity. However, this process also releases carbon dioxide and other pollutants, contributing to air pollution and climate change.</a:t>
            </a:r>
          </a:p>
          <a:p>
            <a:r>
              <a:rPr lang="en-US" dirty="0"/>
              <a:t>🔍 </a:t>
            </a:r>
            <a:r>
              <a:rPr lang="en-US" b="1" dirty="0"/>
              <a:t>Summary</a:t>
            </a:r>
            <a:r>
              <a:rPr lang="en-US" dirty="0"/>
              <a:t>:</a:t>
            </a:r>
            <a:br>
              <a:rPr lang="en-US" dirty="0"/>
            </a:br>
            <a:r>
              <a:rPr lang="en-US" b="1" dirty="0"/>
              <a:t>Resource</a:t>
            </a:r>
            <a:r>
              <a:rPr lang="en-US" dirty="0"/>
              <a:t>: Coal (nonrenewable fossil fuel used)</a:t>
            </a:r>
            <a:br>
              <a:rPr lang="en-US" dirty="0"/>
            </a:br>
            <a:r>
              <a:rPr lang="en-US" b="1" dirty="0"/>
              <a:t>Source</a:t>
            </a:r>
            <a:r>
              <a:rPr lang="en-US" dirty="0"/>
              <a:t>: Chemical energy in coal (released during combustion to generate electricity)</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15</a:t>
            </a:fld>
            <a:endParaRPr lang="en-US"/>
          </a:p>
        </p:txBody>
      </p:sp>
    </p:spTree>
    <p:extLst>
      <p:ext uri="{BB962C8B-B14F-4D97-AF65-F5344CB8AC3E}">
        <p14:creationId xmlns:p14="http://schemas.microsoft.com/office/powerpoint/2010/main" val="1177123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 </a:t>
            </a:r>
            <a:r>
              <a:rPr lang="en-US" b="1" dirty="0"/>
              <a:t>Resource</a:t>
            </a:r>
            <a:r>
              <a:rPr lang="en-US" dirty="0"/>
              <a:t>:</a:t>
            </a:r>
            <a:br>
              <a:rPr lang="en-US" dirty="0"/>
            </a:br>
            <a:r>
              <a:rPr lang="en-US" dirty="0"/>
              <a:t>The resource is minerals, naturally occurring inorganic substances found in the earth's crust. Minerals like iron, copper, gold, and aluminum are extracted through mining and are used in a variety of applications, from manufacturing to construction. Since minerals are finite and take millions of years to form, they are considered nonrenewable resources.</a:t>
            </a:r>
          </a:p>
          <a:p>
            <a:pPr>
              <a:buNone/>
            </a:pPr>
            <a:r>
              <a:rPr lang="en-US" dirty="0"/>
              <a:t>🔸 </a:t>
            </a:r>
            <a:r>
              <a:rPr lang="en-US" b="1" dirty="0"/>
              <a:t>Source</a:t>
            </a:r>
            <a:r>
              <a:rPr lang="en-US" dirty="0"/>
              <a:t>:</a:t>
            </a:r>
            <a:br>
              <a:rPr lang="en-US" dirty="0"/>
            </a:br>
            <a:r>
              <a:rPr lang="en-US" dirty="0"/>
              <a:t>The source of energy or value in minerals comes from their chemical properties and their use in various industries. For example, metals like iron and copper are extracted and refined to produce materials used in construction, electronics, and transportation. Minerals themselves do not provide energy in the same way as fossil fuels, but their extraction and refinement are crucial for many technological and industrial processes.</a:t>
            </a:r>
          </a:p>
          <a:p>
            <a:r>
              <a:rPr lang="en-US" dirty="0"/>
              <a:t>🔍 </a:t>
            </a:r>
            <a:r>
              <a:rPr lang="en-US" b="1" dirty="0"/>
              <a:t>Summary</a:t>
            </a:r>
            <a:r>
              <a:rPr lang="en-US" dirty="0"/>
              <a:t>:</a:t>
            </a:r>
            <a:br>
              <a:rPr lang="en-US" dirty="0"/>
            </a:br>
            <a:r>
              <a:rPr lang="en-US" b="1" dirty="0"/>
              <a:t>Resource</a:t>
            </a:r>
            <a:r>
              <a:rPr lang="en-US" dirty="0"/>
              <a:t>: Minerals (nonrenewable resources extracted for industrial and technological use)</a:t>
            </a:r>
            <a:br>
              <a:rPr lang="en-US" dirty="0"/>
            </a:br>
            <a:r>
              <a:rPr lang="en-US" b="1" dirty="0"/>
              <a:t>Source</a:t>
            </a:r>
            <a:r>
              <a:rPr lang="en-US" dirty="0"/>
              <a:t>: The chemical properties of minerals (used in manufacturing, construction, and electronics)</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16</a:t>
            </a:fld>
            <a:endParaRPr lang="en-US"/>
          </a:p>
        </p:txBody>
      </p:sp>
    </p:spTree>
    <p:extLst>
      <p:ext uri="{BB962C8B-B14F-4D97-AF65-F5344CB8AC3E}">
        <p14:creationId xmlns:p14="http://schemas.microsoft.com/office/powerpoint/2010/main" val="1615522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Resource:</a:t>
            </a:r>
          </a:p>
          <a:p>
            <a:pPr>
              <a:buNone/>
            </a:pPr>
            <a:r>
              <a:rPr lang="en-US" dirty="0"/>
              <a:t>The </a:t>
            </a:r>
            <a:r>
              <a:rPr lang="en-US" b="1" dirty="0"/>
              <a:t>resource</a:t>
            </a:r>
            <a:r>
              <a:rPr lang="en-US" dirty="0"/>
              <a:t> is </a:t>
            </a:r>
            <a:r>
              <a:rPr lang="en-US" b="1" dirty="0"/>
              <a:t>uranium</a:t>
            </a:r>
            <a:r>
              <a:rPr lang="en-US" dirty="0"/>
              <a:t> (specifically uranium-235), which is a </a:t>
            </a:r>
            <a:r>
              <a:rPr lang="en-US" b="1" dirty="0"/>
              <a:t>nonrenewable mineral</a:t>
            </a:r>
            <a:r>
              <a:rPr lang="en-US" dirty="0"/>
              <a:t> used as nuclear fuel.</a:t>
            </a:r>
          </a:p>
          <a:p>
            <a:pPr>
              <a:buFont typeface="Arial" panose="020B0604020202020204" pitchFamily="34" charset="0"/>
              <a:buChar char="•"/>
            </a:pPr>
            <a:r>
              <a:rPr lang="en-US" dirty="0"/>
              <a:t>It is mined from the Earth and </a:t>
            </a:r>
            <a:r>
              <a:rPr lang="en-US" b="1" dirty="0"/>
              <a:t>cannot be replenished quickly</a:t>
            </a:r>
            <a:r>
              <a:rPr lang="en-US" dirty="0"/>
              <a:t>, so it's a </a:t>
            </a:r>
            <a:r>
              <a:rPr lang="en-US" b="1" dirty="0"/>
              <a:t>nonrenewable resource</a:t>
            </a:r>
            <a:r>
              <a:rPr lang="en-US" dirty="0"/>
              <a:t>.</a:t>
            </a:r>
          </a:p>
          <a:p>
            <a:pPr>
              <a:buFont typeface="Arial" panose="020B0604020202020204" pitchFamily="34" charset="0"/>
              <a:buChar char="•"/>
            </a:pPr>
            <a:r>
              <a:rPr lang="en-US" dirty="0"/>
              <a:t>Uranium atoms are split in a process called </a:t>
            </a:r>
            <a:r>
              <a:rPr lang="en-US" b="1" dirty="0"/>
              <a:t>nuclear fission</a:t>
            </a:r>
            <a:r>
              <a:rPr lang="en-US" dirty="0"/>
              <a:t>, which releases a huge amount of energy.</a:t>
            </a:r>
          </a:p>
          <a:p>
            <a:pPr>
              <a:buNone/>
            </a:pPr>
            <a:r>
              <a:rPr lang="en-US" b="1" dirty="0"/>
              <a:t>🔸 Source:</a:t>
            </a:r>
          </a:p>
          <a:p>
            <a:pPr>
              <a:buNone/>
            </a:pPr>
            <a:r>
              <a:rPr lang="en-US" dirty="0"/>
              <a:t>The </a:t>
            </a:r>
            <a:r>
              <a:rPr lang="en-US" b="1" dirty="0"/>
              <a:t>source</a:t>
            </a:r>
            <a:r>
              <a:rPr lang="en-US" dirty="0"/>
              <a:t> of the energy is the </a:t>
            </a:r>
            <a:r>
              <a:rPr lang="en-US" b="1" dirty="0"/>
              <a:t>nuclear energy stored in the nucleus of uranium atoms</a:t>
            </a:r>
            <a:r>
              <a:rPr lang="en-US" dirty="0"/>
              <a:t>.</a:t>
            </a:r>
          </a:p>
          <a:p>
            <a:pPr>
              <a:buFont typeface="Arial" panose="020B0604020202020204" pitchFamily="34" charset="0"/>
              <a:buChar char="•"/>
            </a:pPr>
            <a:r>
              <a:rPr lang="en-US" dirty="0"/>
              <a:t>This energy is released during fission and is used to generate heat and produce electricity.</a:t>
            </a:r>
          </a:p>
          <a:p>
            <a:pPr>
              <a:buFont typeface="Arial" panose="020B0604020202020204" pitchFamily="34" charset="0"/>
              <a:buChar char="•"/>
            </a:pPr>
            <a:r>
              <a:rPr lang="en-US" dirty="0"/>
              <a:t>It is </a:t>
            </a:r>
            <a:r>
              <a:rPr lang="en-US" b="1" dirty="0"/>
              <a:t>not replenishable</a:t>
            </a:r>
            <a:r>
              <a:rPr lang="en-US" dirty="0"/>
              <a:t> like solar or wind energy.</a:t>
            </a:r>
          </a:p>
          <a:p>
            <a:pPr>
              <a:buNone/>
            </a:pPr>
            <a:r>
              <a:rPr lang="en-US" b="1" dirty="0"/>
              <a:t>🔍 Summary:</a:t>
            </a:r>
          </a:p>
          <a:p>
            <a:pPr>
              <a:buFont typeface="Arial" panose="020B0604020202020204" pitchFamily="34" charset="0"/>
              <a:buChar char="•"/>
            </a:pPr>
            <a:r>
              <a:rPr lang="en-US" b="1" dirty="0"/>
              <a:t>Resource</a:t>
            </a:r>
            <a:r>
              <a:rPr lang="en-US" dirty="0"/>
              <a:t>: </a:t>
            </a:r>
            <a:r>
              <a:rPr lang="en-US" b="1" dirty="0"/>
              <a:t>Uranium</a:t>
            </a:r>
            <a:r>
              <a:rPr lang="en-US" dirty="0"/>
              <a:t> (nonrenewable material we use)</a:t>
            </a:r>
          </a:p>
          <a:p>
            <a:pPr>
              <a:buFont typeface="Arial" panose="020B0604020202020204" pitchFamily="34" charset="0"/>
              <a:buChar char="•"/>
            </a:pPr>
            <a:r>
              <a:rPr lang="en-US" b="1" dirty="0"/>
              <a:t>Source</a:t>
            </a:r>
            <a:r>
              <a:rPr lang="en-US" dirty="0"/>
              <a:t>: </a:t>
            </a:r>
            <a:r>
              <a:rPr lang="en-US" b="1" dirty="0"/>
              <a:t>Nuclear energy</a:t>
            </a:r>
            <a:r>
              <a:rPr lang="en-US" dirty="0"/>
              <a:t> (stored in uranium atoms)</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17</a:t>
            </a:fld>
            <a:endParaRPr lang="en-US"/>
          </a:p>
        </p:txBody>
      </p:sp>
    </p:spTree>
    <p:extLst>
      <p:ext uri="{BB962C8B-B14F-4D97-AF65-F5344CB8AC3E}">
        <p14:creationId xmlns:p14="http://schemas.microsoft.com/office/powerpoint/2010/main" val="3068782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Depleting</a:t>
            </a:r>
            <a:r>
              <a:rPr lang="en-US" dirty="0"/>
              <a:t> means using nature’s resources until there’s none left.</a:t>
            </a:r>
            <a:br>
              <a:rPr lang="en-US" dirty="0"/>
            </a:br>
            <a:r>
              <a:rPr lang="en-US" dirty="0"/>
              <a:t>If we keep cutting down trees and don’t plant new ones, the trees can run out.</a:t>
            </a:r>
            <a:br>
              <a:rPr lang="en-US" dirty="0"/>
            </a:br>
            <a:r>
              <a:rPr lang="en-US" dirty="0"/>
              <a:t>The same can happen with water, clean air, or oil if we don’t take care of them.</a:t>
            </a:r>
          </a:p>
          <a:p>
            <a:pPr>
              <a:buNone/>
            </a:pPr>
            <a:r>
              <a:rPr lang="en-US" dirty="0"/>
              <a:t>Wind and sunlight are </a:t>
            </a:r>
            <a:r>
              <a:rPr lang="en-US" b="1" dirty="0"/>
              <a:t>renewable</a:t>
            </a:r>
            <a:r>
              <a:rPr lang="en-US" dirty="0"/>
              <a:t> and we </a:t>
            </a:r>
            <a:r>
              <a:rPr lang="en-US" b="1" dirty="0"/>
              <a:t>can’t run out</a:t>
            </a:r>
            <a:r>
              <a:rPr lang="en-US" dirty="0"/>
              <a:t> of them — but sometimes </a:t>
            </a:r>
            <a:r>
              <a:rPr lang="en-US" b="1" dirty="0"/>
              <a:t>we can’t use them fully</a:t>
            </a:r>
            <a:r>
              <a:rPr lang="en-US" dirty="0"/>
              <a:t> because of certain issues:</a:t>
            </a:r>
          </a:p>
          <a:p>
            <a:pPr>
              <a:buFont typeface="+mj-lt"/>
              <a:buAutoNum type="arabicPeriod"/>
            </a:pPr>
            <a:r>
              <a:rPr lang="en-US" b="1" dirty="0"/>
              <a:t>Weather changes</a:t>
            </a:r>
            <a:r>
              <a:rPr lang="en-US" dirty="0"/>
              <a:t> – If it's cloudy or nighttime, there's </a:t>
            </a:r>
            <a:r>
              <a:rPr lang="en-US" b="1" dirty="0"/>
              <a:t>less sunlight</a:t>
            </a:r>
            <a:r>
              <a:rPr lang="en-US" dirty="0"/>
              <a:t>. If the wind isn’t blowing, wind turbines </a:t>
            </a:r>
            <a:r>
              <a:rPr lang="en-US" b="1" dirty="0"/>
              <a:t>don’t spin</a:t>
            </a:r>
            <a:r>
              <a:rPr lang="en-US" dirty="0"/>
              <a:t>.</a:t>
            </a:r>
          </a:p>
          <a:p>
            <a:pPr>
              <a:buFont typeface="+mj-lt"/>
              <a:buAutoNum type="arabicPeriod"/>
            </a:pPr>
            <a:r>
              <a:rPr lang="en-US" b="1" dirty="0"/>
              <a:t>Location matters</a:t>
            </a:r>
            <a:r>
              <a:rPr lang="en-US" dirty="0"/>
              <a:t> – Some places get </a:t>
            </a:r>
            <a:r>
              <a:rPr lang="en-US" b="1" dirty="0"/>
              <a:t>more sun or wind</a:t>
            </a:r>
            <a:r>
              <a:rPr lang="en-US" dirty="0"/>
              <a:t> than others, so energy supply can be uneven.</a:t>
            </a:r>
          </a:p>
          <a:p>
            <a:pPr>
              <a:buFont typeface="+mj-lt"/>
              <a:buAutoNum type="arabicPeriod"/>
            </a:pPr>
            <a:r>
              <a:rPr lang="en-US" b="1" dirty="0"/>
              <a:t>Too many buildings or pollution</a:t>
            </a:r>
            <a:r>
              <a:rPr lang="en-US" dirty="0"/>
              <a:t> – These can block sunlight or change wind patterns, making it </a:t>
            </a:r>
            <a:r>
              <a:rPr lang="en-US" b="1" dirty="0"/>
              <a:t>harder to collect</a:t>
            </a:r>
            <a:r>
              <a:rPr lang="en-US" dirty="0"/>
              <a:t> energy.</a:t>
            </a:r>
          </a:p>
          <a:p>
            <a:r>
              <a:rPr lang="en-US" dirty="0"/>
              <a:t>So, while we can’t really “abuse” wind or sunlight the way we do oil or coal, </a:t>
            </a:r>
            <a:r>
              <a:rPr lang="en-US" b="1" dirty="0"/>
              <a:t>poor planning or pollution</a:t>
            </a:r>
            <a:r>
              <a:rPr lang="en-US" dirty="0"/>
              <a:t> can make it </a:t>
            </a:r>
            <a:r>
              <a:rPr lang="en-US" b="1" dirty="0"/>
              <a:t>harder to use them well</a:t>
            </a:r>
            <a:r>
              <a:rPr lang="en-US" dirty="0"/>
              <a:t>. </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18</a:t>
            </a:fld>
            <a:endParaRPr lang="en-US"/>
          </a:p>
        </p:txBody>
      </p:sp>
    </p:spTree>
    <p:extLst>
      <p:ext uri="{BB962C8B-B14F-4D97-AF65-F5344CB8AC3E}">
        <p14:creationId xmlns:p14="http://schemas.microsoft.com/office/powerpoint/2010/main" val="307893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less water helps conserve it for areas with limited access, protects ecosystems, and reduces the energy needed for water treatment and distribution.</a:t>
            </a:r>
          </a:p>
        </p:txBody>
      </p:sp>
      <p:sp>
        <p:nvSpPr>
          <p:cNvPr id="4" name="Slide Number Placeholder 3"/>
          <p:cNvSpPr>
            <a:spLocks noGrp="1"/>
          </p:cNvSpPr>
          <p:nvPr>
            <p:ph type="sldNum" sz="quarter" idx="5"/>
          </p:nvPr>
        </p:nvSpPr>
        <p:spPr/>
        <p:txBody>
          <a:bodyPr/>
          <a:lstStyle/>
          <a:p>
            <a:fld id="{1EEBD77F-CCB5-4190-913D-D3B60CAAF9F8}" type="slidenum">
              <a:rPr lang="en-US" smtClean="0"/>
              <a:t>19</a:t>
            </a:fld>
            <a:endParaRPr lang="en-US"/>
          </a:p>
        </p:txBody>
      </p:sp>
    </p:spTree>
    <p:extLst>
      <p:ext uri="{BB962C8B-B14F-4D97-AF65-F5344CB8AC3E}">
        <p14:creationId xmlns:p14="http://schemas.microsoft.com/office/powerpoint/2010/main" val="2652806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24</a:t>
            </a:fld>
            <a:endParaRPr lang="en-US"/>
          </a:p>
        </p:txBody>
      </p:sp>
    </p:spTree>
    <p:extLst>
      <p:ext uri="{BB962C8B-B14F-4D97-AF65-F5344CB8AC3E}">
        <p14:creationId xmlns:p14="http://schemas.microsoft.com/office/powerpoint/2010/main" val="3900837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Renewable Resource</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 A resource that can be replaced naturally and used again and again.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5</a:t>
            </a:fld>
            <a:endParaRPr lang="en-US"/>
          </a:p>
        </p:txBody>
      </p:sp>
    </p:spTree>
    <p:extLst>
      <p:ext uri="{BB962C8B-B14F-4D97-AF65-F5344CB8AC3E}">
        <p14:creationId xmlns:p14="http://schemas.microsoft.com/office/powerpoint/2010/main" val="3554434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Resource:</a:t>
            </a:r>
          </a:p>
          <a:p>
            <a:pPr>
              <a:buNone/>
            </a:pPr>
            <a:r>
              <a:rPr lang="en-US" dirty="0"/>
              <a:t>The </a:t>
            </a:r>
            <a:r>
              <a:rPr lang="en-US" b="1" dirty="0"/>
              <a:t>resource</a:t>
            </a:r>
            <a:r>
              <a:rPr lang="en-US" dirty="0"/>
              <a:t> is </a:t>
            </a:r>
            <a:r>
              <a:rPr lang="en-US" b="1" dirty="0"/>
              <a:t>water</a:t>
            </a:r>
            <a:r>
              <a:rPr lang="en-US" dirty="0"/>
              <a:t>—specifically, </a:t>
            </a:r>
            <a:r>
              <a:rPr lang="en-US" b="1" dirty="0"/>
              <a:t>moving or falling water</a:t>
            </a:r>
            <a:r>
              <a:rPr lang="en-US" dirty="0"/>
              <a:t> (such as from rivers or dams).</a:t>
            </a:r>
          </a:p>
          <a:p>
            <a:pPr>
              <a:buFont typeface="Arial" panose="020B0604020202020204" pitchFamily="34" charset="0"/>
              <a:buChar char="•"/>
            </a:pPr>
            <a:r>
              <a:rPr lang="en-US" dirty="0"/>
              <a:t>Water is a </a:t>
            </a:r>
            <a:r>
              <a:rPr lang="en-US" b="1" dirty="0"/>
              <a:t>renewable resource</a:t>
            </a:r>
            <a:r>
              <a:rPr lang="en-US" dirty="0"/>
              <a:t> because the </a:t>
            </a:r>
            <a:r>
              <a:rPr lang="en-US" b="1" dirty="0"/>
              <a:t>water cycle</a:t>
            </a:r>
            <a:r>
              <a:rPr lang="en-US" dirty="0"/>
              <a:t> naturally replenishes it through </a:t>
            </a:r>
            <a:r>
              <a:rPr lang="en-US" b="1" dirty="0"/>
              <a:t>rainfall, evaporation, and runoff</a:t>
            </a:r>
            <a:r>
              <a:rPr lang="en-US" dirty="0"/>
              <a:t>.</a:t>
            </a:r>
          </a:p>
          <a:p>
            <a:pPr>
              <a:buNone/>
            </a:pPr>
            <a:r>
              <a:rPr lang="en-US" b="1" dirty="0"/>
              <a:t>🔸 Source:</a:t>
            </a:r>
          </a:p>
          <a:p>
            <a:pPr>
              <a:buNone/>
            </a:pPr>
            <a:r>
              <a:rPr lang="en-US" dirty="0"/>
              <a:t>The </a:t>
            </a:r>
            <a:r>
              <a:rPr lang="en-US" b="1" dirty="0"/>
              <a:t>source</a:t>
            </a:r>
            <a:r>
              <a:rPr lang="en-US" dirty="0"/>
              <a:t> of energy is the </a:t>
            </a:r>
            <a:r>
              <a:rPr lang="en-US" b="1" dirty="0"/>
              <a:t>kinetic energy</a:t>
            </a:r>
            <a:r>
              <a:rPr lang="en-US" dirty="0"/>
              <a:t> of the </a:t>
            </a:r>
            <a:r>
              <a:rPr lang="en-US" b="1" dirty="0"/>
              <a:t>moving water</a:t>
            </a:r>
            <a:r>
              <a:rPr lang="en-US" dirty="0"/>
              <a:t>.</a:t>
            </a:r>
          </a:p>
          <a:p>
            <a:pPr>
              <a:buFont typeface="Arial" panose="020B0604020202020204" pitchFamily="34" charset="0"/>
              <a:buChar char="•"/>
            </a:pPr>
            <a:r>
              <a:rPr lang="en-US" dirty="0"/>
              <a:t>This energy turns turbines to generate electricity.</a:t>
            </a:r>
          </a:p>
          <a:p>
            <a:pPr>
              <a:buFont typeface="Arial" panose="020B0604020202020204" pitchFamily="34" charset="0"/>
              <a:buChar char="•"/>
            </a:pPr>
            <a:r>
              <a:rPr lang="en-US" dirty="0"/>
              <a:t>It is </a:t>
            </a:r>
            <a:r>
              <a:rPr lang="en-US" b="1" dirty="0"/>
              <a:t>renewable</a:t>
            </a:r>
            <a:r>
              <a:rPr lang="en-US" dirty="0"/>
              <a:t> because as long as there is flowing water, the energy can be continuously harnessed.</a:t>
            </a:r>
          </a:p>
          <a:p>
            <a:pPr>
              <a:buNone/>
            </a:pPr>
            <a:r>
              <a:rPr lang="en-US" b="1" dirty="0"/>
              <a:t>🔍 Summary:</a:t>
            </a:r>
          </a:p>
          <a:p>
            <a:pPr>
              <a:buFont typeface="Arial" panose="020B0604020202020204" pitchFamily="34" charset="0"/>
              <a:buChar char="•"/>
            </a:pPr>
            <a:r>
              <a:rPr lang="en-US" b="1" dirty="0"/>
              <a:t>Resource</a:t>
            </a:r>
            <a:r>
              <a:rPr lang="en-US" dirty="0"/>
              <a:t>: </a:t>
            </a:r>
            <a:r>
              <a:rPr lang="en-US" b="1" dirty="0"/>
              <a:t>Water</a:t>
            </a:r>
            <a:r>
              <a:rPr lang="en-US" dirty="0"/>
              <a:t> (renewable material we use)</a:t>
            </a:r>
          </a:p>
          <a:p>
            <a:pPr>
              <a:buFont typeface="Arial" panose="020B0604020202020204" pitchFamily="34" charset="0"/>
              <a:buChar char="•"/>
            </a:pPr>
            <a:r>
              <a:rPr lang="en-US" b="1" dirty="0"/>
              <a:t>Source</a:t>
            </a:r>
            <a:r>
              <a:rPr lang="en-US" dirty="0"/>
              <a:t>: </a:t>
            </a:r>
            <a:r>
              <a:rPr lang="en-US" b="1" dirty="0"/>
              <a:t>Kinetic energy of moving water</a:t>
            </a:r>
            <a:r>
              <a:rPr lang="en-US" dirty="0"/>
              <a:t> (renewable energy source)</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6</a:t>
            </a:fld>
            <a:endParaRPr lang="en-US"/>
          </a:p>
        </p:txBody>
      </p:sp>
    </p:spTree>
    <p:extLst>
      <p:ext uri="{BB962C8B-B14F-4D97-AF65-F5344CB8AC3E}">
        <p14:creationId xmlns:p14="http://schemas.microsoft.com/office/powerpoint/2010/main" val="1281160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Mega Watt = 1 Million Watts</a:t>
            </a:r>
          </a:p>
          <a:p>
            <a:r>
              <a:rPr lang="en-US" dirty="0"/>
              <a:t>Photovoltaic – a technology that converts solar energy to electricity</a:t>
            </a:r>
          </a:p>
          <a:p>
            <a:endParaRPr lang="en-US" dirty="0"/>
          </a:p>
          <a:p>
            <a:pPr>
              <a:buNone/>
            </a:pPr>
            <a:r>
              <a:rPr lang="en-US" b="1" dirty="0"/>
              <a:t>🔸 Resource:</a:t>
            </a:r>
          </a:p>
          <a:p>
            <a:pPr>
              <a:buNone/>
            </a:pPr>
            <a:r>
              <a:rPr lang="en-US" dirty="0"/>
              <a:t>The </a:t>
            </a:r>
            <a:r>
              <a:rPr lang="en-US" b="1" dirty="0"/>
              <a:t>resource</a:t>
            </a:r>
            <a:r>
              <a:rPr lang="en-US" dirty="0"/>
              <a:t> is </a:t>
            </a:r>
            <a:r>
              <a:rPr lang="en-US" b="1" dirty="0"/>
              <a:t>sunlight</a:t>
            </a:r>
            <a:r>
              <a:rPr lang="en-US" dirty="0"/>
              <a:t> (solar radiation).</a:t>
            </a:r>
          </a:p>
          <a:p>
            <a:pPr>
              <a:buFont typeface="Arial" panose="020B0604020202020204" pitchFamily="34" charset="0"/>
              <a:buChar char="•"/>
            </a:pPr>
            <a:r>
              <a:rPr lang="en-US" dirty="0"/>
              <a:t>It’s a </a:t>
            </a:r>
            <a:r>
              <a:rPr lang="en-US" b="1" dirty="0"/>
              <a:t>renewable resource</a:t>
            </a:r>
            <a:r>
              <a:rPr lang="en-US" dirty="0"/>
              <a:t> because the sun shines every day and is naturally replenished.</a:t>
            </a:r>
          </a:p>
          <a:p>
            <a:pPr>
              <a:buFont typeface="Arial" panose="020B0604020202020204" pitchFamily="34" charset="0"/>
              <a:buChar char="•"/>
            </a:pPr>
            <a:r>
              <a:rPr lang="en-US" dirty="0"/>
              <a:t>It’s used by </a:t>
            </a:r>
            <a:r>
              <a:rPr lang="en-US" b="1" dirty="0"/>
              <a:t>solar panels</a:t>
            </a:r>
            <a:r>
              <a:rPr lang="en-US" dirty="0"/>
              <a:t> to generate electricity.</a:t>
            </a:r>
          </a:p>
          <a:p>
            <a:pPr>
              <a:buNone/>
            </a:pPr>
            <a:r>
              <a:rPr lang="en-US" b="1" dirty="0"/>
              <a:t>🔸 Source:</a:t>
            </a:r>
          </a:p>
          <a:p>
            <a:pPr>
              <a:buNone/>
            </a:pPr>
            <a:r>
              <a:rPr lang="en-US" dirty="0"/>
              <a:t>The </a:t>
            </a:r>
            <a:r>
              <a:rPr lang="en-US" b="1" dirty="0"/>
              <a:t>source</a:t>
            </a:r>
            <a:r>
              <a:rPr lang="en-US" dirty="0"/>
              <a:t> of energy is the </a:t>
            </a:r>
            <a:r>
              <a:rPr lang="en-US" b="1" dirty="0"/>
              <a:t>sun</a:t>
            </a:r>
            <a:r>
              <a:rPr lang="en-US" dirty="0"/>
              <a:t>.</a:t>
            </a:r>
          </a:p>
          <a:p>
            <a:pPr>
              <a:buFont typeface="Arial" panose="020B0604020202020204" pitchFamily="34" charset="0"/>
              <a:buChar char="•"/>
            </a:pPr>
            <a:r>
              <a:rPr lang="en-US" dirty="0"/>
              <a:t>The sun provides </a:t>
            </a:r>
            <a:r>
              <a:rPr lang="en-US" b="1" dirty="0"/>
              <a:t>light and heat</a:t>
            </a:r>
            <a:r>
              <a:rPr lang="en-US" dirty="0"/>
              <a:t>, which solar technologies convert into usable energy.</a:t>
            </a:r>
          </a:p>
          <a:p>
            <a:pPr>
              <a:buFont typeface="Arial" panose="020B0604020202020204" pitchFamily="34" charset="0"/>
              <a:buChar char="•"/>
            </a:pPr>
            <a:r>
              <a:rPr lang="en-US" dirty="0"/>
              <a:t>It is a </a:t>
            </a:r>
            <a:r>
              <a:rPr lang="en-US" b="1" dirty="0"/>
              <a:t>renewable source</a:t>
            </a:r>
            <a:r>
              <a:rPr lang="en-US" dirty="0"/>
              <a:t> because it is expected to last billions of years.</a:t>
            </a:r>
          </a:p>
          <a:p>
            <a:pPr>
              <a:buNone/>
            </a:pPr>
            <a:r>
              <a:rPr lang="en-US" b="1" dirty="0"/>
              <a:t>🔍 Summary:</a:t>
            </a:r>
          </a:p>
          <a:p>
            <a:pPr>
              <a:buFont typeface="Arial" panose="020B0604020202020204" pitchFamily="34" charset="0"/>
              <a:buChar char="•"/>
            </a:pPr>
            <a:r>
              <a:rPr lang="en-US" b="1" dirty="0"/>
              <a:t>Resource</a:t>
            </a:r>
            <a:r>
              <a:rPr lang="en-US" dirty="0"/>
              <a:t>: </a:t>
            </a:r>
            <a:r>
              <a:rPr lang="en-US" b="1" dirty="0"/>
              <a:t>Sunlight</a:t>
            </a:r>
            <a:r>
              <a:rPr lang="en-US" dirty="0"/>
              <a:t> (renewable material/energy used)</a:t>
            </a:r>
          </a:p>
          <a:p>
            <a:pPr>
              <a:buFont typeface="Arial" panose="020B0604020202020204" pitchFamily="34" charset="0"/>
              <a:buChar char="•"/>
            </a:pPr>
            <a:r>
              <a:rPr lang="en-US" b="1" dirty="0"/>
              <a:t>Source</a:t>
            </a:r>
            <a:r>
              <a:rPr lang="en-US" dirty="0"/>
              <a:t>: </a:t>
            </a:r>
            <a:r>
              <a:rPr lang="en-US" b="1" dirty="0"/>
              <a:t>The Sun</a:t>
            </a:r>
            <a:r>
              <a:rPr lang="en-US" dirty="0"/>
              <a:t> (origin of energy)</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7</a:t>
            </a:fld>
            <a:endParaRPr lang="en-US"/>
          </a:p>
        </p:txBody>
      </p:sp>
    </p:spTree>
    <p:extLst>
      <p:ext uri="{BB962C8B-B14F-4D97-AF65-F5344CB8AC3E}">
        <p14:creationId xmlns:p14="http://schemas.microsoft.com/office/powerpoint/2010/main" val="2929564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Resource:</a:t>
            </a:r>
          </a:p>
          <a:p>
            <a:pPr>
              <a:buNone/>
            </a:pPr>
            <a:r>
              <a:rPr lang="en-US" dirty="0"/>
              <a:t>The </a:t>
            </a:r>
            <a:r>
              <a:rPr lang="en-US" b="1" dirty="0"/>
              <a:t>resource</a:t>
            </a:r>
            <a:r>
              <a:rPr lang="en-US" dirty="0"/>
              <a:t> is the </a:t>
            </a:r>
            <a:r>
              <a:rPr lang="en-US" b="1" dirty="0"/>
              <a:t>wind</a:t>
            </a:r>
            <a:r>
              <a:rPr lang="en-US" dirty="0"/>
              <a:t> (moving air).</a:t>
            </a:r>
          </a:p>
          <a:p>
            <a:pPr>
              <a:buFont typeface="Arial" panose="020B0604020202020204" pitchFamily="34" charset="0"/>
              <a:buChar char="•"/>
            </a:pPr>
            <a:r>
              <a:rPr lang="en-US" dirty="0"/>
              <a:t>It is a </a:t>
            </a:r>
            <a:r>
              <a:rPr lang="en-US" b="1" dirty="0"/>
              <a:t>renewable resource</a:t>
            </a:r>
            <a:r>
              <a:rPr lang="en-US" dirty="0"/>
              <a:t> because it is naturally created by the Earth's rotation and the uneven heating of the atmosphere by the sun.</a:t>
            </a:r>
          </a:p>
          <a:p>
            <a:pPr>
              <a:buFont typeface="Arial" panose="020B0604020202020204" pitchFamily="34" charset="0"/>
              <a:buChar char="•"/>
            </a:pPr>
            <a:r>
              <a:rPr lang="en-US" dirty="0"/>
              <a:t>Wind is used to turn </a:t>
            </a:r>
            <a:r>
              <a:rPr lang="en-US" b="1" dirty="0"/>
              <a:t>turbine blades</a:t>
            </a:r>
            <a:r>
              <a:rPr lang="en-US" dirty="0"/>
              <a:t>, generating electricity.</a:t>
            </a:r>
          </a:p>
          <a:p>
            <a:pPr>
              <a:buNone/>
            </a:pPr>
            <a:r>
              <a:rPr lang="en-US" b="1" dirty="0"/>
              <a:t>🔸 Source:</a:t>
            </a:r>
          </a:p>
          <a:p>
            <a:pPr>
              <a:buNone/>
            </a:pPr>
            <a:r>
              <a:rPr lang="en-US" dirty="0"/>
              <a:t>The </a:t>
            </a:r>
            <a:r>
              <a:rPr lang="en-US" b="1" dirty="0"/>
              <a:t>source</a:t>
            </a:r>
            <a:r>
              <a:rPr lang="en-US" dirty="0"/>
              <a:t> of energy is the </a:t>
            </a:r>
            <a:r>
              <a:rPr lang="en-US" b="1" dirty="0"/>
              <a:t>kinetic energy of the wind</a:t>
            </a:r>
            <a:r>
              <a:rPr lang="en-US" dirty="0"/>
              <a:t>.</a:t>
            </a:r>
          </a:p>
          <a:p>
            <a:pPr>
              <a:buFont typeface="Arial" panose="020B0604020202020204" pitchFamily="34" charset="0"/>
              <a:buChar char="•"/>
            </a:pPr>
            <a:r>
              <a:rPr lang="en-US" dirty="0"/>
              <a:t>This kinetic energy is what moves the blades and drives the generator.</a:t>
            </a:r>
          </a:p>
          <a:p>
            <a:pPr>
              <a:buFont typeface="Arial" panose="020B0604020202020204" pitchFamily="34" charset="0"/>
              <a:buChar char="•"/>
            </a:pPr>
            <a:r>
              <a:rPr lang="en-US" dirty="0"/>
              <a:t>It’s </a:t>
            </a:r>
            <a:r>
              <a:rPr lang="en-US" b="1" dirty="0"/>
              <a:t>renewable</a:t>
            </a:r>
            <a:r>
              <a:rPr lang="en-US" dirty="0"/>
              <a:t> because wind is constantly produced in nature.</a:t>
            </a:r>
          </a:p>
          <a:p>
            <a:pPr>
              <a:buNone/>
            </a:pPr>
            <a:r>
              <a:rPr lang="en-US" b="1" dirty="0"/>
              <a:t>🔍 Summary:</a:t>
            </a:r>
          </a:p>
          <a:p>
            <a:pPr>
              <a:buFont typeface="Arial" panose="020B0604020202020204" pitchFamily="34" charset="0"/>
              <a:buChar char="•"/>
            </a:pPr>
            <a:r>
              <a:rPr lang="en-US" b="1" dirty="0"/>
              <a:t>Resource</a:t>
            </a:r>
            <a:r>
              <a:rPr lang="en-US" dirty="0"/>
              <a:t>: </a:t>
            </a:r>
            <a:r>
              <a:rPr lang="en-US" b="1" dirty="0"/>
              <a:t>Wind</a:t>
            </a:r>
            <a:r>
              <a:rPr lang="en-US" dirty="0"/>
              <a:t> (the natural material used)</a:t>
            </a:r>
          </a:p>
          <a:p>
            <a:pPr>
              <a:buFont typeface="Arial" panose="020B0604020202020204" pitchFamily="34" charset="0"/>
              <a:buChar char="•"/>
            </a:pPr>
            <a:r>
              <a:rPr lang="en-US" b="1" dirty="0"/>
              <a:t>Source</a:t>
            </a:r>
            <a:r>
              <a:rPr lang="en-US" dirty="0"/>
              <a:t>: </a:t>
            </a:r>
            <a:r>
              <a:rPr lang="en-US" b="1" dirty="0"/>
              <a:t>Kinetic energy of wind</a:t>
            </a:r>
            <a:r>
              <a:rPr lang="en-US" dirty="0"/>
              <a:t> (the energy being captured)</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8</a:t>
            </a:fld>
            <a:endParaRPr lang="en-US"/>
          </a:p>
        </p:txBody>
      </p:sp>
    </p:spTree>
    <p:extLst>
      <p:ext uri="{BB962C8B-B14F-4D97-AF65-F5344CB8AC3E}">
        <p14:creationId xmlns:p14="http://schemas.microsoft.com/office/powerpoint/2010/main" val="295230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Resource:</a:t>
            </a:r>
          </a:p>
          <a:p>
            <a:pPr>
              <a:buNone/>
            </a:pPr>
            <a:r>
              <a:rPr lang="en-US" dirty="0"/>
              <a:t>The </a:t>
            </a:r>
            <a:r>
              <a:rPr lang="en-US" b="1" dirty="0"/>
              <a:t>resource</a:t>
            </a:r>
            <a:r>
              <a:rPr lang="en-US" dirty="0"/>
              <a:t> is </a:t>
            </a:r>
            <a:r>
              <a:rPr lang="en-US" b="1" dirty="0"/>
              <a:t>biomass</a:t>
            </a:r>
            <a:r>
              <a:rPr lang="en-US" dirty="0"/>
              <a:t>, which includes </a:t>
            </a:r>
            <a:r>
              <a:rPr lang="en-US" b="1" dirty="0"/>
              <a:t>organic materials</a:t>
            </a:r>
            <a:r>
              <a:rPr lang="en-US" dirty="0"/>
              <a:t> like </a:t>
            </a:r>
            <a:r>
              <a:rPr lang="en-US" b="1" dirty="0"/>
              <a:t>wood, agricultural waste, food scraps, animal manure, and even sewage</a:t>
            </a:r>
            <a:r>
              <a:rPr lang="en-US" dirty="0"/>
              <a:t>.</a:t>
            </a:r>
          </a:p>
          <a:p>
            <a:pPr>
              <a:buFont typeface="Arial" panose="020B0604020202020204" pitchFamily="34" charset="0"/>
              <a:buChar char="•"/>
            </a:pPr>
            <a:r>
              <a:rPr lang="en-US" dirty="0"/>
              <a:t>It is a </a:t>
            </a:r>
            <a:r>
              <a:rPr lang="en-US" b="1" dirty="0"/>
              <a:t>renewable resource</a:t>
            </a:r>
            <a:r>
              <a:rPr lang="en-US" dirty="0"/>
              <a:t> because plants and organic waste can be </a:t>
            </a:r>
            <a:r>
              <a:rPr lang="en-US" b="1" dirty="0"/>
              <a:t>regrown or continuously produced</a:t>
            </a:r>
            <a:r>
              <a:rPr lang="en-US" dirty="0"/>
              <a:t>.</a:t>
            </a:r>
          </a:p>
          <a:p>
            <a:pPr>
              <a:buFont typeface="Arial" panose="020B0604020202020204" pitchFamily="34" charset="0"/>
              <a:buChar char="•"/>
            </a:pPr>
            <a:r>
              <a:rPr lang="en-US" dirty="0"/>
              <a:t>These materials are burned or processed to produce energy.</a:t>
            </a:r>
          </a:p>
          <a:p>
            <a:pPr>
              <a:buNone/>
            </a:pPr>
            <a:r>
              <a:rPr lang="en-US" b="1" dirty="0"/>
              <a:t>🔸 Source:</a:t>
            </a:r>
          </a:p>
          <a:p>
            <a:pPr>
              <a:buNone/>
            </a:pPr>
            <a:r>
              <a:rPr lang="en-US" dirty="0"/>
              <a:t>The </a:t>
            </a:r>
            <a:r>
              <a:rPr lang="en-US" b="1" dirty="0"/>
              <a:t>source</a:t>
            </a:r>
            <a:r>
              <a:rPr lang="en-US" dirty="0"/>
              <a:t> of energy is the </a:t>
            </a:r>
            <a:r>
              <a:rPr lang="en-US" b="1" dirty="0"/>
              <a:t>chemical energy stored in organic matter</a:t>
            </a:r>
            <a:r>
              <a:rPr lang="en-US" dirty="0"/>
              <a:t>.</a:t>
            </a:r>
          </a:p>
          <a:p>
            <a:pPr>
              <a:buFont typeface="Arial" panose="020B0604020202020204" pitchFamily="34" charset="0"/>
              <a:buChar char="•"/>
            </a:pPr>
            <a:r>
              <a:rPr lang="en-US" dirty="0"/>
              <a:t>When biomass is burned or broken down (e.g., through fermentation or digestion), it releases </a:t>
            </a:r>
            <a:r>
              <a:rPr lang="en-US" b="1" dirty="0"/>
              <a:t>heat or gas</a:t>
            </a:r>
            <a:r>
              <a:rPr lang="en-US" dirty="0"/>
              <a:t> that can be converted into electricity or fuel.</a:t>
            </a:r>
          </a:p>
          <a:p>
            <a:pPr>
              <a:buFont typeface="Arial" panose="020B0604020202020204" pitchFamily="34" charset="0"/>
              <a:buChar char="•"/>
            </a:pPr>
            <a:r>
              <a:rPr lang="en-US" dirty="0"/>
              <a:t>This energy is </a:t>
            </a:r>
            <a:r>
              <a:rPr lang="en-US" b="1" dirty="0"/>
              <a:t>renewable</a:t>
            </a:r>
            <a:r>
              <a:rPr lang="en-US" dirty="0"/>
              <a:t> as long as the biomass supply is replenished sustainably.</a:t>
            </a:r>
          </a:p>
          <a:p>
            <a:pPr>
              <a:buNone/>
            </a:pPr>
            <a:r>
              <a:rPr lang="en-US" b="1" dirty="0"/>
              <a:t>🔍 Summary:</a:t>
            </a:r>
          </a:p>
          <a:p>
            <a:pPr>
              <a:buFont typeface="Arial" panose="020B0604020202020204" pitchFamily="34" charset="0"/>
              <a:buChar char="•"/>
            </a:pPr>
            <a:r>
              <a:rPr lang="en-US" b="1" dirty="0"/>
              <a:t>Resource</a:t>
            </a:r>
            <a:r>
              <a:rPr lang="en-US" dirty="0"/>
              <a:t>: </a:t>
            </a:r>
            <a:r>
              <a:rPr lang="en-US" b="1" dirty="0"/>
              <a:t>Biomass</a:t>
            </a:r>
            <a:r>
              <a:rPr lang="en-US" dirty="0"/>
              <a:t> (organic materials we use)</a:t>
            </a:r>
          </a:p>
          <a:p>
            <a:pPr>
              <a:buFont typeface="Arial" panose="020B0604020202020204" pitchFamily="34" charset="0"/>
              <a:buChar char="•"/>
            </a:pPr>
            <a:r>
              <a:rPr lang="en-US" b="1" dirty="0"/>
              <a:t>Source</a:t>
            </a:r>
            <a:r>
              <a:rPr lang="en-US" dirty="0"/>
              <a:t>: </a:t>
            </a:r>
            <a:r>
              <a:rPr lang="en-US" b="1" dirty="0"/>
              <a:t>Chemical energy stored in biomass</a:t>
            </a:r>
            <a:r>
              <a:rPr lang="en-US" dirty="0"/>
              <a:t> (the energy released during processing)</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9</a:t>
            </a:fld>
            <a:endParaRPr lang="en-US"/>
          </a:p>
        </p:txBody>
      </p:sp>
    </p:spTree>
    <p:extLst>
      <p:ext uri="{BB962C8B-B14F-4D97-AF65-F5344CB8AC3E}">
        <p14:creationId xmlns:p14="http://schemas.microsoft.com/office/powerpoint/2010/main" val="4140598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biomass can come from various sources, including </a:t>
            </a:r>
            <a:r>
              <a:rPr lang="en-US" b="1" dirty="0"/>
              <a:t>waste materials</a:t>
            </a:r>
            <a:r>
              <a:rPr lang="en-US" dirty="0"/>
              <a:t> like sewage, garbage, decayed plants, and animal waste. These organic materials are often recycled or reprocessed to produce useful products like </a:t>
            </a:r>
            <a:r>
              <a:rPr lang="en-US" b="1" dirty="0"/>
              <a:t>biofuels</a:t>
            </a:r>
            <a:r>
              <a:rPr lang="en-US" dirty="0"/>
              <a:t>, </a:t>
            </a:r>
            <a:r>
              <a:rPr lang="en-US" b="1" dirty="0"/>
              <a:t>electricity</a:t>
            </a:r>
            <a:r>
              <a:rPr lang="en-US" dirty="0"/>
              <a:t>, or </a:t>
            </a:r>
            <a:r>
              <a:rPr lang="en-US" b="1" dirty="0"/>
              <a:t>heat</a:t>
            </a:r>
            <a:r>
              <a:rPr lang="en-US" dirty="0"/>
              <a:t>.</a:t>
            </a:r>
          </a:p>
          <a:p>
            <a:pPr>
              <a:buNone/>
            </a:pPr>
            <a:r>
              <a:rPr lang="en-US" dirty="0"/>
              <a:t>Here’s a breakdown:</a:t>
            </a:r>
          </a:p>
          <a:p>
            <a:pPr>
              <a:buFont typeface="+mj-lt"/>
              <a:buAutoNum type="arabicPeriod"/>
            </a:pPr>
            <a:r>
              <a:rPr lang="en-US" b="1" dirty="0"/>
              <a:t>Sewage and Animal Waste</a:t>
            </a:r>
            <a:r>
              <a:rPr lang="en-US" dirty="0"/>
              <a:t>: These can be used to produce </a:t>
            </a:r>
            <a:r>
              <a:rPr lang="en-US" b="1" dirty="0"/>
              <a:t>biogas</a:t>
            </a:r>
            <a:r>
              <a:rPr lang="en-US" dirty="0"/>
              <a:t> through anaerobic digestion, which can generate electricity and heat.</a:t>
            </a:r>
          </a:p>
          <a:p>
            <a:pPr>
              <a:buFont typeface="+mj-lt"/>
              <a:buAutoNum type="arabicPeriod"/>
            </a:pPr>
            <a:r>
              <a:rPr lang="en-US" b="1" dirty="0"/>
              <a:t>Garbage</a:t>
            </a:r>
            <a:r>
              <a:rPr lang="en-US" dirty="0"/>
              <a:t>: Organic waste in garbage, such as food scraps or yard waste, can be processed into </a:t>
            </a:r>
            <a:r>
              <a:rPr lang="en-US" b="1" dirty="0"/>
              <a:t>biofuels</a:t>
            </a:r>
            <a:r>
              <a:rPr lang="en-US" dirty="0"/>
              <a:t> or burned to produce energy.</a:t>
            </a:r>
          </a:p>
          <a:p>
            <a:pPr>
              <a:buFont typeface="+mj-lt"/>
              <a:buAutoNum type="arabicPeriod"/>
            </a:pPr>
            <a:r>
              <a:rPr lang="en-US" b="1" dirty="0"/>
              <a:t>Decayed Plants</a:t>
            </a:r>
            <a:r>
              <a:rPr lang="en-US" dirty="0"/>
              <a:t>: Plant waste like leaves, wood, and crop residues can be turned into </a:t>
            </a:r>
            <a:r>
              <a:rPr lang="en-US" b="1" dirty="0"/>
              <a:t>biomass</a:t>
            </a:r>
            <a:r>
              <a:rPr lang="en-US" dirty="0"/>
              <a:t> for energy generation through combustion or gasification.</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10</a:t>
            </a:fld>
            <a:endParaRPr lang="en-US"/>
          </a:p>
        </p:txBody>
      </p:sp>
    </p:spTree>
    <p:extLst>
      <p:ext uri="{BB962C8B-B14F-4D97-AF65-F5344CB8AC3E}">
        <p14:creationId xmlns:p14="http://schemas.microsoft.com/office/powerpoint/2010/main" val="2831380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Resource:</a:t>
            </a:r>
          </a:p>
          <a:p>
            <a:pPr>
              <a:buNone/>
            </a:pPr>
            <a:r>
              <a:rPr lang="en-US" dirty="0"/>
              <a:t>The </a:t>
            </a:r>
            <a:r>
              <a:rPr lang="en-US" b="1" dirty="0"/>
              <a:t>resource</a:t>
            </a:r>
            <a:r>
              <a:rPr lang="en-US" dirty="0"/>
              <a:t> is </a:t>
            </a:r>
            <a:r>
              <a:rPr lang="en-US" b="1" dirty="0"/>
              <a:t>geothermal water or steam</a:t>
            </a:r>
            <a:r>
              <a:rPr lang="en-US" dirty="0"/>
              <a:t> found deep underground.</a:t>
            </a:r>
          </a:p>
          <a:p>
            <a:pPr>
              <a:buFont typeface="Arial" panose="020B0604020202020204" pitchFamily="34" charset="0"/>
              <a:buChar char="•"/>
            </a:pPr>
            <a:r>
              <a:rPr lang="en-US" dirty="0"/>
              <a:t>This is </a:t>
            </a:r>
            <a:r>
              <a:rPr lang="en-US" b="1" dirty="0"/>
              <a:t>renewable</a:t>
            </a:r>
            <a:r>
              <a:rPr lang="en-US" dirty="0"/>
              <a:t> because the Earth continually produces heat from its core, and with proper management, the hot water or steam can be </a:t>
            </a:r>
            <a:r>
              <a:rPr lang="en-US" b="1" dirty="0"/>
              <a:t>replenished naturally</a:t>
            </a:r>
            <a:r>
              <a:rPr lang="en-US" dirty="0"/>
              <a:t>.</a:t>
            </a:r>
          </a:p>
          <a:p>
            <a:pPr>
              <a:buNone/>
            </a:pPr>
            <a:r>
              <a:rPr lang="en-US" b="1" dirty="0"/>
              <a:t>🔸 Source:</a:t>
            </a:r>
          </a:p>
          <a:p>
            <a:pPr>
              <a:buNone/>
            </a:pPr>
            <a:r>
              <a:rPr lang="en-US" dirty="0"/>
              <a:t>The </a:t>
            </a:r>
            <a:r>
              <a:rPr lang="en-US" b="1" dirty="0"/>
              <a:t>source</a:t>
            </a:r>
            <a:r>
              <a:rPr lang="en-US" dirty="0"/>
              <a:t> of energy is the </a:t>
            </a:r>
            <a:r>
              <a:rPr lang="en-US" b="1" dirty="0"/>
              <a:t>heat from the Earth’s interior</a:t>
            </a:r>
            <a:r>
              <a:rPr lang="en-US" dirty="0"/>
              <a:t>, specifically from the </a:t>
            </a:r>
            <a:r>
              <a:rPr lang="en-US" b="1" dirty="0"/>
              <a:t>mantle and crust</a:t>
            </a:r>
            <a:r>
              <a:rPr lang="en-US" dirty="0"/>
              <a:t>.</a:t>
            </a:r>
          </a:p>
          <a:p>
            <a:pPr>
              <a:buFont typeface="Arial" panose="020B0604020202020204" pitchFamily="34" charset="0"/>
              <a:buChar char="•"/>
            </a:pPr>
            <a:r>
              <a:rPr lang="en-US" dirty="0"/>
              <a:t>This </a:t>
            </a:r>
            <a:r>
              <a:rPr lang="en-US" b="1" dirty="0"/>
              <a:t>geothermal heat</a:t>
            </a:r>
            <a:r>
              <a:rPr lang="en-US" dirty="0"/>
              <a:t> is captured by drilling deep wells and bringing hot water or steam to the surface to turn turbines and generate electricity.</a:t>
            </a:r>
          </a:p>
          <a:p>
            <a:pPr>
              <a:buFont typeface="Arial" panose="020B0604020202020204" pitchFamily="34" charset="0"/>
              <a:buChar char="•"/>
            </a:pPr>
            <a:r>
              <a:rPr lang="en-US" dirty="0"/>
              <a:t>It's a </a:t>
            </a:r>
            <a:r>
              <a:rPr lang="en-US" b="1" dirty="0"/>
              <a:t>renewable source</a:t>
            </a:r>
            <a:r>
              <a:rPr lang="en-US" dirty="0"/>
              <a:t> as the Earth's internal heat is essentially endless on a human time scale.</a:t>
            </a:r>
          </a:p>
          <a:p>
            <a:pPr>
              <a:buNone/>
            </a:pPr>
            <a:r>
              <a:rPr lang="en-US" b="1" dirty="0"/>
              <a:t>🔍 Summary:</a:t>
            </a:r>
          </a:p>
          <a:p>
            <a:pPr>
              <a:buFont typeface="Arial" panose="020B0604020202020204" pitchFamily="34" charset="0"/>
              <a:buChar char="•"/>
            </a:pPr>
            <a:r>
              <a:rPr lang="en-US" b="1" dirty="0"/>
              <a:t>Resource</a:t>
            </a:r>
            <a:r>
              <a:rPr lang="en-US" dirty="0"/>
              <a:t>: </a:t>
            </a:r>
            <a:r>
              <a:rPr lang="en-US" b="1" dirty="0"/>
              <a:t>Geothermal water or steam</a:t>
            </a:r>
            <a:r>
              <a:rPr lang="en-US" dirty="0"/>
              <a:t> (used in the process)</a:t>
            </a:r>
          </a:p>
          <a:p>
            <a:pPr>
              <a:buFont typeface="Arial" panose="020B0604020202020204" pitchFamily="34" charset="0"/>
              <a:buChar char="•"/>
            </a:pPr>
            <a:r>
              <a:rPr lang="en-US" b="1" dirty="0"/>
              <a:t>Source</a:t>
            </a:r>
            <a:r>
              <a:rPr lang="en-US" dirty="0"/>
              <a:t>: </a:t>
            </a:r>
            <a:r>
              <a:rPr lang="en-US" b="1" dirty="0"/>
              <a:t>Earth’s internal heat</a:t>
            </a:r>
            <a:r>
              <a:rPr lang="en-US" dirty="0"/>
              <a:t> (origin of the energy)</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11</a:t>
            </a:fld>
            <a:endParaRPr lang="en-US"/>
          </a:p>
        </p:txBody>
      </p:sp>
    </p:spTree>
    <p:extLst>
      <p:ext uri="{BB962C8B-B14F-4D97-AF65-F5344CB8AC3E}">
        <p14:creationId xmlns:p14="http://schemas.microsoft.com/office/powerpoint/2010/main" val="2863193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Nonrenewable Resource</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 A resource that cannot be replaced quickly and may run out if used too much.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12</a:t>
            </a:fld>
            <a:endParaRPr lang="en-US"/>
          </a:p>
        </p:txBody>
      </p:sp>
    </p:spTree>
    <p:extLst>
      <p:ext uri="{BB962C8B-B14F-4D97-AF65-F5344CB8AC3E}">
        <p14:creationId xmlns:p14="http://schemas.microsoft.com/office/powerpoint/2010/main" val="267758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cdn4.vectorstock.com/i/1000x1000/27/98/many-forms-of-biomass-energy-vector-46372798.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blogger.googleusercontent.com/img/b/R29vZ2xl/AVvXsEgGMQBMcSVqqz9g8kRW1iWvfzctuF9cJYUQkjgUHLDRyu1X7MoVmM7S16FNjTvyuSIVSKdX7NTLVgDoz1i8mPyiAwkm7wY9eAKSxQPuKpXaiUeYJxPqDzcQWBA_A0j_g6alz6J6HMDMuQy8pVcOa0yhalr3vdJtMoqe4SiSHpzYdS-yw-s-3uqOkQ/s1920/341421465_3012028209104822_3193407651375948291_n.jp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fpl.com/content/fplgp/us/en/clean-energy/natural-gas/plants/_jcr_content/root/responsivegrid/fplcontainer/responsivegrid_copy__1242358917/fplcontainer/image.coreimg.jpeg/1588888969210/okeechobee.jpe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3.bp.blogspot.com/-bfNJ7xCu9yA/UmKxkLp0clI/AAAAAAAADDQ/_VgIdGNd-p4/s1600/DSC_2924-1.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quizizz.com/join?gc=15598804"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bing.com/images/search?view=detailV2&amp;ccid=kb7FJUf1&amp;id=9C80264553F3FE7B3BCE73B1C0CE9E7E629B295B&amp;thid=OIP.kb7FJUf1eR2HfxhGTrkWQAHaEK&amp;mediaurl=https%3A%2F%2Fexternal-preview.redd.it%2FbRV2XfleDwvQJ0iAOMTf8q2O-Rh8qqMqXLyW8ksD6bI.png%3Fformat%3Dpjpg%26auto%3Dwebp%26s%3D9b92a4cb1121ea50de0895315b12ed8c5f78df03&amp;cdnurl=https%3A%2F%2Fth.bing.com%2Fth%2Fid%2FR.91bec52547f5791d877f18464eb91640%3Frik%3DWymbYn6ezsCxcw%26pid%3DImgRaw%26r%3D0&amp;exph=1080&amp;expw=1920&amp;q=Hillsborough+River+Dam+in+Tampa&amp;simid=607994738305105209&amp;FORM=IRPRST&amp;ck=E47F7C30EBAC006D974DAE51F2381B2D&amp;selectedIndex=2&amp;itb=0&amp;cw=1375&amp;ch=664&amp;mode=overla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nrg.com/assets/images/pages/insights/sustainability/lakeland-electric-and-nrg-energy-begin-operation-of-solar-power-plant-in-lakeland-fl/desktopImage.jpg.thumb.1352.2400.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blogger.googleusercontent.com/img/b/R29vZ2xl/AVvXsEg59y2zZtBtXC7ATypNQZsXPeFqZyuZ0B-zJCQOziuBPTdeTJSrgJqfd0ypxIwkENNWIr2xJv--OE_2zBxvLvIc2lU88Z4zLFKSh2kiCuQehwHjaVAulVVbyrLAiWKiBa31OAsY7bARAV_I9KVHnLmQSP_MuZSwZ1S7RGvIvTmGQY-PhESWklicJ5WD/s1000/Alta%20Wind%20Energy%20Center.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7F68885-3AEF-5972-9895-E6DC3EDCF093}"/>
              </a:ext>
            </a:extLst>
          </p:cNvPr>
          <p:cNvPicPr>
            <a:picLocks noChangeAspect="1"/>
          </p:cNvPicPr>
          <p:nvPr/>
        </p:nvPicPr>
        <p:blipFill>
          <a:blip r:embed="rId2"/>
          <a:srcRect t="9533" r="1" b="1"/>
          <a:stretch/>
        </p:blipFill>
        <p:spPr>
          <a:xfrm>
            <a:off x="-13653" y="-15539"/>
            <a:ext cx="9171076" cy="3997584"/>
          </a:xfrm>
          <a:prstGeom prst="rect">
            <a:avLst/>
          </a:prstGeom>
        </p:spPr>
      </p:pic>
      <p:grpSp>
        <p:nvGrpSpPr>
          <p:cNvPr id="22" name="Group 21">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23" name="Freeform: Shape 22">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9" name="Freeform: Shape 28">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p:cNvSpPr>
            <a:spLocks noGrp="1"/>
          </p:cNvSpPr>
          <p:nvPr>
            <p:ph type="ctrTitle"/>
          </p:nvPr>
        </p:nvSpPr>
        <p:spPr>
          <a:xfrm>
            <a:off x="416042" y="4038676"/>
            <a:ext cx="8613058" cy="2022292"/>
          </a:xfrm>
        </p:spPr>
        <p:txBody>
          <a:bodyPr vert="horz" lIns="91440" tIns="45720" rIns="91440" bIns="45720" rtlCol="0" anchor="ctr">
            <a:noAutofit/>
          </a:bodyPr>
          <a:lstStyle/>
          <a:p>
            <a:pPr algn="l" defTabSz="914400">
              <a:lnSpc>
                <a:spcPct val="90000"/>
              </a:lnSpc>
            </a:pPr>
            <a:r>
              <a:rPr lang="en-US" sz="3500" u="sng" dirty="0">
                <a:solidFill>
                  <a:schemeClr val="tx2"/>
                </a:solidFill>
                <a:latin typeface="Amasis MT Pro" panose="02040504050005020304" pitchFamily="18" charset="0"/>
              </a:rPr>
              <a:t>“Renewable and Nonrenewable Resources”</a:t>
            </a:r>
            <a:br>
              <a:rPr lang="en-US" sz="1600" u="sng" dirty="0">
                <a:solidFill>
                  <a:schemeClr val="tx2"/>
                </a:solidFill>
                <a:latin typeface="Amasis MT Pro" panose="02040504050005020304" pitchFamily="18" charset="0"/>
              </a:rPr>
            </a:br>
            <a:r>
              <a:rPr lang="en-US" sz="2400" dirty="0">
                <a:latin typeface="Amasis MT Pro" panose="02040504050005020304" pitchFamily="18" charset="0"/>
              </a:rPr>
              <a:t>Learning the differences between renewable and nonrenewable resources, explore examples of each, and understand the importance of conservation.</a:t>
            </a:r>
            <a:br>
              <a:rPr lang="en-US" sz="2400" dirty="0">
                <a:solidFill>
                  <a:schemeClr val="tx2"/>
                </a:solidFill>
                <a:latin typeface="Amasis MT Pro" panose="02040504050005020304" pitchFamily="18" charset="0"/>
              </a:rPr>
            </a:br>
            <a:br>
              <a:rPr lang="en-US" sz="1600" dirty="0">
                <a:solidFill>
                  <a:schemeClr val="tx2"/>
                </a:solidFill>
                <a:latin typeface="Amasis MT Pro" panose="02040504050005020304" pitchFamily="18" charset="0"/>
              </a:rPr>
            </a:br>
            <a:r>
              <a:rPr lang="en-US" sz="1600" dirty="0">
                <a:solidFill>
                  <a:schemeClr val="tx2"/>
                </a:solidFill>
                <a:latin typeface="Amasis MT Pro" panose="02040504050005020304" pitchFamily="18" charset="0"/>
              </a:rPr>
              <a:t>Florida Benchmark: SC.5.E.7.4</a:t>
            </a:r>
            <a:br>
              <a:rPr lang="en-US" sz="1600" dirty="0">
                <a:solidFill>
                  <a:schemeClr val="tx2"/>
                </a:solidFill>
                <a:latin typeface="Amasis MT Pro" panose="02040504050005020304" pitchFamily="18" charset="0"/>
              </a:rPr>
            </a:br>
            <a:r>
              <a:rPr lang="en-US" sz="1600" dirty="0">
                <a:solidFill>
                  <a:schemeClr val="tx2"/>
                </a:solidFill>
                <a:latin typeface="Amasis MT Pro" panose="02040504050005020304" pitchFamily="18" charset="0"/>
              </a:rPr>
              <a:t>NGSS: ESS3.A – Natural Resources</a:t>
            </a:r>
            <a:br>
              <a:rPr lang="en-US" sz="3600" dirty="0">
                <a:solidFill>
                  <a:schemeClr val="tx2"/>
                </a:solidFill>
                <a:latin typeface="Amasis MT Pro" panose="02040504050005020304" pitchFamily="18" charset="0"/>
              </a:rPr>
            </a:br>
            <a:endParaRPr lang="en-US" sz="3600" dirty="0">
              <a:solidFill>
                <a:schemeClr val="tx2"/>
              </a:solidFill>
              <a:latin typeface="Amasis MT Pro" panose="02040504050005020304" pitchFamily="18" charset="0"/>
            </a:endParaRPr>
          </a:p>
        </p:txBody>
      </p:sp>
      <p:sp>
        <p:nvSpPr>
          <p:cNvPr id="6" name="TextBox 5">
            <a:extLst>
              <a:ext uri="{FF2B5EF4-FFF2-40B4-BE49-F238E27FC236}">
                <a16:creationId xmlns:a16="http://schemas.microsoft.com/office/drawing/2014/main" id="{D6A29515-0EAB-BF89-88D0-3DD7D9799F5C}"/>
              </a:ext>
            </a:extLst>
          </p:cNvPr>
          <p:cNvSpPr txBox="1"/>
          <p:nvPr/>
        </p:nvSpPr>
        <p:spPr>
          <a:xfrm>
            <a:off x="3113170" y="6060968"/>
            <a:ext cx="3218803" cy="590931"/>
          </a:xfrm>
          <a:prstGeom prst="rect">
            <a:avLst/>
          </a:prstGeom>
          <a:noFill/>
        </p:spPr>
        <p:txBody>
          <a:bodyPr wrap="square">
            <a:spAutoFit/>
          </a:bodyPr>
          <a:lstStyle/>
          <a:p>
            <a:pPr algn="l" defTabSz="914400">
              <a:lnSpc>
                <a:spcPct val="90000"/>
              </a:lnSpc>
            </a:pPr>
            <a:r>
              <a:rPr lang="en-US" sz="1800" dirty="0">
                <a:solidFill>
                  <a:schemeClr val="tx2"/>
                </a:solidFill>
                <a:latin typeface="Amasis MT Pro" panose="02040504050005020304" pitchFamily="18" charset="0"/>
              </a:rPr>
              <a:t>John Mark L. Barbado, M.Ed.</a:t>
            </a:r>
          </a:p>
          <a:p>
            <a:pPr algn="ctr" defTabSz="914400">
              <a:lnSpc>
                <a:spcPct val="90000"/>
              </a:lnSpc>
            </a:pPr>
            <a:r>
              <a:rPr lang="en-US" sz="1800" dirty="0">
                <a:solidFill>
                  <a:schemeClr val="tx2"/>
                </a:solidFill>
                <a:latin typeface="Amasis MT Pro" panose="02040504050005020304" pitchFamily="18" charset="0"/>
              </a:rPr>
              <a:t>STEM Educator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9F23E05-E5C5-497C-A842-7BD21B207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42ECA-0C97-0A1C-44E6-BBA2C1B02387}"/>
              </a:ext>
            </a:extLst>
          </p:cNvPr>
          <p:cNvSpPr>
            <a:spLocks noGrp="1"/>
          </p:cNvSpPr>
          <p:nvPr>
            <p:ph type="title"/>
          </p:nvPr>
        </p:nvSpPr>
        <p:spPr>
          <a:xfrm>
            <a:off x="628651" y="66982"/>
            <a:ext cx="7886700" cy="1758643"/>
          </a:xfrm>
        </p:spPr>
        <p:txBody>
          <a:bodyPr>
            <a:normAutofit/>
          </a:bodyPr>
          <a:lstStyle/>
          <a:p>
            <a:pPr algn="l">
              <a:lnSpc>
                <a:spcPct val="90000"/>
              </a:lnSpc>
            </a:pPr>
            <a:r>
              <a:rPr lang="en-US" sz="1800" b="1" dirty="0">
                <a:latin typeface="Amasis MT Pro" panose="02040504050005020304" pitchFamily="18" charset="0"/>
              </a:rPr>
              <a:t>Biomass</a:t>
            </a:r>
            <a:r>
              <a:rPr lang="en-US" sz="1800" dirty="0">
                <a:latin typeface="Amasis MT Pro" panose="02040504050005020304" pitchFamily="18" charset="0"/>
              </a:rPr>
              <a:t> can come from various sources, including </a:t>
            </a:r>
            <a:r>
              <a:rPr lang="en-US" sz="1800" b="1" dirty="0">
                <a:latin typeface="Amasis MT Pro" panose="02040504050005020304" pitchFamily="18" charset="0"/>
              </a:rPr>
              <a:t>waste materials</a:t>
            </a:r>
            <a:r>
              <a:rPr lang="en-US" sz="1800" dirty="0">
                <a:latin typeface="Amasis MT Pro" panose="02040504050005020304" pitchFamily="18" charset="0"/>
              </a:rPr>
              <a:t> like sewage, garbage, decayed plants, and animal waste. These organic materials are often recycled or reprocessed to produce useful products like </a:t>
            </a:r>
            <a:r>
              <a:rPr lang="en-US" sz="1800" b="1" dirty="0">
                <a:latin typeface="Amasis MT Pro" panose="02040504050005020304" pitchFamily="18" charset="0"/>
              </a:rPr>
              <a:t>biofuels</a:t>
            </a:r>
            <a:r>
              <a:rPr lang="en-US" sz="1800" dirty="0">
                <a:latin typeface="Amasis MT Pro" panose="02040504050005020304" pitchFamily="18" charset="0"/>
              </a:rPr>
              <a:t>, </a:t>
            </a:r>
            <a:r>
              <a:rPr lang="en-US" sz="1800" b="1" dirty="0">
                <a:latin typeface="Amasis MT Pro" panose="02040504050005020304" pitchFamily="18" charset="0"/>
              </a:rPr>
              <a:t>electricity</a:t>
            </a:r>
            <a:r>
              <a:rPr lang="en-US" sz="1800" dirty="0">
                <a:latin typeface="Amasis MT Pro" panose="02040504050005020304" pitchFamily="18" charset="0"/>
              </a:rPr>
              <a:t>, or </a:t>
            </a:r>
            <a:r>
              <a:rPr lang="en-US" sz="1800" b="1" dirty="0">
                <a:latin typeface="Amasis MT Pro" panose="02040504050005020304" pitchFamily="18" charset="0"/>
              </a:rPr>
              <a:t>heat</a:t>
            </a:r>
            <a:r>
              <a:rPr lang="en-US" sz="1800" dirty="0">
                <a:latin typeface="Amasis MT Pro" panose="02040504050005020304" pitchFamily="18" charset="0"/>
              </a:rPr>
              <a:t>.</a:t>
            </a:r>
          </a:p>
        </p:txBody>
      </p:sp>
      <p:sp>
        <p:nvSpPr>
          <p:cNvPr id="3" name="Content Placeholder 2">
            <a:extLst>
              <a:ext uri="{FF2B5EF4-FFF2-40B4-BE49-F238E27FC236}">
                <a16:creationId xmlns:a16="http://schemas.microsoft.com/office/drawing/2014/main" id="{695CEF48-8DC8-34FC-AD36-641E0E66C4E7}"/>
              </a:ext>
            </a:extLst>
          </p:cNvPr>
          <p:cNvSpPr>
            <a:spLocks noGrp="1"/>
          </p:cNvSpPr>
          <p:nvPr>
            <p:ph idx="1"/>
          </p:nvPr>
        </p:nvSpPr>
        <p:spPr>
          <a:xfrm>
            <a:off x="628651" y="1825625"/>
            <a:ext cx="4005537" cy="4860310"/>
          </a:xfrm>
        </p:spPr>
        <p:txBody>
          <a:bodyPr>
            <a:normAutofit lnSpcReduction="10000"/>
          </a:bodyPr>
          <a:lstStyle/>
          <a:p>
            <a:pPr>
              <a:buFont typeface="+mj-lt"/>
              <a:buAutoNum type="arabicPeriod"/>
            </a:pPr>
            <a:r>
              <a:rPr lang="en-US" sz="2000" b="1" u="sng" dirty="0">
                <a:latin typeface="Amasis MT Pro" panose="02040504050005020304" pitchFamily="18" charset="0"/>
              </a:rPr>
              <a:t>Sewage and Animal Waste</a:t>
            </a:r>
            <a:r>
              <a:rPr lang="en-US" sz="2000" u="sng" dirty="0">
                <a:latin typeface="Amasis MT Pro" panose="02040504050005020304" pitchFamily="18" charset="0"/>
              </a:rPr>
              <a:t>: </a:t>
            </a:r>
            <a:r>
              <a:rPr lang="en-US" sz="2000" dirty="0">
                <a:latin typeface="Amasis MT Pro" panose="02040504050005020304" pitchFamily="18" charset="0"/>
              </a:rPr>
              <a:t>These can be used to produce </a:t>
            </a:r>
            <a:r>
              <a:rPr lang="en-US" sz="2000" b="1" dirty="0">
                <a:latin typeface="Amasis MT Pro" panose="02040504050005020304" pitchFamily="18" charset="0"/>
              </a:rPr>
              <a:t>biogas</a:t>
            </a:r>
            <a:r>
              <a:rPr lang="en-US" sz="2000" dirty="0">
                <a:latin typeface="Amasis MT Pro" panose="02040504050005020304" pitchFamily="18" charset="0"/>
              </a:rPr>
              <a:t> through anaerobic digestion, which can generate electricity and heat.</a:t>
            </a:r>
          </a:p>
          <a:p>
            <a:pPr>
              <a:buFont typeface="+mj-lt"/>
              <a:buAutoNum type="arabicPeriod"/>
            </a:pPr>
            <a:r>
              <a:rPr lang="en-US" sz="2000" b="1" u="sng" dirty="0">
                <a:latin typeface="Amasis MT Pro" panose="02040504050005020304" pitchFamily="18" charset="0"/>
              </a:rPr>
              <a:t>Garbage</a:t>
            </a:r>
            <a:r>
              <a:rPr lang="en-US" sz="2000" u="sng" dirty="0">
                <a:latin typeface="Amasis MT Pro" panose="02040504050005020304" pitchFamily="18" charset="0"/>
              </a:rPr>
              <a:t>: </a:t>
            </a:r>
            <a:r>
              <a:rPr lang="en-US" sz="2000" dirty="0">
                <a:latin typeface="Amasis MT Pro" panose="02040504050005020304" pitchFamily="18" charset="0"/>
              </a:rPr>
              <a:t>Organic waste in garbage, such as food scraps or yard waste, can be processed into </a:t>
            </a:r>
            <a:r>
              <a:rPr lang="en-US" sz="2000" b="1" dirty="0">
                <a:latin typeface="Amasis MT Pro" panose="02040504050005020304" pitchFamily="18" charset="0"/>
              </a:rPr>
              <a:t>biofuels</a:t>
            </a:r>
            <a:r>
              <a:rPr lang="en-US" sz="2000" dirty="0">
                <a:latin typeface="Amasis MT Pro" panose="02040504050005020304" pitchFamily="18" charset="0"/>
              </a:rPr>
              <a:t> or burned to produce energy.</a:t>
            </a:r>
          </a:p>
          <a:p>
            <a:pPr>
              <a:buFont typeface="+mj-lt"/>
              <a:buAutoNum type="arabicPeriod"/>
            </a:pPr>
            <a:r>
              <a:rPr lang="en-US" sz="2000" b="1" u="sng" dirty="0">
                <a:latin typeface="Amasis MT Pro" panose="02040504050005020304" pitchFamily="18" charset="0"/>
              </a:rPr>
              <a:t>Decayed Plants</a:t>
            </a:r>
            <a:r>
              <a:rPr lang="en-US" sz="2000" u="sng" dirty="0">
                <a:latin typeface="Amasis MT Pro" panose="02040504050005020304" pitchFamily="18" charset="0"/>
              </a:rPr>
              <a:t>: </a:t>
            </a:r>
            <a:r>
              <a:rPr lang="en-US" sz="2000" dirty="0">
                <a:latin typeface="Amasis MT Pro" panose="02040504050005020304" pitchFamily="18" charset="0"/>
              </a:rPr>
              <a:t>Plant waste like leaves, wood, and crop residues can be turned into </a:t>
            </a:r>
            <a:r>
              <a:rPr lang="en-US" sz="2000" b="1" dirty="0">
                <a:latin typeface="Amasis MT Pro" panose="02040504050005020304" pitchFamily="18" charset="0"/>
              </a:rPr>
              <a:t>biomass</a:t>
            </a:r>
            <a:r>
              <a:rPr lang="en-US" sz="2000" dirty="0">
                <a:latin typeface="Amasis MT Pro" panose="02040504050005020304" pitchFamily="18" charset="0"/>
              </a:rPr>
              <a:t> for energy generation through combustion or gasification.</a:t>
            </a:r>
          </a:p>
          <a:p>
            <a:endParaRPr lang="en-US" sz="2000" dirty="0">
              <a:latin typeface="Amasis MT Pro" panose="02040504050005020304" pitchFamily="18" charset="0"/>
            </a:endParaRPr>
          </a:p>
        </p:txBody>
      </p:sp>
      <p:pic>
        <p:nvPicPr>
          <p:cNvPr id="4" name="Picture 3">
            <a:extLst>
              <a:ext uri="{FF2B5EF4-FFF2-40B4-BE49-F238E27FC236}">
                <a16:creationId xmlns:a16="http://schemas.microsoft.com/office/drawing/2014/main" id="{52331711-0E4A-9D45-C907-3BFE7AB19166}"/>
              </a:ext>
            </a:extLst>
          </p:cNvPr>
          <p:cNvPicPr>
            <a:picLocks noChangeAspect="1"/>
          </p:cNvPicPr>
          <p:nvPr/>
        </p:nvPicPr>
        <p:blipFill>
          <a:blip r:embed="rId3"/>
          <a:srcRect l="-2063" r="564" b="8626"/>
          <a:stretch/>
        </p:blipFill>
        <p:spPr>
          <a:xfrm>
            <a:off x="4634188" y="1843285"/>
            <a:ext cx="4401657" cy="4283777"/>
          </a:xfrm>
          <a:prstGeom prst="rect">
            <a:avLst/>
          </a:prstGeom>
        </p:spPr>
      </p:pic>
      <p:sp>
        <p:nvSpPr>
          <p:cNvPr id="6" name="TextBox 5">
            <a:extLst>
              <a:ext uri="{FF2B5EF4-FFF2-40B4-BE49-F238E27FC236}">
                <a16:creationId xmlns:a16="http://schemas.microsoft.com/office/drawing/2014/main" id="{7550EA5D-772A-5E9E-D47D-70EEF4FC1FEF}"/>
              </a:ext>
            </a:extLst>
          </p:cNvPr>
          <p:cNvSpPr txBox="1"/>
          <p:nvPr/>
        </p:nvSpPr>
        <p:spPr>
          <a:xfrm>
            <a:off x="5363497" y="6147841"/>
            <a:ext cx="3288890" cy="461665"/>
          </a:xfrm>
          <a:prstGeom prst="rect">
            <a:avLst/>
          </a:prstGeom>
          <a:noFill/>
        </p:spPr>
        <p:txBody>
          <a:bodyPr wrap="square">
            <a:spAutoFit/>
          </a:bodyPr>
          <a:lstStyle/>
          <a:p>
            <a:pPr algn="ctr"/>
            <a:r>
              <a:rPr lang="en-US" sz="1200" dirty="0">
                <a:latin typeface="Amasis MT Pro" panose="02040504050005020304" pitchFamily="18" charset="0"/>
                <a:hlinkClick r:id="rId4"/>
              </a:rPr>
              <a:t>Source: many-forms-of-biomass-energy-vector-46372798.jpg (1000×1080)</a:t>
            </a:r>
            <a:endParaRPr lang="en-US" sz="1200" dirty="0">
              <a:latin typeface="Amasis MT Pro" panose="02040504050005020304" pitchFamily="18" charset="0"/>
            </a:endParaRPr>
          </a:p>
        </p:txBody>
      </p:sp>
    </p:spTree>
    <p:extLst>
      <p:ext uri="{BB962C8B-B14F-4D97-AF65-F5344CB8AC3E}">
        <p14:creationId xmlns:p14="http://schemas.microsoft.com/office/powerpoint/2010/main" val="410214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E0EF88-DFC1-8B8C-61E2-51F0B1959DF5}"/>
              </a:ext>
            </a:extLst>
          </p:cNvPr>
          <p:cNvPicPr>
            <a:picLocks noChangeAspect="1"/>
          </p:cNvPicPr>
          <p:nvPr/>
        </p:nvPicPr>
        <p:blipFill>
          <a:blip r:embed="rId3"/>
          <a:srcRect t="14388" b="1347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9859CED-71A8-D814-CB6E-BC2167D04778}"/>
              </a:ext>
            </a:extLst>
          </p:cNvPr>
          <p:cNvSpPr>
            <a:spLocks noGrp="1"/>
          </p:cNvSpPr>
          <p:nvPr>
            <p:ph idx="1"/>
          </p:nvPr>
        </p:nvSpPr>
        <p:spPr>
          <a:xfrm>
            <a:off x="403123" y="3710613"/>
            <a:ext cx="8378923" cy="2847504"/>
          </a:xfrm>
        </p:spPr>
        <p:txBody>
          <a:bodyPr anchor="ctr">
            <a:normAutofit fontScale="92500"/>
          </a:bodyPr>
          <a:lstStyle/>
          <a:p>
            <a:pPr>
              <a:lnSpc>
                <a:spcPct val="90000"/>
              </a:lnSpc>
            </a:pPr>
            <a:r>
              <a:rPr lang="en-US" sz="2400" b="1" dirty="0">
                <a:latin typeface="Amasis MT Pro" panose="02040504050005020304" pitchFamily="18" charset="0"/>
              </a:rPr>
              <a:t>The Geysers Geothermal Power Plant</a:t>
            </a:r>
            <a:r>
              <a:rPr lang="en-US" sz="2400" dirty="0">
                <a:latin typeface="Amasis MT Pro" panose="02040504050005020304" pitchFamily="18" charset="0"/>
              </a:rPr>
              <a:t> in </a:t>
            </a:r>
            <a:r>
              <a:rPr lang="en-US" sz="2400" b="1" dirty="0">
                <a:latin typeface="Amasis MT Pro" panose="02040504050005020304" pitchFamily="18" charset="0"/>
              </a:rPr>
              <a:t>California</a:t>
            </a:r>
            <a:r>
              <a:rPr lang="en-US" sz="2400" dirty="0">
                <a:latin typeface="Amasis MT Pro" panose="02040504050005020304" pitchFamily="18" charset="0"/>
              </a:rPr>
              <a:t> is the largest geothermal power plant in the world. </a:t>
            </a:r>
            <a:r>
              <a:rPr lang="en-US" sz="2400" b="1" dirty="0">
                <a:latin typeface="Amasis MT Pro" panose="02040504050005020304" pitchFamily="18" charset="0"/>
              </a:rPr>
              <a:t>Geothermal power plants</a:t>
            </a:r>
            <a:r>
              <a:rPr lang="en-US" sz="2400" dirty="0">
                <a:latin typeface="Amasis MT Pro" panose="02040504050005020304" pitchFamily="18" charset="0"/>
              </a:rPr>
              <a:t> obtain </a:t>
            </a:r>
            <a:r>
              <a:rPr lang="en-US" sz="2400" b="1" dirty="0">
                <a:latin typeface="Amasis MT Pro" panose="02040504050005020304" pitchFamily="18" charset="0"/>
              </a:rPr>
              <a:t>heat</a:t>
            </a:r>
            <a:r>
              <a:rPr lang="en-US" sz="2400" dirty="0">
                <a:latin typeface="Amasis MT Pro" panose="02040504050005020304" pitchFamily="18" charset="0"/>
              </a:rPr>
              <a:t> from the </a:t>
            </a:r>
            <a:r>
              <a:rPr lang="en-US" sz="2400" b="1" dirty="0">
                <a:latin typeface="Amasis MT Pro" panose="02040504050005020304" pitchFamily="18" charset="0"/>
              </a:rPr>
              <a:t>Earth's crust</a:t>
            </a:r>
            <a:r>
              <a:rPr lang="en-US" sz="2400" dirty="0">
                <a:latin typeface="Amasis MT Pro" panose="02040504050005020304" pitchFamily="18" charset="0"/>
              </a:rPr>
              <a:t>, where heat from the </a:t>
            </a:r>
            <a:r>
              <a:rPr lang="en-US" sz="2400" b="1" dirty="0">
                <a:latin typeface="Amasis MT Pro" panose="02040504050005020304" pitchFamily="18" charset="0"/>
              </a:rPr>
              <a:t>core</a:t>
            </a:r>
            <a:r>
              <a:rPr lang="en-US" sz="2400" dirty="0">
                <a:latin typeface="Amasis MT Pro" panose="02040504050005020304" pitchFamily="18" charset="0"/>
              </a:rPr>
              <a:t> rises to the surface, particularly in areas with </a:t>
            </a:r>
            <a:r>
              <a:rPr lang="en-US" sz="2400" b="1" dirty="0">
                <a:latin typeface="Amasis MT Pro" panose="02040504050005020304" pitchFamily="18" charset="0"/>
              </a:rPr>
              <a:t>volcanic activity</a:t>
            </a:r>
            <a:r>
              <a:rPr lang="en-US" sz="2400" dirty="0">
                <a:latin typeface="Amasis MT Pro" panose="02040504050005020304" pitchFamily="18" charset="0"/>
              </a:rPr>
              <a:t> or </a:t>
            </a:r>
            <a:r>
              <a:rPr lang="en-US" sz="2400" b="1" dirty="0">
                <a:latin typeface="Amasis MT Pro" panose="02040504050005020304" pitchFamily="18" charset="0"/>
              </a:rPr>
              <a:t>tectonic plate boundaries</a:t>
            </a:r>
            <a:r>
              <a:rPr lang="en-US" sz="2400" dirty="0">
                <a:latin typeface="Amasis MT Pro" panose="02040504050005020304" pitchFamily="18" charset="0"/>
              </a:rPr>
              <a:t>. </a:t>
            </a:r>
            <a:r>
              <a:rPr lang="en-US" sz="2400" b="1" dirty="0">
                <a:latin typeface="Amasis MT Pro" panose="02040504050005020304" pitchFamily="18" charset="0"/>
              </a:rPr>
              <a:t>Deep wells</a:t>
            </a:r>
            <a:r>
              <a:rPr lang="en-US" sz="2400" dirty="0">
                <a:latin typeface="Amasis MT Pro" panose="02040504050005020304" pitchFamily="18" charset="0"/>
              </a:rPr>
              <a:t> are drilled to access </a:t>
            </a:r>
            <a:r>
              <a:rPr lang="en-US" sz="2400" b="1" dirty="0">
                <a:latin typeface="Amasis MT Pro" panose="02040504050005020304" pitchFamily="18" charset="0"/>
              </a:rPr>
              <a:t>hot water</a:t>
            </a:r>
            <a:r>
              <a:rPr lang="en-US" sz="2400" dirty="0">
                <a:latin typeface="Amasis MT Pro" panose="02040504050005020304" pitchFamily="18" charset="0"/>
              </a:rPr>
              <a:t> or </a:t>
            </a:r>
            <a:r>
              <a:rPr lang="en-US" sz="2400" b="1" dirty="0">
                <a:latin typeface="Amasis MT Pro" panose="02040504050005020304" pitchFamily="18" charset="0"/>
              </a:rPr>
              <a:t>steam</a:t>
            </a:r>
            <a:r>
              <a:rPr lang="en-US" sz="2400" dirty="0">
                <a:latin typeface="Amasis MT Pro" panose="02040504050005020304" pitchFamily="18" charset="0"/>
              </a:rPr>
              <a:t> from underground reservoirs, which is then used to generate </a:t>
            </a:r>
            <a:r>
              <a:rPr lang="en-US" sz="2400" b="1" dirty="0">
                <a:latin typeface="Amasis MT Pro" panose="02040504050005020304" pitchFamily="18" charset="0"/>
              </a:rPr>
              <a:t>electricity</a:t>
            </a:r>
            <a:r>
              <a:rPr lang="en-US" sz="2400" dirty="0">
                <a:latin typeface="Amasis MT Pro" panose="02040504050005020304" pitchFamily="18" charset="0"/>
              </a:rPr>
              <a:t> by driving </a:t>
            </a:r>
            <a:r>
              <a:rPr lang="en-US" sz="2400" b="1" dirty="0">
                <a:latin typeface="Amasis MT Pro" panose="02040504050005020304" pitchFamily="18" charset="0"/>
              </a:rPr>
              <a:t>turbines</a:t>
            </a:r>
            <a:r>
              <a:rPr lang="en-US" sz="2400" dirty="0">
                <a:latin typeface="Amasis MT Pro" panose="02040504050005020304" pitchFamily="18" charset="0"/>
              </a:rPr>
              <a:t>. This heat source is </a:t>
            </a:r>
            <a:r>
              <a:rPr lang="en-US" sz="2400" b="1" dirty="0">
                <a:latin typeface="Amasis MT Pro" panose="02040504050005020304" pitchFamily="18" charset="0"/>
              </a:rPr>
              <a:t>renewable</a:t>
            </a:r>
            <a:r>
              <a:rPr lang="en-US" sz="2400" dirty="0">
                <a:latin typeface="Amasis MT Pro" panose="02040504050005020304" pitchFamily="18" charset="0"/>
              </a:rPr>
              <a:t> because the </a:t>
            </a:r>
            <a:r>
              <a:rPr lang="en-US" sz="2400" b="1" dirty="0">
                <a:latin typeface="Amasis MT Pro" panose="02040504050005020304" pitchFamily="18" charset="0"/>
              </a:rPr>
              <a:t>Earth</a:t>
            </a:r>
            <a:r>
              <a:rPr lang="en-US" sz="2400" dirty="0">
                <a:latin typeface="Amasis MT Pro" panose="02040504050005020304" pitchFamily="18" charset="0"/>
              </a:rPr>
              <a:t> continuously generates heat, making it a sustainable energy option.</a:t>
            </a:r>
          </a:p>
        </p:txBody>
      </p:sp>
      <p:sp>
        <p:nvSpPr>
          <p:cNvPr id="6" name="TextBox 5">
            <a:extLst>
              <a:ext uri="{FF2B5EF4-FFF2-40B4-BE49-F238E27FC236}">
                <a16:creationId xmlns:a16="http://schemas.microsoft.com/office/drawing/2014/main" id="{3453428E-977A-8B79-277C-8C9E3D3897BE}"/>
              </a:ext>
            </a:extLst>
          </p:cNvPr>
          <p:cNvSpPr txBox="1"/>
          <p:nvPr/>
        </p:nvSpPr>
        <p:spPr>
          <a:xfrm>
            <a:off x="4203290" y="3096315"/>
            <a:ext cx="4940710" cy="253916"/>
          </a:xfrm>
          <a:prstGeom prst="rect">
            <a:avLst/>
          </a:prstGeom>
          <a:noFill/>
        </p:spPr>
        <p:txBody>
          <a:bodyPr wrap="square">
            <a:spAutoFit/>
          </a:bodyPr>
          <a:lstStyle/>
          <a:p>
            <a:r>
              <a:rPr lang="en-US" sz="1050" dirty="0">
                <a:solidFill>
                  <a:schemeClr val="bg1"/>
                </a:solidFill>
                <a:latin typeface="Amasis MT Pro" panose="02040504050005020304" pitchFamily="18" charset="0"/>
                <a:hlinkClick r:id="rId4">
                  <a:extLst>
                    <a:ext uri="{A12FA001-AC4F-418D-AE19-62706E023703}">
                      <ahyp:hlinkClr xmlns:ahyp="http://schemas.microsoft.com/office/drawing/2018/hyperlinkcolor" val="tx"/>
                    </a:ext>
                  </a:extLst>
                </a:hlinkClick>
              </a:rPr>
              <a:t>Source:341421465_3012028209104822_3193407651375948291_n.jpg (1920×1080)</a:t>
            </a:r>
            <a:endParaRPr lang="en-US" sz="1050" dirty="0">
              <a:solidFill>
                <a:schemeClr val="bg1"/>
              </a:solidFill>
              <a:latin typeface="Amasis MT Pro" panose="02040504050005020304" pitchFamily="18" charset="0"/>
            </a:endParaRPr>
          </a:p>
        </p:txBody>
      </p:sp>
    </p:spTree>
    <p:extLst>
      <p:ext uri="{BB962C8B-B14F-4D97-AF65-F5344CB8AC3E}">
        <p14:creationId xmlns:p14="http://schemas.microsoft.com/office/powerpoint/2010/main" val="64186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Amasis MT Pro Medium" panose="02040604050005020304" pitchFamily="18" charset="0"/>
              </a:rPr>
              <a:t>Non-renewable Resources</a:t>
            </a:r>
          </a:p>
        </p:txBody>
      </p:sp>
      <p:sp>
        <p:nvSpPr>
          <p:cNvPr id="3" name="Content Placeholder 2"/>
          <p:cNvSpPr>
            <a:spLocks noGrp="1"/>
          </p:cNvSpPr>
          <p:nvPr>
            <p:ph idx="1"/>
          </p:nvPr>
        </p:nvSpPr>
        <p:spPr>
          <a:xfrm>
            <a:off x="457200" y="1301691"/>
            <a:ext cx="8229600" cy="1143000"/>
          </a:xfrm>
        </p:spPr>
        <p:txBody>
          <a:bodyPr>
            <a:normAutofit fontScale="92500"/>
          </a:bodyPr>
          <a:lstStyle/>
          <a:p>
            <a:pPr marL="0" indent="0" algn="just">
              <a:buNone/>
            </a:pPr>
            <a:r>
              <a:rPr lang="en-US" sz="2400" kern="0" dirty="0">
                <a:effectLst/>
                <a:latin typeface="Amasis MT Pro" panose="02040504050005020304" pitchFamily="18" charset="0"/>
                <a:ea typeface="Times New Roman" panose="02020603050405020304" pitchFamily="18" charset="0"/>
                <a:cs typeface="Times New Roman" panose="02020603050405020304" pitchFamily="18" charset="0"/>
              </a:rPr>
              <a:t>A </a:t>
            </a:r>
            <a:r>
              <a:rPr lang="en-US" sz="2400" b="1" kern="0" dirty="0">
                <a:effectLst/>
                <a:latin typeface="Amasis MT Pro" panose="02040504050005020304" pitchFamily="18" charset="0"/>
                <a:ea typeface="Times New Roman" panose="02020603050405020304" pitchFamily="18" charset="0"/>
                <a:cs typeface="Times New Roman" panose="02020603050405020304" pitchFamily="18" charset="0"/>
              </a:rPr>
              <a:t>nonrenewable resource</a:t>
            </a:r>
            <a:r>
              <a:rPr lang="en-US" sz="2400" kern="0" dirty="0">
                <a:effectLst/>
                <a:latin typeface="Amasis MT Pro" panose="02040504050005020304" pitchFamily="18" charset="0"/>
                <a:ea typeface="Times New Roman" panose="02020603050405020304" pitchFamily="18" charset="0"/>
                <a:cs typeface="Times New Roman" panose="02020603050405020304" pitchFamily="18" charset="0"/>
              </a:rPr>
              <a:t> is a natural resource that </a:t>
            </a:r>
            <a:r>
              <a:rPr lang="en-US" sz="2400" b="1" kern="0" dirty="0">
                <a:effectLst/>
                <a:latin typeface="Amasis MT Pro" panose="02040504050005020304" pitchFamily="18" charset="0"/>
                <a:ea typeface="Times New Roman" panose="02020603050405020304" pitchFamily="18" charset="0"/>
                <a:cs typeface="Times New Roman" panose="02020603050405020304" pitchFamily="18" charset="0"/>
              </a:rPr>
              <a:t>cannot be replaced quickly</a:t>
            </a:r>
            <a:r>
              <a:rPr lang="en-US" sz="2400" kern="0" dirty="0">
                <a:effectLst/>
                <a:latin typeface="Amasis MT Pro" panose="02040504050005020304" pitchFamily="18" charset="0"/>
                <a:ea typeface="Times New Roman" panose="02020603050405020304" pitchFamily="18" charset="0"/>
                <a:cs typeface="Times New Roman" panose="02020603050405020304" pitchFamily="18" charset="0"/>
              </a:rPr>
              <a:t>. It takes </a:t>
            </a:r>
            <a:r>
              <a:rPr lang="en-US" sz="2400" b="1" kern="0" dirty="0">
                <a:effectLst/>
                <a:latin typeface="Amasis MT Pro" panose="02040504050005020304" pitchFamily="18" charset="0"/>
                <a:ea typeface="Times New Roman" panose="02020603050405020304" pitchFamily="18" charset="0"/>
                <a:cs typeface="Times New Roman" panose="02020603050405020304" pitchFamily="18" charset="0"/>
              </a:rPr>
              <a:t>millions of years</a:t>
            </a:r>
            <a:r>
              <a:rPr lang="en-US" sz="2400" kern="0" dirty="0">
                <a:effectLst/>
                <a:latin typeface="Amasis MT Pro" panose="02040504050005020304" pitchFamily="18" charset="0"/>
                <a:ea typeface="Times New Roman" panose="02020603050405020304" pitchFamily="18" charset="0"/>
                <a:cs typeface="Times New Roman" panose="02020603050405020304" pitchFamily="18" charset="0"/>
              </a:rPr>
              <a:t> for these resources to form. Once they are used up, they are </a:t>
            </a:r>
            <a:r>
              <a:rPr lang="en-US" sz="2400" b="1" kern="0" dirty="0">
                <a:effectLst/>
                <a:latin typeface="Amasis MT Pro" panose="02040504050005020304" pitchFamily="18" charset="0"/>
                <a:ea typeface="Times New Roman" panose="02020603050405020304" pitchFamily="18" charset="0"/>
                <a:cs typeface="Times New Roman" panose="02020603050405020304" pitchFamily="18" charset="0"/>
              </a:rPr>
              <a:t>gone forever</a:t>
            </a:r>
            <a:r>
              <a:rPr lang="en-US" sz="2400" kern="0" dirty="0">
                <a:effectLst/>
                <a:latin typeface="Amasis MT Pro" panose="02040504050005020304" pitchFamily="18" charset="0"/>
                <a:ea typeface="Times New Roman" panose="02020603050405020304" pitchFamily="18" charset="0"/>
                <a:cs typeface="Times New Roman" panose="02020603050405020304" pitchFamily="18" charset="0"/>
              </a:rPr>
              <a:t>.</a:t>
            </a:r>
            <a:endParaRPr lang="en-US" sz="2400" kern="100" dirty="0">
              <a:effectLst/>
              <a:latin typeface="Amasis MT Pro" panose="02040504050005020304" pitchFamily="18" charset="0"/>
              <a:ea typeface="Aptos" panose="020B0004020202020204" pitchFamily="34" charset="0"/>
              <a:cs typeface="Times New Roman" panose="02020603050405020304" pitchFamily="18" charset="0"/>
            </a:endParaRPr>
          </a:p>
          <a:p>
            <a:pPr marL="0" indent="0">
              <a:buNone/>
            </a:pPr>
            <a:endParaRPr lang="en-US" sz="4000" dirty="0">
              <a:latin typeface="Amasis MT Pro" panose="02040504050005020304" pitchFamily="18" charset="0"/>
            </a:endParaRPr>
          </a:p>
        </p:txBody>
      </p:sp>
      <p:sp>
        <p:nvSpPr>
          <p:cNvPr id="6" name="TextBox 5">
            <a:extLst>
              <a:ext uri="{FF2B5EF4-FFF2-40B4-BE49-F238E27FC236}">
                <a16:creationId xmlns:a16="http://schemas.microsoft.com/office/drawing/2014/main" id="{1F0792D9-0601-DEFF-2F3D-F6E47066D443}"/>
              </a:ext>
            </a:extLst>
          </p:cNvPr>
          <p:cNvSpPr txBox="1"/>
          <p:nvPr/>
        </p:nvSpPr>
        <p:spPr>
          <a:xfrm>
            <a:off x="540774" y="2740989"/>
            <a:ext cx="8146026" cy="3416320"/>
          </a:xfrm>
          <a:prstGeom prst="rect">
            <a:avLst/>
          </a:prstGeom>
          <a:noFill/>
        </p:spPr>
        <p:txBody>
          <a:bodyPr wrap="square">
            <a:spAutoFit/>
          </a:bodyPr>
          <a:lstStyle/>
          <a:p>
            <a:pPr marL="342900" indent="-342900">
              <a:buAutoNum type="arabicPeriod"/>
            </a:pPr>
            <a:r>
              <a:rPr lang="en-US" sz="2400" b="1" u="sng" dirty="0">
                <a:latin typeface="Amasis MT Pro" panose="02040504050005020304" pitchFamily="18" charset="0"/>
              </a:rPr>
              <a:t>Fossil Fuels: </a:t>
            </a:r>
            <a:r>
              <a:rPr lang="en-US" sz="2400" dirty="0">
                <a:latin typeface="Amasis MT Pro" panose="02040504050005020304" pitchFamily="18" charset="0"/>
              </a:rPr>
              <a:t>Coal, oil, and natural gas, formed from</a:t>
            </a:r>
          </a:p>
          <a:p>
            <a:r>
              <a:rPr lang="en-US" sz="2400" dirty="0">
                <a:latin typeface="Amasis MT Pro" panose="02040504050005020304" pitchFamily="18" charset="0"/>
              </a:rPr>
              <a:t>ancient plants and animals, take millions of years to form and cannot be replenished once used.</a:t>
            </a:r>
          </a:p>
          <a:p>
            <a:endParaRPr lang="en-US" sz="2400" dirty="0">
              <a:latin typeface="Amasis MT Pro" panose="02040504050005020304" pitchFamily="18" charset="0"/>
            </a:endParaRPr>
          </a:p>
          <a:p>
            <a:r>
              <a:rPr lang="en-US" sz="2400" b="1" dirty="0">
                <a:latin typeface="Amasis MT Pro" panose="02040504050005020304" pitchFamily="18" charset="0"/>
              </a:rPr>
              <a:t>2. Minerals: </a:t>
            </a:r>
            <a:r>
              <a:rPr lang="en-US" sz="2400" dirty="0">
                <a:latin typeface="Amasis MT Pro" panose="02040504050005020304" pitchFamily="18" charset="0"/>
              </a:rPr>
              <a:t>Elements like gold, copper, and iron, extracted from the Earth, are finite and cannot be replaced quickly.</a:t>
            </a:r>
          </a:p>
          <a:p>
            <a:endParaRPr lang="en-US" sz="2400" dirty="0">
              <a:latin typeface="Amasis MT Pro" panose="02040504050005020304" pitchFamily="18" charset="0"/>
            </a:endParaRPr>
          </a:p>
          <a:p>
            <a:r>
              <a:rPr lang="en-US" sz="2400" b="1" dirty="0">
                <a:latin typeface="Amasis MT Pro" panose="02040504050005020304" pitchFamily="18" charset="0"/>
              </a:rPr>
              <a:t>3. Nuclear Fuels: </a:t>
            </a:r>
            <a:r>
              <a:rPr lang="en-US" sz="2400" dirty="0">
                <a:latin typeface="Amasis MT Pro" panose="02040504050005020304" pitchFamily="18" charset="0"/>
              </a:rPr>
              <a:t>Uranium used in nuclear power plants is finite and cannot be replenished once used.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actory with a large building&#10;&#10;AI-generated content may be incorrect.">
            <a:extLst>
              <a:ext uri="{FF2B5EF4-FFF2-40B4-BE49-F238E27FC236}">
                <a16:creationId xmlns:a16="http://schemas.microsoft.com/office/drawing/2014/main" id="{1D4EB6BC-EFDC-4980-C025-373543DECAE3}"/>
              </a:ext>
            </a:extLst>
          </p:cNvPr>
          <p:cNvPicPr>
            <a:picLocks noChangeAspect="1"/>
          </p:cNvPicPr>
          <p:nvPr/>
        </p:nvPicPr>
        <p:blipFill>
          <a:blip r:embed="rId3"/>
          <a:srcRect t="16472" r="1" b="2109"/>
          <a:stretch/>
        </p:blipFill>
        <p:spPr>
          <a:xfrm>
            <a:off x="20" y="10"/>
            <a:ext cx="9171076" cy="4666928"/>
          </a:xfrm>
          <a:prstGeom prst="rect">
            <a:avLst/>
          </a:prstGeom>
        </p:spPr>
      </p:pic>
      <p:grpSp>
        <p:nvGrpSpPr>
          <p:cNvPr id="11" name="Group 10">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12" name="Freeform: Shape 11">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5" name="Freeform: Shape 14">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B878A4B5-5A4B-7B4F-2E9E-F5F19E78FBBF}"/>
              </a:ext>
            </a:extLst>
          </p:cNvPr>
          <p:cNvSpPr>
            <a:spLocks noGrp="1"/>
          </p:cNvSpPr>
          <p:nvPr>
            <p:ph type="title"/>
          </p:nvPr>
        </p:nvSpPr>
        <p:spPr>
          <a:xfrm>
            <a:off x="603504" y="4551037"/>
            <a:ext cx="2466267" cy="1509931"/>
          </a:xfrm>
        </p:spPr>
        <p:txBody>
          <a:bodyPr>
            <a:normAutofit/>
          </a:bodyPr>
          <a:lstStyle/>
          <a:p>
            <a:r>
              <a:rPr lang="en-US" sz="3100" dirty="0">
                <a:solidFill>
                  <a:schemeClr val="tx2"/>
                </a:solidFill>
                <a:latin typeface="Amasis MT Pro" panose="02040504050005020304" pitchFamily="18" charset="0"/>
              </a:rPr>
              <a:t>Natural Gas Power Plant</a:t>
            </a:r>
          </a:p>
        </p:txBody>
      </p:sp>
      <p:sp>
        <p:nvSpPr>
          <p:cNvPr id="3" name="Content Placeholder 2">
            <a:extLst>
              <a:ext uri="{FF2B5EF4-FFF2-40B4-BE49-F238E27FC236}">
                <a16:creationId xmlns:a16="http://schemas.microsoft.com/office/drawing/2014/main" id="{0E4AD012-1FD2-BB6F-3EE5-1AADB28BEEB7}"/>
              </a:ext>
            </a:extLst>
          </p:cNvPr>
          <p:cNvSpPr>
            <a:spLocks noGrp="1"/>
          </p:cNvSpPr>
          <p:nvPr>
            <p:ph idx="1"/>
          </p:nvPr>
        </p:nvSpPr>
        <p:spPr>
          <a:xfrm>
            <a:off x="3517641" y="4551037"/>
            <a:ext cx="5029852" cy="1803110"/>
          </a:xfrm>
        </p:spPr>
        <p:txBody>
          <a:bodyPr anchor="ctr">
            <a:normAutofit lnSpcReduction="10000"/>
          </a:bodyPr>
          <a:lstStyle/>
          <a:p>
            <a:r>
              <a:rPr lang="en-US" sz="2000" b="1" dirty="0">
                <a:solidFill>
                  <a:schemeClr val="tx2"/>
                </a:solidFill>
                <a:latin typeface="Amasis MT Pro" panose="02040504050005020304" pitchFamily="18" charset="0"/>
              </a:rPr>
              <a:t>Okeechobee Clean Energy Center</a:t>
            </a:r>
            <a:br>
              <a:rPr lang="en-US" sz="2000" dirty="0">
                <a:solidFill>
                  <a:schemeClr val="tx2"/>
                </a:solidFill>
                <a:latin typeface="Amasis MT Pro" panose="02040504050005020304" pitchFamily="18" charset="0"/>
              </a:rPr>
            </a:br>
            <a:r>
              <a:rPr lang="en-US" sz="2000" dirty="0">
                <a:solidFill>
                  <a:schemeClr val="tx2"/>
                </a:solidFill>
                <a:latin typeface="Amasis MT Pro" panose="02040504050005020304" pitchFamily="18" charset="0"/>
              </a:rPr>
              <a:t>Located in northeast Okeechobee County in Florida, this high-efficiency natural gas facility is one of the cleanest and most efficient of its kind in the world. </a:t>
            </a:r>
          </a:p>
          <a:p>
            <a:pPr marL="0" indent="0">
              <a:buNone/>
            </a:pPr>
            <a:endParaRPr lang="en-US" sz="2000" dirty="0">
              <a:solidFill>
                <a:schemeClr val="tx2"/>
              </a:solidFill>
              <a:latin typeface="Amasis MT Pro" panose="02040504050005020304" pitchFamily="18" charset="0"/>
            </a:endParaRPr>
          </a:p>
        </p:txBody>
      </p:sp>
      <p:sp>
        <p:nvSpPr>
          <p:cNvPr id="6" name="TextBox 5">
            <a:extLst>
              <a:ext uri="{FF2B5EF4-FFF2-40B4-BE49-F238E27FC236}">
                <a16:creationId xmlns:a16="http://schemas.microsoft.com/office/drawing/2014/main" id="{FD00C0BE-C9A1-1D86-90E9-9186DE6CB4CF}"/>
              </a:ext>
            </a:extLst>
          </p:cNvPr>
          <p:cNvSpPr txBox="1"/>
          <p:nvPr/>
        </p:nvSpPr>
        <p:spPr>
          <a:xfrm>
            <a:off x="77687" y="3293314"/>
            <a:ext cx="3868806" cy="338554"/>
          </a:xfrm>
          <a:prstGeom prst="rect">
            <a:avLst/>
          </a:prstGeom>
          <a:noFill/>
        </p:spPr>
        <p:txBody>
          <a:bodyPr wrap="square">
            <a:spAutoFit/>
          </a:bodyPr>
          <a:lstStyle/>
          <a:p>
            <a:r>
              <a:rPr lang="en-US" sz="1600" dirty="0" err="1">
                <a:solidFill>
                  <a:srgbClr val="C00000"/>
                </a:solidFill>
                <a:latin typeface="Amasis MT Pro" panose="02040504050005020304" pitchFamily="18" charset="0"/>
                <a:hlinkClick r:id="rId4">
                  <a:extLst>
                    <a:ext uri="{A12FA001-AC4F-418D-AE19-62706E023703}">
                      <ahyp:hlinkClr xmlns:ahyp="http://schemas.microsoft.com/office/drawing/2018/hyperlinkcolor" val="tx"/>
                    </a:ext>
                  </a:extLst>
                </a:hlinkClick>
              </a:rPr>
              <a:t>Source:okeechobee.jpeg</a:t>
            </a:r>
            <a:r>
              <a:rPr lang="en-US" sz="1600" dirty="0">
                <a:solidFill>
                  <a:srgbClr val="C00000"/>
                </a:solidFill>
                <a:latin typeface="Amasis MT Pro" panose="02040504050005020304" pitchFamily="18" charset="0"/>
                <a:hlinkClick r:id="rId4">
                  <a:extLst>
                    <a:ext uri="{A12FA001-AC4F-418D-AE19-62706E023703}">
                      <ahyp:hlinkClr xmlns:ahyp="http://schemas.microsoft.com/office/drawing/2018/hyperlinkcolor" val="tx"/>
                    </a:ext>
                  </a:extLst>
                </a:hlinkClick>
              </a:rPr>
              <a:t> (1215×759)</a:t>
            </a:r>
            <a:endParaRPr lang="en-US" sz="1600" dirty="0">
              <a:solidFill>
                <a:srgbClr val="C00000"/>
              </a:solidFill>
              <a:latin typeface="Amasis MT Pro" panose="02040504050005020304" pitchFamily="18" charset="0"/>
            </a:endParaRPr>
          </a:p>
        </p:txBody>
      </p:sp>
    </p:spTree>
    <p:extLst>
      <p:ext uri="{BB962C8B-B14F-4D97-AF65-F5344CB8AC3E}">
        <p14:creationId xmlns:p14="http://schemas.microsoft.com/office/powerpoint/2010/main" val="217776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0FFA-035F-8B80-B263-92768609263D}"/>
              </a:ext>
            </a:extLst>
          </p:cNvPr>
          <p:cNvSpPr>
            <a:spLocks noGrp="1"/>
          </p:cNvSpPr>
          <p:nvPr>
            <p:ph type="title"/>
          </p:nvPr>
        </p:nvSpPr>
        <p:spPr>
          <a:xfrm>
            <a:off x="360759" y="3752849"/>
            <a:ext cx="2468166" cy="2452687"/>
          </a:xfrm>
        </p:spPr>
        <p:txBody>
          <a:bodyPr anchor="ctr">
            <a:normAutofit/>
          </a:bodyPr>
          <a:lstStyle/>
          <a:p>
            <a:r>
              <a:rPr lang="en-US" sz="3100" dirty="0">
                <a:latin typeface="Amasis MT Pro" panose="02040504050005020304" pitchFamily="18" charset="0"/>
              </a:rPr>
              <a:t>Oil Power Plant</a:t>
            </a:r>
          </a:p>
        </p:txBody>
      </p:sp>
      <p:pic>
        <p:nvPicPr>
          <p:cNvPr id="3074" name="Picture 2">
            <a:extLst>
              <a:ext uri="{FF2B5EF4-FFF2-40B4-BE49-F238E27FC236}">
                <a16:creationId xmlns:a16="http://schemas.microsoft.com/office/drawing/2014/main" id="{196214B9-60BE-A1EB-DAF3-F90777A80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6431" b="2776"/>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078" name="Content Placeholder 3077">
            <a:extLst>
              <a:ext uri="{FF2B5EF4-FFF2-40B4-BE49-F238E27FC236}">
                <a16:creationId xmlns:a16="http://schemas.microsoft.com/office/drawing/2014/main" id="{F62B3D64-7B23-0C6D-62FB-291445B61A1D}"/>
              </a:ext>
            </a:extLst>
          </p:cNvPr>
          <p:cNvSpPr>
            <a:spLocks noGrp="1"/>
          </p:cNvSpPr>
          <p:nvPr>
            <p:ph idx="1"/>
          </p:nvPr>
        </p:nvSpPr>
        <p:spPr>
          <a:xfrm>
            <a:off x="2828925" y="3615069"/>
            <a:ext cx="5953121" cy="2998381"/>
          </a:xfrm>
        </p:spPr>
        <p:txBody>
          <a:bodyPr anchor="ctr">
            <a:normAutofit lnSpcReduction="10000"/>
          </a:bodyPr>
          <a:lstStyle/>
          <a:p>
            <a:r>
              <a:rPr lang="en-US" sz="2400" dirty="0">
                <a:latin typeface="Amasis MT Pro" panose="02040504050005020304" pitchFamily="18" charset="0"/>
              </a:rPr>
              <a:t>The Lauderdale Power Plant in Fort Lauderdale uses natural gas as its primary fuel and oil as a backup. Oil is nonrenewable because it forms over millions of years from the remains of ancient plants and animals under specific heat and pressure conditions deep within the Earth.</a:t>
            </a:r>
          </a:p>
        </p:txBody>
      </p:sp>
      <p:sp>
        <p:nvSpPr>
          <p:cNvPr id="5" name="TextBox 4">
            <a:extLst>
              <a:ext uri="{FF2B5EF4-FFF2-40B4-BE49-F238E27FC236}">
                <a16:creationId xmlns:a16="http://schemas.microsoft.com/office/drawing/2014/main" id="{0EFBCC7B-1116-533A-DD8B-0783473E6D2A}"/>
              </a:ext>
            </a:extLst>
          </p:cNvPr>
          <p:cNvSpPr txBox="1"/>
          <p:nvPr/>
        </p:nvSpPr>
        <p:spPr>
          <a:xfrm>
            <a:off x="5465115" y="3059668"/>
            <a:ext cx="3668232" cy="369332"/>
          </a:xfrm>
          <a:prstGeom prst="rect">
            <a:avLst/>
          </a:prstGeom>
          <a:noFill/>
        </p:spPr>
        <p:txBody>
          <a:bodyPr wrap="square">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Source: DSC_2924-1.jpg (1600×1068)</a:t>
            </a:r>
            <a:endParaRPr lang="en-US" dirty="0">
              <a:solidFill>
                <a:schemeClr val="bg1"/>
              </a:solidFill>
            </a:endParaRPr>
          </a:p>
        </p:txBody>
      </p:sp>
    </p:spTree>
    <p:extLst>
      <p:ext uri="{BB962C8B-B14F-4D97-AF65-F5344CB8AC3E}">
        <p14:creationId xmlns:p14="http://schemas.microsoft.com/office/powerpoint/2010/main" val="356223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78">
                                            <p:txEl>
                                              <p:pRg st="0" end="0"/>
                                            </p:txEl>
                                          </p:spTgt>
                                        </p:tgtEl>
                                        <p:attrNameLst>
                                          <p:attrName>style.visibility</p:attrName>
                                        </p:attrNameLst>
                                      </p:cBhvr>
                                      <p:to>
                                        <p:strVal val="visible"/>
                                      </p:to>
                                    </p:set>
                                    <p:animEffect transition="in" filter="fade">
                                      <p:cBhvr>
                                        <p:cTn id="28" dur="1000"/>
                                        <p:tgtEl>
                                          <p:spTgt spid="3078">
                                            <p:txEl>
                                              <p:pRg st="0" end="0"/>
                                            </p:txEl>
                                          </p:spTgt>
                                        </p:tgtEl>
                                      </p:cBhvr>
                                    </p:animEffect>
                                    <p:anim calcmode="lin" valueType="num">
                                      <p:cBhvr>
                                        <p:cTn id="29" dur="1000" fill="hold"/>
                                        <p:tgtEl>
                                          <p:spTgt spid="307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07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8" grpId="0" build="p"/>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51B94-8977-6557-4209-38441178BEAE}"/>
              </a:ext>
            </a:extLst>
          </p:cNvPr>
          <p:cNvSpPr>
            <a:spLocks noGrp="1"/>
          </p:cNvSpPr>
          <p:nvPr>
            <p:ph type="title"/>
          </p:nvPr>
        </p:nvSpPr>
        <p:spPr>
          <a:xfrm>
            <a:off x="360759" y="3752849"/>
            <a:ext cx="2468166" cy="2452687"/>
          </a:xfrm>
        </p:spPr>
        <p:txBody>
          <a:bodyPr anchor="ctr">
            <a:normAutofit/>
          </a:bodyPr>
          <a:lstStyle/>
          <a:p>
            <a:r>
              <a:rPr lang="en-US" sz="3100" b="1" dirty="0">
                <a:latin typeface="Amasis MT Pro" panose="02040504050005020304" pitchFamily="18" charset="0"/>
              </a:rPr>
              <a:t>Coal Power Plant</a:t>
            </a:r>
          </a:p>
        </p:txBody>
      </p:sp>
      <p:pic>
        <p:nvPicPr>
          <p:cNvPr id="4" name="Picture 3">
            <a:extLst>
              <a:ext uri="{FF2B5EF4-FFF2-40B4-BE49-F238E27FC236}">
                <a16:creationId xmlns:a16="http://schemas.microsoft.com/office/drawing/2014/main" id="{CD748B7D-29B7-2B7C-9C81-ADF93CFD4AF8}"/>
              </a:ext>
            </a:extLst>
          </p:cNvPr>
          <p:cNvPicPr>
            <a:picLocks noChangeAspect="1"/>
          </p:cNvPicPr>
          <p:nvPr/>
        </p:nvPicPr>
        <p:blipFill>
          <a:blip r:embed="rId3"/>
          <a:srcRect t="2785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72B57DE-3C40-5C65-60E3-888009F06B5C}"/>
              </a:ext>
            </a:extLst>
          </p:cNvPr>
          <p:cNvSpPr>
            <a:spLocks noGrp="1"/>
          </p:cNvSpPr>
          <p:nvPr>
            <p:ph idx="1"/>
          </p:nvPr>
        </p:nvSpPr>
        <p:spPr>
          <a:xfrm>
            <a:off x="2828925" y="3752850"/>
            <a:ext cx="5954315" cy="2796806"/>
          </a:xfrm>
        </p:spPr>
        <p:txBody>
          <a:bodyPr anchor="ctr">
            <a:normAutofit fontScale="92500"/>
          </a:bodyPr>
          <a:lstStyle/>
          <a:p>
            <a:r>
              <a:rPr lang="en-US" sz="2000" dirty="0">
                <a:latin typeface="Amasis MT Pro" panose="02040504050005020304" pitchFamily="18" charset="0"/>
              </a:rPr>
              <a:t>TECO (Tampa Electric Company) operates both nonrenewable and renewable power plants in the Tampa Bay area. Its main facility, the Big Bend Power Station in Apollo Beach, uses coal and natural gas, nonrenewable fossil fuels that take millions of years to form and cannot be quickly replaced. TECO is also investing in renewable energy, such as the Big Bend Solar Project, which uses sunlight to generate clean, sustainable electricity.</a:t>
            </a:r>
          </a:p>
        </p:txBody>
      </p:sp>
      <p:sp>
        <p:nvSpPr>
          <p:cNvPr id="6" name="TextBox 5">
            <a:extLst>
              <a:ext uri="{FF2B5EF4-FFF2-40B4-BE49-F238E27FC236}">
                <a16:creationId xmlns:a16="http://schemas.microsoft.com/office/drawing/2014/main" id="{5B27921E-B68B-B228-5438-7DE08D3F9F33}"/>
              </a:ext>
            </a:extLst>
          </p:cNvPr>
          <p:cNvSpPr txBox="1"/>
          <p:nvPr/>
        </p:nvSpPr>
        <p:spPr>
          <a:xfrm>
            <a:off x="31992" y="118385"/>
            <a:ext cx="5964865" cy="646331"/>
          </a:xfrm>
          <a:prstGeom prst="rect">
            <a:avLst/>
          </a:prstGeom>
          <a:noFill/>
        </p:spPr>
        <p:txBody>
          <a:bodyPr wrap="square">
            <a:spAutoFit/>
          </a:bodyPr>
          <a:lstStyle/>
          <a:p>
            <a:r>
              <a:rPr lang="en-US" sz="1200" dirty="0">
                <a:solidFill>
                  <a:schemeClr val="bg1"/>
                </a:solidFill>
              </a:rPr>
              <a:t>Source: https://thumbs.dreamstime.com/b/aerial-view-big-bend-power-station-apollo-beach-near-tampa-florida-major-coal-fired-power-plant-producing-electricity-fossil-280694540.jpg</a:t>
            </a:r>
          </a:p>
        </p:txBody>
      </p:sp>
    </p:spTree>
    <p:extLst>
      <p:ext uri="{BB962C8B-B14F-4D97-AF65-F5344CB8AC3E}">
        <p14:creationId xmlns:p14="http://schemas.microsoft.com/office/powerpoint/2010/main" val="22480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F9EA21-A02C-067A-1B0B-35C9F395C9B1}"/>
              </a:ext>
            </a:extLst>
          </p:cNvPr>
          <p:cNvSpPr>
            <a:spLocks noGrp="1"/>
          </p:cNvSpPr>
          <p:nvPr>
            <p:ph type="title"/>
          </p:nvPr>
        </p:nvSpPr>
        <p:spPr>
          <a:xfrm>
            <a:off x="628650" y="365125"/>
            <a:ext cx="3938487" cy="1807305"/>
          </a:xfrm>
        </p:spPr>
        <p:txBody>
          <a:bodyPr>
            <a:normAutofit/>
          </a:bodyPr>
          <a:lstStyle/>
          <a:p>
            <a:r>
              <a:rPr lang="en-US" dirty="0">
                <a:latin typeface="Amasis MT Pro Black" panose="02040A04050005020304" pitchFamily="18" charset="0"/>
              </a:rPr>
              <a:t>Minerals</a:t>
            </a:r>
          </a:p>
        </p:txBody>
      </p:sp>
      <p:sp>
        <p:nvSpPr>
          <p:cNvPr id="3" name="Content Placeholder 2">
            <a:extLst>
              <a:ext uri="{FF2B5EF4-FFF2-40B4-BE49-F238E27FC236}">
                <a16:creationId xmlns:a16="http://schemas.microsoft.com/office/drawing/2014/main" id="{2235799F-7347-43A7-B14F-FAFDAAB2FD47}"/>
              </a:ext>
            </a:extLst>
          </p:cNvPr>
          <p:cNvSpPr>
            <a:spLocks noGrp="1"/>
          </p:cNvSpPr>
          <p:nvPr>
            <p:ph idx="1"/>
          </p:nvPr>
        </p:nvSpPr>
        <p:spPr>
          <a:xfrm>
            <a:off x="628650" y="1774370"/>
            <a:ext cx="3682093" cy="4626429"/>
          </a:xfrm>
        </p:spPr>
        <p:txBody>
          <a:bodyPr>
            <a:normAutofit fontScale="92500"/>
          </a:bodyPr>
          <a:lstStyle/>
          <a:p>
            <a:r>
              <a:rPr lang="en-US" sz="2400" dirty="0">
                <a:latin typeface="Amasis MT Pro Light" panose="02040304050005020304" pitchFamily="18" charset="0"/>
              </a:rPr>
              <a:t>Minerals like gold, copper, and iron are non-renewable because they take millions of years to form and cannot be replenished quickly. Florida has minerals like limestone and phosphate, used in construction and fertilizers. Once extracted, these resources cannot be replaced on a human timescale, making them finite and valuable.</a:t>
            </a:r>
          </a:p>
        </p:txBody>
      </p:sp>
      <p:pic>
        <p:nvPicPr>
          <p:cNvPr id="5" name="Picture 4" descr="Stibnite crystals">
            <a:extLst>
              <a:ext uri="{FF2B5EF4-FFF2-40B4-BE49-F238E27FC236}">
                <a16:creationId xmlns:a16="http://schemas.microsoft.com/office/drawing/2014/main" id="{D760A348-9EBB-E3AA-7A77-ECF2D0B3A07F}"/>
              </a:ext>
            </a:extLst>
          </p:cNvPr>
          <p:cNvPicPr>
            <a:picLocks noChangeAspect="1"/>
          </p:cNvPicPr>
          <p:nvPr/>
        </p:nvPicPr>
        <p:blipFill>
          <a:blip r:embed="rId3"/>
          <a:srcRect l="15190" r="41446"/>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0597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D4056-B2F1-415F-3A58-41EC54B4610D}"/>
              </a:ext>
            </a:extLst>
          </p:cNvPr>
          <p:cNvSpPr>
            <a:spLocks noGrp="1"/>
          </p:cNvSpPr>
          <p:nvPr>
            <p:ph type="title"/>
          </p:nvPr>
        </p:nvSpPr>
        <p:spPr>
          <a:xfrm>
            <a:off x="360759" y="3752849"/>
            <a:ext cx="2468166" cy="2452687"/>
          </a:xfrm>
        </p:spPr>
        <p:txBody>
          <a:bodyPr anchor="ctr">
            <a:normAutofit/>
          </a:bodyPr>
          <a:lstStyle/>
          <a:p>
            <a:r>
              <a:rPr lang="en-US" sz="3100" dirty="0">
                <a:latin typeface="Amasis MT Pro Black" panose="02040A04050005020304" pitchFamily="18" charset="0"/>
              </a:rPr>
              <a:t>Nuclear Fuels</a:t>
            </a:r>
          </a:p>
        </p:txBody>
      </p:sp>
      <p:pic>
        <p:nvPicPr>
          <p:cNvPr id="13" name="Picture 12" descr="Smoke from a factory">
            <a:extLst>
              <a:ext uri="{FF2B5EF4-FFF2-40B4-BE49-F238E27FC236}">
                <a16:creationId xmlns:a16="http://schemas.microsoft.com/office/drawing/2014/main" id="{74DFDD13-2A1C-BB89-622B-3C231FCD210F}"/>
              </a:ext>
            </a:extLst>
          </p:cNvPr>
          <p:cNvPicPr>
            <a:picLocks noChangeAspect="1"/>
          </p:cNvPicPr>
          <p:nvPr/>
        </p:nvPicPr>
        <p:blipFill>
          <a:blip r:embed="rId3"/>
          <a:srcRect t="33902" b="530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2A9B9AC-2CDC-0F05-8EF0-78CA891A1E9A}"/>
              </a:ext>
            </a:extLst>
          </p:cNvPr>
          <p:cNvSpPr>
            <a:spLocks noGrp="1"/>
          </p:cNvSpPr>
          <p:nvPr>
            <p:ph idx="1"/>
          </p:nvPr>
        </p:nvSpPr>
        <p:spPr>
          <a:xfrm>
            <a:off x="2828925" y="3927021"/>
            <a:ext cx="5614060" cy="2452687"/>
          </a:xfrm>
        </p:spPr>
        <p:txBody>
          <a:bodyPr anchor="ctr">
            <a:normAutofit lnSpcReduction="10000"/>
          </a:bodyPr>
          <a:lstStyle/>
          <a:p>
            <a:r>
              <a:rPr lang="en-US" sz="2000" dirty="0">
                <a:latin typeface="Amasis MT Pro Light" panose="02040304050005020304" pitchFamily="18" charset="0"/>
              </a:rPr>
              <a:t>Nuclear fuels, like </a:t>
            </a:r>
            <a:r>
              <a:rPr lang="en-US" sz="2000" b="1" u="sng" dirty="0">
                <a:latin typeface="Amasis MT Pro Light" panose="02040304050005020304" pitchFamily="18" charset="0"/>
              </a:rPr>
              <a:t>uranium</a:t>
            </a:r>
            <a:r>
              <a:rPr lang="en-US" sz="2000" dirty="0">
                <a:latin typeface="Amasis MT Pro Light" panose="02040304050005020304" pitchFamily="18" charset="0"/>
              </a:rPr>
              <a:t>, are considered non-renewable because they are finite resources. Once uranium is used in nuclear power plants, it cannot be replenished on a human timescale. While nuclear energy can produce large amounts of electricity, the supply of uranium is limited, and once it’s depleted, we won’t be able to replace it easily.</a:t>
            </a:r>
          </a:p>
          <a:p>
            <a:endParaRPr lang="en-US" sz="2000" dirty="0">
              <a:latin typeface="Amasis MT Pro Light" panose="02040304050005020304" pitchFamily="18" charset="0"/>
            </a:endParaRPr>
          </a:p>
        </p:txBody>
      </p:sp>
    </p:spTree>
    <p:extLst>
      <p:ext uri="{BB962C8B-B14F-4D97-AF65-F5344CB8AC3E}">
        <p14:creationId xmlns:p14="http://schemas.microsoft.com/office/powerpoint/2010/main" val="127130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6250" y="640823"/>
            <a:ext cx="2563994" cy="5583148"/>
          </a:xfrm>
        </p:spPr>
        <p:txBody>
          <a:bodyPr anchor="ctr">
            <a:normAutofit/>
          </a:bodyPr>
          <a:lstStyle/>
          <a:p>
            <a:r>
              <a:rPr lang="en-US" sz="4700" dirty="0">
                <a:latin typeface="Amasis MT Pro Light" panose="02040304050005020304" pitchFamily="18" charset="0"/>
              </a:rPr>
              <a:t>Why It Matters?</a:t>
            </a:r>
          </a:p>
        </p:txBody>
      </p:sp>
      <p:sp>
        <p:nvSpPr>
          <p:cNvPr id="29"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F0542DB-FCFB-0ED9-28E1-DFB4BB77164C}"/>
              </a:ext>
            </a:extLst>
          </p:cNvPr>
          <p:cNvGraphicFramePr>
            <a:graphicFrameLocks noGrp="1"/>
          </p:cNvGraphicFramePr>
          <p:nvPr>
            <p:ph idx="1"/>
            <p:extLst>
              <p:ext uri="{D42A27DB-BD31-4B8C-83A1-F6EECF244321}">
                <p14:modId xmlns:p14="http://schemas.microsoft.com/office/powerpoint/2010/main" val="394288348"/>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260019"/>
            <a:ext cx="8375586"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09521"/>
            <a:ext cx="7674102" cy="1014984"/>
          </a:xfrm>
        </p:spPr>
        <p:txBody>
          <a:bodyPr>
            <a:normAutofit/>
          </a:bodyPr>
          <a:lstStyle/>
          <a:p>
            <a:r>
              <a:rPr lang="en-US" sz="3500" dirty="0">
                <a:latin typeface="Amasis MT Pro Black" panose="02040A04050005020304" pitchFamily="18" charset="0"/>
              </a:rPr>
              <a:t>How You Can Help</a:t>
            </a:r>
          </a:p>
        </p:txBody>
      </p:sp>
      <p:sp>
        <p:nvSpPr>
          <p:cNvPr id="13" name="Rectangle 12">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658327"/>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40D5DAFE-E001-CD9B-F126-1E36D5E8974F}"/>
              </a:ext>
            </a:extLst>
          </p:cNvPr>
          <p:cNvGraphicFramePr>
            <a:graphicFrameLocks noGrp="1"/>
          </p:cNvGraphicFramePr>
          <p:nvPr>
            <p:ph idx="1"/>
            <p:extLst>
              <p:ext uri="{D42A27DB-BD31-4B8C-83A1-F6EECF244321}">
                <p14:modId xmlns:p14="http://schemas.microsoft.com/office/powerpoint/2010/main" val="1689704438"/>
              </p:ext>
            </p:extLst>
          </p:nvPr>
        </p:nvGraphicFramePr>
        <p:xfrm>
          <a:off x="836676" y="1673352"/>
          <a:ext cx="7674102" cy="433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700" dirty="0"/>
              <a:t>Essential Question</a:t>
            </a:r>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659732"/>
          </a:xfrm>
        </p:spPr>
        <p:txBody>
          <a:bodyPr>
            <a:normAutofit fontScale="92500" lnSpcReduction="10000"/>
          </a:bodyPr>
          <a:lstStyle/>
          <a:p>
            <a:r>
              <a:rPr lang="en-US" dirty="0">
                <a:latin typeface="Amasis MT Pro" panose="02040504050005020304" pitchFamily="18" charset="0"/>
              </a:rPr>
              <a:t>How can we tell the difference between renewable and nonrenewable resources, and why does it matter?</a:t>
            </a:r>
          </a:p>
        </p:txBody>
      </p:sp>
      <p:pic>
        <p:nvPicPr>
          <p:cNvPr id="17" name="Picture 16" descr="Wind turbines against blue sky">
            <a:extLst>
              <a:ext uri="{FF2B5EF4-FFF2-40B4-BE49-F238E27FC236}">
                <a16:creationId xmlns:a16="http://schemas.microsoft.com/office/drawing/2014/main" id="{4B814B01-150F-5B33-C1AA-DD147D71372F}"/>
              </a:ext>
            </a:extLst>
          </p:cNvPr>
          <p:cNvPicPr>
            <a:picLocks noChangeAspect="1"/>
          </p:cNvPicPr>
          <p:nvPr/>
        </p:nvPicPr>
        <p:blipFill>
          <a:blip r:embed="rId3"/>
          <a:srcRect l="24422" r="24423"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angle 4">
            <a:extLst>
              <a:ext uri="{FF2B5EF4-FFF2-40B4-BE49-F238E27FC236}">
                <a16:creationId xmlns:a16="http://schemas.microsoft.com/office/drawing/2014/main" id="{B0CB7FAB-754B-A4C2-7357-C15E7439AC0E}"/>
              </a:ext>
            </a:extLst>
          </p:cNvPr>
          <p:cNvSpPr/>
          <p:nvPr/>
        </p:nvSpPr>
        <p:spPr>
          <a:xfrm>
            <a:off x="7403690" y="325369"/>
            <a:ext cx="1490394"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masis MT Pro" panose="02040504050005020304" pitchFamily="18" charset="0"/>
              </a:rPr>
              <a:t>Wind Energy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256032"/>
            <a:ext cx="7879842" cy="1014984"/>
          </a:xfrm>
        </p:spPr>
        <p:txBody>
          <a:bodyPr anchor="b">
            <a:normAutofit/>
          </a:bodyPr>
          <a:lstStyle/>
          <a:p>
            <a:r>
              <a:rPr dirty="0"/>
              <a:t>Quick Review</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C21DD346-4D7E-1EBE-CA75-B535DEC84829}"/>
              </a:ext>
            </a:extLst>
          </p:cNvPr>
          <p:cNvGraphicFramePr>
            <a:graphicFrameLocks noGrp="1"/>
          </p:cNvGraphicFramePr>
          <p:nvPr>
            <p:ph idx="1"/>
            <p:extLst>
              <p:ext uri="{D42A27DB-BD31-4B8C-83A1-F6EECF244321}">
                <p14:modId xmlns:p14="http://schemas.microsoft.com/office/powerpoint/2010/main" val="3631202245"/>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Isosceles Triangle 2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8ADACEA7-4811-BC6F-F211-24FDC4A74483}"/>
              </a:ext>
            </a:extLst>
          </p:cNvPr>
          <p:cNvGraphicFramePr>
            <a:graphicFrameLocks noGrp="1"/>
          </p:cNvGraphicFramePr>
          <p:nvPr>
            <p:extLst>
              <p:ext uri="{D42A27DB-BD31-4B8C-83A1-F6EECF244321}">
                <p14:modId xmlns:p14="http://schemas.microsoft.com/office/powerpoint/2010/main" val="268854990"/>
              </p:ext>
            </p:extLst>
          </p:nvPr>
        </p:nvGraphicFramePr>
        <p:xfrm>
          <a:off x="482600" y="851060"/>
          <a:ext cx="8178800" cy="5155880"/>
        </p:xfrm>
        <a:graphic>
          <a:graphicData uri="http://schemas.openxmlformats.org/drawingml/2006/table">
            <a:tbl>
              <a:tblPr firstRow="1" bandRow="1">
                <a:tableStyleId>{5940675A-B579-460E-94D1-54222C63F5DA}</a:tableStyleId>
              </a:tblPr>
              <a:tblGrid>
                <a:gridCol w="4087446">
                  <a:extLst>
                    <a:ext uri="{9D8B030D-6E8A-4147-A177-3AD203B41FA5}">
                      <a16:colId xmlns:a16="http://schemas.microsoft.com/office/drawing/2014/main" val="1541434469"/>
                    </a:ext>
                  </a:extLst>
                </a:gridCol>
                <a:gridCol w="4091354">
                  <a:extLst>
                    <a:ext uri="{9D8B030D-6E8A-4147-A177-3AD203B41FA5}">
                      <a16:colId xmlns:a16="http://schemas.microsoft.com/office/drawing/2014/main" val="633596195"/>
                    </a:ext>
                  </a:extLst>
                </a:gridCol>
              </a:tblGrid>
              <a:tr h="495325">
                <a:tc>
                  <a:txBody>
                    <a:bodyPr/>
                    <a:lstStyle/>
                    <a:p>
                      <a:pPr algn="ctr"/>
                      <a:r>
                        <a:rPr lang="en-US" sz="2200" b="1">
                          <a:latin typeface="Amasis MT Pro Black" panose="02040A04050005020304" pitchFamily="18" charset="0"/>
                        </a:rPr>
                        <a:t>Renewable Resources</a:t>
                      </a:r>
                    </a:p>
                  </a:txBody>
                  <a:tcPr marL="112574" marR="112574" marT="56287" marB="56287" anchor="ctr"/>
                </a:tc>
                <a:tc>
                  <a:txBody>
                    <a:bodyPr/>
                    <a:lstStyle/>
                    <a:p>
                      <a:pPr algn="ctr"/>
                      <a:r>
                        <a:rPr lang="en-US" sz="2200" b="1">
                          <a:latin typeface="Amasis MT Pro Black" panose="02040A04050005020304" pitchFamily="18" charset="0"/>
                        </a:rPr>
                        <a:t>Nonrenewable Resources</a:t>
                      </a:r>
                    </a:p>
                  </a:txBody>
                  <a:tcPr marL="112574" marR="112574" marT="56287" marB="56287" anchor="ctr"/>
                </a:tc>
                <a:extLst>
                  <a:ext uri="{0D108BD9-81ED-4DB2-BD59-A6C34878D82A}">
                    <a16:rowId xmlns:a16="http://schemas.microsoft.com/office/drawing/2014/main" val="2167018759"/>
                  </a:ext>
                </a:extLst>
              </a:tr>
              <a:tr h="833046">
                <a:tc>
                  <a:txBody>
                    <a:bodyPr/>
                    <a:lstStyle/>
                    <a:p>
                      <a:r>
                        <a:rPr lang="en-US" sz="2200" b="1">
                          <a:latin typeface="Amasis MT Pro Light" panose="02040304050005020304" pitchFamily="18" charset="0"/>
                        </a:rPr>
                        <a:t>Solar Energy</a:t>
                      </a:r>
                      <a:r>
                        <a:rPr lang="en-US" sz="2200">
                          <a:latin typeface="Amasis MT Pro Light" panose="02040304050005020304" pitchFamily="18" charset="0"/>
                        </a:rPr>
                        <a:t> (energy from the sun)</a:t>
                      </a:r>
                    </a:p>
                  </a:txBody>
                  <a:tcPr marL="112574" marR="112574" marT="56287" marB="56287" anchor="ctr"/>
                </a:tc>
                <a:tc>
                  <a:txBody>
                    <a:bodyPr/>
                    <a:lstStyle/>
                    <a:p>
                      <a:r>
                        <a:rPr lang="en-US" sz="2200" b="1">
                          <a:latin typeface="Amasis MT Pro Light" panose="02040304050005020304" pitchFamily="18" charset="0"/>
                        </a:rPr>
                        <a:t>Coal</a:t>
                      </a:r>
                      <a:r>
                        <a:rPr lang="en-US" sz="2200">
                          <a:latin typeface="Amasis MT Pro Light" panose="02040304050005020304" pitchFamily="18" charset="0"/>
                        </a:rPr>
                        <a:t> (used for electricity generation)</a:t>
                      </a:r>
                    </a:p>
                  </a:txBody>
                  <a:tcPr marL="112574" marR="112574" marT="56287" marB="56287" anchor="ctr"/>
                </a:tc>
                <a:extLst>
                  <a:ext uri="{0D108BD9-81ED-4DB2-BD59-A6C34878D82A}">
                    <a16:rowId xmlns:a16="http://schemas.microsoft.com/office/drawing/2014/main" val="1608751673"/>
                  </a:ext>
                </a:extLst>
              </a:tr>
              <a:tr h="833046">
                <a:tc>
                  <a:txBody>
                    <a:bodyPr/>
                    <a:lstStyle/>
                    <a:p>
                      <a:r>
                        <a:rPr lang="en-US" sz="2200" b="1" dirty="0">
                          <a:latin typeface="Amasis MT Pro Light" panose="02040304050005020304" pitchFamily="18" charset="0"/>
                        </a:rPr>
                        <a:t>Wind Energy</a:t>
                      </a:r>
                      <a:r>
                        <a:rPr lang="en-US" sz="2200" dirty="0">
                          <a:latin typeface="Amasis MT Pro Light" panose="02040304050005020304" pitchFamily="18" charset="0"/>
                        </a:rPr>
                        <a:t> (energy from wind turbines)</a:t>
                      </a:r>
                    </a:p>
                  </a:txBody>
                  <a:tcPr marL="112574" marR="112574" marT="56287" marB="56287" anchor="ctr"/>
                </a:tc>
                <a:tc>
                  <a:txBody>
                    <a:bodyPr/>
                    <a:lstStyle/>
                    <a:p>
                      <a:r>
                        <a:rPr lang="en-US" sz="2200" b="1">
                          <a:latin typeface="Amasis MT Pro Light" panose="02040304050005020304" pitchFamily="18" charset="0"/>
                        </a:rPr>
                        <a:t>Oil</a:t>
                      </a:r>
                      <a:r>
                        <a:rPr lang="en-US" sz="2200">
                          <a:latin typeface="Amasis MT Pro Light" panose="02040304050005020304" pitchFamily="18" charset="0"/>
                        </a:rPr>
                        <a:t> (petroleum used for gasoline, diesel, etc.)</a:t>
                      </a:r>
                    </a:p>
                  </a:txBody>
                  <a:tcPr marL="112574" marR="112574" marT="56287" marB="56287" anchor="ctr"/>
                </a:tc>
                <a:extLst>
                  <a:ext uri="{0D108BD9-81ED-4DB2-BD59-A6C34878D82A}">
                    <a16:rowId xmlns:a16="http://schemas.microsoft.com/office/drawing/2014/main" val="301607512"/>
                  </a:ext>
                </a:extLst>
              </a:tr>
              <a:tr h="833046">
                <a:tc>
                  <a:txBody>
                    <a:bodyPr/>
                    <a:lstStyle/>
                    <a:p>
                      <a:r>
                        <a:rPr lang="en-US" sz="2200" b="1">
                          <a:latin typeface="Amasis MT Pro Light" panose="02040304050005020304" pitchFamily="18" charset="0"/>
                        </a:rPr>
                        <a:t>Hydropower</a:t>
                      </a:r>
                      <a:r>
                        <a:rPr lang="en-US" sz="2200">
                          <a:latin typeface="Amasis MT Pro Light" panose="02040304050005020304" pitchFamily="18" charset="0"/>
                        </a:rPr>
                        <a:t> (energy from water flow)</a:t>
                      </a:r>
                    </a:p>
                  </a:txBody>
                  <a:tcPr marL="112574" marR="112574" marT="56287" marB="56287" anchor="ctr"/>
                </a:tc>
                <a:tc>
                  <a:txBody>
                    <a:bodyPr/>
                    <a:lstStyle/>
                    <a:p>
                      <a:r>
                        <a:rPr lang="en-US" sz="2200" b="1">
                          <a:latin typeface="Amasis MT Pro Light" panose="02040304050005020304" pitchFamily="18" charset="0"/>
                        </a:rPr>
                        <a:t>Natural Gas</a:t>
                      </a:r>
                      <a:r>
                        <a:rPr lang="en-US" sz="2200">
                          <a:latin typeface="Amasis MT Pro Light" panose="02040304050005020304" pitchFamily="18" charset="0"/>
                        </a:rPr>
                        <a:t> (used for heating and electricity)</a:t>
                      </a:r>
                    </a:p>
                  </a:txBody>
                  <a:tcPr marL="112574" marR="112574" marT="56287" marB="56287" anchor="ctr"/>
                </a:tc>
                <a:extLst>
                  <a:ext uri="{0D108BD9-81ED-4DB2-BD59-A6C34878D82A}">
                    <a16:rowId xmlns:a16="http://schemas.microsoft.com/office/drawing/2014/main" val="2980164482"/>
                  </a:ext>
                </a:extLst>
              </a:tr>
              <a:tr h="833046">
                <a:tc>
                  <a:txBody>
                    <a:bodyPr/>
                    <a:lstStyle/>
                    <a:p>
                      <a:r>
                        <a:rPr lang="en-US" sz="2200" b="1">
                          <a:latin typeface="Amasis MT Pro Light" panose="02040304050005020304" pitchFamily="18" charset="0"/>
                        </a:rPr>
                        <a:t>Geothermal Energy</a:t>
                      </a:r>
                      <a:r>
                        <a:rPr lang="en-US" sz="2200">
                          <a:latin typeface="Amasis MT Pro Light" panose="02040304050005020304" pitchFamily="18" charset="0"/>
                        </a:rPr>
                        <a:t> (heat from Earth’s core)</a:t>
                      </a:r>
                    </a:p>
                  </a:txBody>
                  <a:tcPr marL="112574" marR="112574" marT="56287" marB="56287" anchor="ctr"/>
                </a:tc>
                <a:tc>
                  <a:txBody>
                    <a:bodyPr/>
                    <a:lstStyle/>
                    <a:p>
                      <a:r>
                        <a:rPr lang="en-US" sz="2200" b="1">
                          <a:latin typeface="Amasis MT Pro Light" panose="02040304050005020304" pitchFamily="18" charset="0"/>
                        </a:rPr>
                        <a:t>Nuclear Energy</a:t>
                      </a:r>
                      <a:r>
                        <a:rPr lang="en-US" sz="2200">
                          <a:latin typeface="Amasis MT Pro Light" panose="02040304050005020304" pitchFamily="18" charset="0"/>
                        </a:rPr>
                        <a:t> (from uranium)</a:t>
                      </a:r>
                    </a:p>
                  </a:txBody>
                  <a:tcPr marL="112574" marR="112574" marT="56287" marB="56287" anchor="ctr"/>
                </a:tc>
                <a:extLst>
                  <a:ext uri="{0D108BD9-81ED-4DB2-BD59-A6C34878D82A}">
                    <a16:rowId xmlns:a16="http://schemas.microsoft.com/office/drawing/2014/main" val="657282204"/>
                  </a:ext>
                </a:extLst>
              </a:tr>
              <a:tr h="833046">
                <a:tc>
                  <a:txBody>
                    <a:bodyPr/>
                    <a:lstStyle/>
                    <a:p>
                      <a:r>
                        <a:rPr lang="en-US" sz="2200" b="1">
                          <a:latin typeface="Amasis MT Pro Light" panose="02040304050005020304" pitchFamily="18" charset="0"/>
                        </a:rPr>
                        <a:t>Biomass</a:t>
                      </a:r>
                      <a:r>
                        <a:rPr lang="en-US" sz="2200">
                          <a:latin typeface="Amasis MT Pro Light" panose="02040304050005020304" pitchFamily="18" charset="0"/>
                        </a:rPr>
                        <a:t> (organic matter like wood, crops)</a:t>
                      </a:r>
                    </a:p>
                  </a:txBody>
                  <a:tcPr marL="112574" marR="112574" marT="56287" marB="56287" anchor="ctr"/>
                </a:tc>
                <a:tc>
                  <a:txBody>
                    <a:bodyPr/>
                    <a:lstStyle/>
                    <a:p>
                      <a:r>
                        <a:rPr lang="en-US" sz="2200" b="1">
                          <a:latin typeface="Amasis MT Pro Light" panose="02040304050005020304" pitchFamily="18" charset="0"/>
                        </a:rPr>
                        <a:t>Minerals</a:t>
                      </a:r>
                      <a:r>
                        <a:rPr lang="en-US" sz="2200">
                          <a:latin typeface="Amasis MT Pro Light" panose="02040304050005020304" pitchFamily="18" charset="0"/>
                        </a:rPr>
                        <a:t> (like gold, copper, iron, etc.)</a:t>
                      </a:r>
                    </a:p>
                  </a:txBody>
                  <a:tcPr marL="112574" marR="112574" marT="56287" marB="56287" anchor="ctr"/>
                </a:tc>
                <a:extLst>
                  <a:ext uri="{0D108BD9-81ED-4DB2-BD59-A6C34878D82A}">
                    <a16:rowId xmlns:a16="http://schemas.microsoft.com/office/drawing/2014/main" val="2834020834"/>
                  </a:ext>
                </a:extLst>
              </a:tr>
              <a:tr h="49532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b="1">
                          <a:latin typeface="Amasis MT Pro Light" panose="02040304050005020304" pitchFamily="18" charset="0"/>
                        </a:rPr>
                        <a:t>Biofuels</a:t>
                      </a:r>
                      <a:r>
                        <a:rPr lang="en-US" sz="2200">
                          <a:latin typeface="Amasis MT Pro Light" panose="02040304050005020304" pitchFamily="18" charset="0"/>
                        </a:rPr>
                        <a:t> (e.g., ethanol, biodiesel)</a:t>
                      </a:r>
                    </a:p>
                  </a:txBody>
                  <a:tcPr marL="112574" marR="112574" marT="56287" marB="56287" anchor="ctr"/>
                </a:tc>
                <a:tc>
                  <a:txBody>
                    <a:bodyPr/>
                    <a:lstStyle/>
                    <a:p>
                      <a:r>
                        <a:rPr lang="en-US" sz="2200" b="1" dirty="0">
                          <a:latin typeface="Amasis MT Pro Light" panose="02040304050005020304" pitchFamily="18" charset="0"/>
                        </a:rPr>
                        <a:t>Phosphate</a:t>
                      </a:r>
                      <a:r>
                        <a:rPr lang="en-US" sz="2200" dirty="0">
                          <a:latin typeface="Amasis MT Pro Light" panose="02040304050005020304" pitchFamily="18" charset="0"/>
                        </a:rPr>
                        <a:t> (used in fertilizers)</a:t>
                      </a:r>
                    </a:p>
                  </a:txBody>
                  <a:tcPr marL="112574" marR="112574" marT="56287" marB="56287" anchor="ctr"/>
                </a:tc>
                <a:extLst>
                  <a:ext uri="{0D108BD9-81ED-4DB2-BD59-A6C34878D82A}">
                    <a16:rowId xmlns:a16="http://schemas.microsoft.com/office/drawing/2014/main" val="1883475032"/>
                  </a:ext>
                </a:extLst>
              </a:tr>
            </a:tbl>
          </a:graphicData>
        </a:graphic>
      </p:graphicFrame>
    </p:spTree>
    <p:extLst>
      <p:ext uri="{BB962C8B-B14F-4D97-AF65-F5344CB8AC3E}">
        <p14:creationId xmlns:p14="http://schemas.microsoft.com/office/powerpoint/2010/main" val="46695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288"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4" name="Rectangle 23">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288" y="0"/>
            <a:ext cx="2414186"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FE28FB-5C05-33E9-E183-37718742ED38}"/>
              </a:ext>
            </a:extLst>
          </p:cNvPr>
          <p:cNvSpPr>
            <a:spLocks noGrp="1"/>
          </p:cNvSpPr>
          <p:nvPr>
            <p:ph type="title"/>
          </p:nvPr>
        </p:nvSpPr>
        <p:spPr>
          <a:xfrm>
            <a:off x="744154" y="1608667"/>
            <a:ext cx="2117456" cy="4501127"/>
          </a:xfrm>
        </p:spPr>
        <p:txBody>
          <a:bodyPr vert="horz" lIns="91440" tIns="45720" rIns="91440" bIns="45720" rtlCol="0" anchor="t">
            <a:normAutofit/>
          </a:bodyPr>
          <a:lstStyle/>
          <a:p>
            <a:pPr algn="r" defTabSz="914400">
              <a:lnSpc>
                <a:spcPct val="90000"/>
              </a:lnSpc>
            </a:pPr>
            <a:r>
              <a:rPr lang="en-US" sz="2400" kern="1200" dirty="0">
                <a:solidFill>
                  <a:srgbClr val="FFFFFF"/>
                </a:solidFill>
                <a:latin typeface="Amasis MT Pro Light" panose="02040304050005020304" pitchFamily="18" charset="0"/>
              </a:rPr>
              <a:t>Generalization</a:t>
            </a:r>
          </a:p>
        </p:txBody>
      </p:sp>
      <p:sp>
        <p:nvSpPr>
          <p:cNvPr id="3" name="Content Placeholder 2">
            <a:extLst>
              <a:ext uri="{FF2B5EF4-FFF2-40B4-BE49-F238E27FC236}">
                <a16:creationId xmlns:a16="http://schemas.microsoft.com/office/drawing/2014/main" id="{FDE7D975-48C9-18FD-314C-A9F5712CF724}"/>
              </a:ext>
            </a:extLst>
          </p:cNvPr>
          <p:cNvSpPr>
            <a:spLocks noGrp="1"/>
          </p:cNvSpPr>
          <p:nvPr>
            <p:ph idx="1"/>
          </p:nvPr>
        </p:nvSpPr>
        <p:spPr>
          <a:xfrm>
            <a:off x="3410773" y="1608667"/>
            <a:ext cx="2566469" cy="4501127"/>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2400" dirty="0">
                <a:latin typeface="Amasis MT Pro Light" panose="02040304050005020304" pitchFamily="18" charset="0"/>
              </a:rPr>
              <a:t>How can we tell the difference between renewable and nonrenewable resources?</a:t>
            </a:r>
          </a:p>
        </p:txBody>
      </p:sp>
      <p:sp>
        <p:nvSpPr>
          <p:cNvPr id="4" name="Content Placeholder 2">
            <a:extLst>
              <a:ext uri="{FF2B5EF4-FFF2-40B4-BE49-F238E27FC236}">
                <a16:creationId xmlns:a16="http://schemas.microsoft.com/office/drawing/2014/main" id="{59A65878-62CB-B5B7-4969-9430083544B4}"/>
              </a:ext>
            </a:extLst>
          </p:cNvPr>
          <p:cNvSpPr txBox="1">
            <a:spLocks/>
          </p:cNvSpPr>
          <p:nvPr/>
        </p:nvSpPr>
        <p:spPr>
          <a:xfrm>
            <a:off x="6217272" y="1608667"/>
            <a:ext cx="2566467" cy="45011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228600" defTabSz="914400">
              <a:lnSpc>
                <a:spcPct val="90000"/>
              </a:lnSpc>
              <a:buFont typeface="Arial" panose="020B0604020202020204" pitchFamily="34" charset="0"/>
              <a:buChar char="•"/>
            </a:pPr>
            <a:r>
              <a:rPr lang="en-US" sz="2400" dirty="0">
                <a:latin typeface="Amasis MT Pro Light" panose="02040304050005020304" pitchFamily="18" charset="0"/>
              </a:rPr>
              <a:t>Why is it important to use more renewable energy in the future?</a:t>
            </a:r>
          </a:p>
        </p:txBody>
      </p:sp>
      <p:sp>
        <p:nvSpPr>
          <p:cNvPr id="7" name="TextBox 6">
            <a:extLst>
              <a:ext uri="{FF2B5EF4-FFF2-40B4-BE49-F238E27FC236}">
                <a16:creationId xmlns:a16="http://schemas.microsoft.com/office/drawing/2014/main" id="{17EA2DED-CB94-4058-6A50-1C4D7E9A758E}"/>
              </a:ext>
            </a:extLst>
          </p:cNvPr>
          <p:cNvSpPr txBox="1"/>
          <p:nvPr/>
        </p:nvSpPr>
        <p:spPr>
          <a:xfrm>
            <a:off x="1504951" y="4833834"/>
            <a:ext cx="6657974" cy="830997"/>
          </a:xfrm>
          <a:prstGeom prst="rect">
            <a:avLst/>
          </a:prstGeom>
          <a:noFill/>
        </p:spPr>
        <p:txBody>
          <a:bodyPr wrap="square">
            <a:spAutoFit/>
          </a:bodyPr>
          <a:lstStyle/>
          <a:p>
            <a:r>
              <a:rPr lang="en-US" sz="2400" dirty="0">
                <a:solidFill>
                  <a:srgbClr val="FFFF00"/>
                </a:solidFill>
                <a:latin typeface="Amasis MT Pro" panose="02040504050005020304" pitchFamily="18" charset="0"/>
                <a:hlinkClick r:id="rId2">
                  <a:extLst>
                    <a:ext uri="{A12FA001-AC4F-418D-AE19-62706E023703}">
                      <ahyp:hlinkClr xmlns:ahyp="http://schemas.microsoft.com/office/drawing/2018/hyperlinkcolor" val="tx"/>
                    </a:ext>
                  </a:extLst>
                </a:hlinkClick>
              </a:rPr>
              <a:t>Click this link to take the quiz for the lesson on renewable and nonrenewable resources15598804</a:t>
            </a:r>
            <a:r>
              <a:rPr lang="en-US" sz="2400" dirty="0">
                <a:solidFill>
                  <a:srgbClr val="FFFF00"/>
                </a:solidFill>
                <a:latin typeface="Amasis MT Pro" panose="02040504050005020304" pitchFamily="18" charset="0"/>
              </a:rPr>
              <a:t> </a:t>
            </a:r>
          </a:p>
        </p:txBody>
      </p:sp>
    </p:spTree>
    <p:extLst>
      <p:ext uri="{BB962C8B-B14F-4D97-AF65-F5344CB8AC3E}">
        <p14:creationId xmlns:p14="http://schemas.microsoft.com/office/powerpoint/2010/main" val="30391590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DBF31F-1B3F-DF37-0B12-4D857168EB5E}"/>
              </a:ext>
            </a:extLst>
          </p:cNvPr>
          <p:cNvSpPr>
            <a:spLocks noGrp="1"/>
          </p:cNvSpPr>
          <p:nvPr>
            <p:ph type="title"/>
          </p:nvPr>
        </p:nvSpPr>
        <p:spPr>
          <a:xfrm>
            <a:off x="1143002" y="1999615"/>
            <a:ext cx="6858000" cy="2764028"/>
          </a:xfrm>
        </p:spPr>
        <p:txBody>
          <a:bodyPr vert="horz" lIns="91440" tIns="45720" rIns="91440" bIns="45720" rtlCol="0" anchor="ctr">
            <a:normAutofit/>
          </a:bodyPr>
          <a:lstStyle/>
          <a:p>
            <a:pPr defTabSz="914400">
              <a:lnSpc>
                <a:spcPct val="90000"/>
              </a:lnSpc>
            </a:pPr>
            <a:r>
              <a:rPr lang="en-US" sz="6300" kern="1200" dirty="0">
                <a:solidFill>
                  <a:schemeClr val="tx1"/>
                </a:solidFill>
                <a:latin typeface="+mj-lt"/>
                <a:ea typeface="+mj-ea"/>
                <a:cs typeface="+mj-cs"/>
              </a:rPr>
              <a:t>It’s time to make the project!</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85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EAEBCE-23A6-F150-9568-2718EF145B2F}"/>
              </a:ext>
            </a:extLst>
          </p:cNvPr>
          <p:cNvSpPr>
            <a:spLocks noGrp="1"/>
          </p:cNvSpPr>
          <p:nvPr>
            <p:ph type="title"/>
          </p:nvPr>
        </p:nvSpPr>
        <p:spPr>
          <a:xfrm>
            <a:off x="476250" y="640823"/>
            <a:ext cx="2563994" cy="5583148"/>
          </a:xfrm>
        </p:spPr>
        <p:txBody>
          <a:bodyPr anchor="ctr">
            <a:normAutofit/>
          </a:bodyPr>
          <a:lstStyle/>
          <a:p>
            <a:r>
              <a:rPr lang="en-US" sz="3600" dirty="0"/>
              <a:t>Sources and References:</a:t>
            </a:r>
            <a:br>
              <a:rPr lang="en-US" sz="3600" dirty="0"/>
            </a:br>
            <a:endParaRPr lang="en-US" sz="3600" dirty="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B06DC5C-3B91-FFA8-0EBA-14C49B4988EE}"/>
              </a:ext>
            </a:extLst>
          </p:cNvPr>
          <p:cNvGraphicFramePr>
            <a:graphicFrameLocks noGrp="1"/>
          </p:cNvGraphicFramePr>
          <p:nvPr>
            <p:ph idx="1"/>
            <p:extLst>
              <p:ext uri="{D42A27DB-BD31-4B8C-83A1-F6EECF244321}">
                <p14:modId xmlns:p14="http://schemas.microsoft.com/office/powerpoint/2010/main" val="3371949493"/>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547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2118" y="963507"/>
            <a:ext cx="2787304" cy="4930986"/>
          </a:xfrm>
        </p:spPr>
        <p:txBody>
          <a:bodyPr vert="horz" lIns="91440" tIns="45720" rIns="91440" bIns="45720" rtlCol="0" anchor="ctr">
            <a:normAutofit/>
          </a:bodyPr>
          <a:lstStyle/>
          <a:p>
            <a:pPr algn="r" defTabSz="914400">
              <a:lnSpc>
                <a:spcPct val="90000"/>
              </a:lnSpc>
            </a:pPr>
            <a:r>
              <a:rPr lang="en-US" sz="4100" kern="1200" dirty="0">
                <a:solidFill>
                  <a:schemeClr val="accent1"/>
                </a:solidFill>
                <a:latin typeface="Amasis MT Pro" panose="02040504050005020304" pitchFamily="18" charset="0"/>
              </a:rPr>
              <a:t>What are natural </a:t>
            </a:r>
            <a:r>
              <a:rPr lang="en-US" sz="4100" dirty="0">
                <a:solidFill>
                  <a:schemeClr val="accent1"/>
                </a:solidFill>
                <a:latin typeface="Amasis MT Pro" panose="02040504050005020304" pitchFamily="18" charset="0"/>
              </a:rPr>
              <a:t>r</a:t>
            </a:r>
            <a:r>
              <a:rPr lang="en-US" sz="4100" kern="1200" dirty="0">
                <a:solidFill>
                  <a:schemeClr val="accent1"/>
                </a:solidFill>
                <a:latin typeface="Amasis MT Pro" panose="02040504050005020304" pitchFamily="18" charset="0"/>
              </a:rPr>
              <a:t>esources?</a:t>
            </a:r>
          </a:p>
        </p:txBody>
      </p:sp>
      <p:cxnSp>
        <p:nvCxnSpPr>
          <p:cNvPr id="31" name="Straight Connector 3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2" y="963507"/>
            <a:ext cx="4688205" cy="2304627"/>
          </a:xfrm>
        </p:spPr>
        <p:txBody>
          <a:bodyPr vert="horz" lIns="91440" tIns="45720" rIns="91440" bIns="45720" rtlCol="0" anchor="b">
            <a:normAutofit/>
          </a:bodyPr>
          <a:lstStyle/>
          <a:p>
            <a:pPr indent="-228600" defTabSz="914400">
              <a:lnSpc>
                <a:spcPct val="90000"/>
              </a:lnSpc>
              <a:buFont typeface="Arial" panose="020B0604020202020204" pitchFamily="34" charset="0"/>
              <a:buChar char="•"/>
            </a:pPr>
            <a:r>
              <a:rPr lang="en-US" dirty="0">
                <a:latin typeface="Amasis MT Pro" panose="02040504050005020304" pitchFamily="18" charset="0"/>
              </a:rPr>
              <a:t>Natural resources are materials or things found in nature that people use to live, work, and survive.</a:t>
            </a:r>
          </a:p>
        </p:txBody>
      </p:sp>
      <p:sp>
        <p:nvSpPr>
          <p:cNvPr id="4" name="Content Placeholder 2">
            <a:extLst>
              <a:ext uri="{FF2B5EF4-FFF2-40B4-BE49-F238E27FC236}">
                <a16:creationId xmlns:a16="http://schemas.microsoft.com/office/drawing/2014/main" id="{52B8806B-E149-621B-895C-5781D37B4BA9}"/>
              </a:ext>
            </a:extLst>
          </p:cNvPr>
          <p:cNvSpPr txBox="1">
            <a:spLocks/>
          </p:cNvSpPr>
          <p:nvPr/>
        </p:nvSpPr>
        <p:spPr>
          <a:xfrm>
            <a:off x="3732022" y="3589866"/>
            <a:ext cx="4688205" cy="23046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r>
              <a:rPr lang="en-US" dirty="0">
                <a:latin typeface="Amasis MT Pro" panose="02040504050005020304" pitchFamily="18" charset="0"/>
              </a:rPr>
              <a:t>These resources come from the Earth, sun, water, air, and plants. </a:t>
            </a:r>
          </a:p>
          <a:p>
            <a:pPr marL="0" indent="-228600" defTabSz="914400">
              <a:lnSpc>
                <a:spcPct val="90000"/>
              </a:lnSpc>
              <a:buFont typeface="Arial" panose="020B0604020202020204" pitchFamily="34" charset="0"/>
              <a:buChar char="•"/>
            </a:pPr>
            <a:endParaRPr lang="en-US" dirty="0">
              <a:latin typeface="Amasis MT Pro" panose="020405040500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8F5F2-9FED-8B0E-1B26-DAE6ACA5F5C7}"/>
              </a:ext>
            </a:extLst>
          </p:cNvPr>
          <p:cNvSpPr>
            <a:spLocks noGrp="1"/>
          </p:cNvSpPr>
          <p:nvPr>
            <p:ph type="title"/>
          </p:nvPr>
        </p:nvSpPr>
        <p:spPr>
          <a:xfrm>
            <a:off x="571500" y="1138036"/>
            <a:ext cx="3064248" cy="1402470"/>
          </a:xfrm>
        </p:spPr>
        <p:txBody>
          <a:bodyPr anchor="t">
            <a:normAutofit fontScale="90000"/>
          </a:bodyPr>
          <a:lstStyle/>
          <a:p>
            <a:r>
              <a:rPr lang="en-US" sz="3200" dirty="0">
                <a:latin typeface="Amasis MT Pro" panose="02040504050005020304" pitchFamily="18" charset="0"/>
              </a:rPr>
              <a:t>Two main types of Natural Resources</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3046395-E7AF-5EFA-5B3F-B891E11F3281}"/>
              </a:ext>
            </a:extLst>
          </p:cNvPr>
          <p:cNvSpPr>
            <a:spLocks noGrp="1"/>
          </p:cNvSpPr>
          <p:nvPr>
            <p:ph idx="1"/>
          </p:nvPr>
        </p:nvSpPr>
        <p:spPr>
          <a:xfrm>
            <a:off x="571500" y="2654392"/>
            <a:ext cx="2830461" cy="1244076"/>
          </a:xfrm>
        </p:spPr>
        <p:txBody>
          <a:bodyPr>
            <a:normAutofit/>
          </a:bodyPr>
          <a:lstStyle/>
          <a:p>
            <a:pPr marL="0" indent="0">
              <a:buNone/>
            </a:pPr>
            <a:r>
              <a:rPr lang="en-US" sz="3600" dirty="0">
                <a:latin typeface="Amasis MT Pro" panose="02040504050005020304" pitchFamily="18" charset="0"/>
              </a:rPr>
              <a:t>1. Renewable Resources</a:t>
            </a:r>
          </a:p>
        </p:txBody>
      </p:sp>
      <p:pic>
        <p:nvPicPr>
          <p:cNvPr id="5" name="Picture 4" descr="Smoke from a factory">
            <a:extLst>
              <a:ext uri="{FF2B5EF4-FFF2-40B4-BE49-F238E27FC236}">
                <a16:creationId xmlns:a16="http://schemas.microsoft.com/office/drawing/2014/main" id="{C2B07B8D-39D2-2F68-087E-FB56F2A98206}"/>
              </a:ext>
            </a:extLst>
          </p:cNvPr>
          <p:cNvPicPr>
            <a:picLocks noChangeAspect="1"/>
          </p:cNvPicPr>
          <p:nvPr/>
        </p:nvPicPr>
        <p:blipFill>
          <a:blip r:embed="rId2"/>
          <a:srcRect l="23058" r="29193" b="-1"/>
          <a:stretch/>
        </p:blipFill>
        <p:spPr>
          <a:xfrm>
            <a:off x="4238244" y="10"/>
            <a:ext cx="4905756" cy="6857990"/>
          </a:xfrm>
          <a:prstGeom prst="rect">
            <a:avLst/>
          </a:prstGeom>
        </p:spPr>
      </p:pic>
      <p:sp>
        <p:nvSpPr>
          <p:cNvPr id="6" name="TextBox 5">
            <a:extLst>
              <a:ext uri="{FF2B5EF4-FFF2-40B4-BE49-F238E27FC236}">
                <a16:creationId xmlns:a16="http://schemas.microsoft.com/office/drawing/2014/main" id="{6D70A5D7-A6A5-8EF6-7E39-9229D10922F0}"/>
              </a:ext>
            </a:extLst>
          </p:cNvPr>
          <p:cNvSpPr txBox="1"/>
          <p:nvPr/>
        </p:nvSpPr>
        <p:spPr>
          <a:xfrm>
            <a:off x="648855" y="4012355"/>
            <a:ext cx="3274216" cy="1754326"/>
          </a:xfrm>
          <a:prstGeom prst="rect">
            <a:avLst/>
          </a:prstGeom>
          <a:noFill/>
        </p:spPr>
        <p:txBody>
          <a:bodyPr wrap="square">
            <a:spAutoFit/>
          </a:bodyPr>
          <a:lstStyle/>
          <a:p>
            <a:r>
              <a:rPr lang="en-US" sz="3600" dirty="0">
                <a:latin typeface="Amasis MT Pro" panose="02040504050005020304" pitchFamily="18" charset="0"/>
              </a:rPr>
              <a:t>2. Non-renewable Resources</a:t>
            </a:r>
          </a:p>
        </p:txBody>
      </p:sp>
      <p:sp>
        <p:nvSpPr>
          <p:cNvPr id="4" name="Rectangle 3">
            <a:extLst>
              <a:ext uri="{FF2B5EF4-FFF2-40B4-BE49-F238E27FC236}">
                <a16:creationId xmlns:a16="http://schemas.microsoft.com/office/drawing/2014/main" id="{B379B0BE-9BD4-6D24-605F-B9C267043B0F}"/>
              </a:ext>
            </a:extLst>
          </p:cNvPr>
          <p:cNvSpPr/>
          <p:nvPr/>
        </p:nvSpPr>
        <p:spPr>
          <a:xfrm>
            <a:off x="5751871" y="325369"/>
            <a:ext cx="3142213"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Nuclear Powerplant produces electrical energy from Uranium, a metal coming from the Earth’s Crust.</a:t>
            </a:r>
          </a:p>
        </p:txBody>
      </p:sp>
    </p:spTree>
    <p:extLst>
      <p:ext uri="{BB962C8B-B14F-4D97-AF65-F5344CB8AC3E}">
        <p14:creationId xmlns:p14="http://schemas.microsoft.com/office/powerpoint/2010/main" val="210830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B1C604A4-B68C-6DCF-4B90-B86DBEBEE828}"/>
              </a:ext>
            </a:extLst>
          </p:cNvPr>
          <p:cNvPicPr>
            <a:picLocks noChangeAspect="1"/>
          </p:cNvPicPr>
          <p:nvPr/>
        </p:nvPicPr>
        <p:blipFill>
          <a:blip r:embed="rId3">
            <a:alphaModFix amt="35000"/>
          </a:blip>
          <a:srcRect r="10999" b="-1"/>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vert="horz" lIns="91440" tIns="45720" rIns="91440" bIns="45720" rtlCol="0">
            <a:normAutofit/>
          </a:bodyPr>
          <a:lstStyle/>
          <a:p>
            <a:pPr defTabSz="914400"/>
            <a:r>
              <a:rPr lang="en-US" sz="5400" u="sng" kern="1200" dirty="0">
                <a:solidFill>
                  <a:srgbClr val="FFFFFF"/>
                </a:solidFill>
                <a:latin typeface="Amasis MT Pro" panose="02040504050005020304" pitchFamily="18" charset="0"/>
              </a:rPr>
              <a:t>Renewable Resources</a:t>
            </a:r>
          </a:p>
        </p:txBody>
      </p:sp>
      <p:sp>
        <p:nvSpPr>
          <p:cNvPr id="3" name="Content Placeholder 2"/>
          <p:cNvSpPr>
            <a:spLocks noGrp="1"/>
          </p:cNvSpPr>
          <p:nvPr>
            <p:ph idx="1"/>
          </p:nvPr>
        </p:nvSpPr>
        <p:spPr>
          <a:xfrm>
            <a:off x="521110" y="1354244"/>
            <a:ext cx="8066267" cy="1577446"/>
          </a:xfrm>
        </p:spPr>
        <p:txBody>
          <a:bodyPr vert="horz" lIns="91440" tIns="45720" rIns="91440" bIns="45720" rtlCol="0" anchor="b">
            <a:normAutofit/>
          </a:bodyPr>
          <a:lstStyle/>
          <a:p>
            <a:pPr marL="114300" indent="0" algn="just" defTabSz="914400">
              <a:lnSpc>
                <a:spcPct val="90000"/>
              </a:lnSpc>
              <a:buNone/>
            </a:pPr>
            <a:r>
              <a:rPr lang="en-US" sz="2600" dirty="0">
                <a:latin typeface="Amasis MT Pro" panose="02040504050005020304" pitchFamily="18" charset="0"/>
              </a:rPr>
              <a:t>Is a natural resource that can be replaced or renewed by nature in a short amount of time. These resources will not run out as long as we use them wisely.</a:t>
            </a:r>
          </a:p>
        </p:txBody>
      </p:sp>
      <p:graphicFrame>
        <p:nvGraphicFramePr>
          <p:cNvPr id="24" name="Content Placeholder 2">
            <a:extLst>
              <a:ext uri="{FF2B5EF4-FFF2-40B4-BE49-F238E27FC236}">
                <a16:creationId xmlns:a16="http://schemas.microsoft.com/office/drawing/2014/main" id="{BCE1FE92-A6E6-D091-EB13-4DAB5A3A07B9}"/>
              </a:ext>
            </a:extLst>
          </p:cNvPr>
          <p:cNvGraphicFramePr/>
          <p:nvPr>
            <p:extLst>
              <p:ext uri="{D42A27DB-BD31-4B8C-83A1-F6EECF244321}">
                <p14:modId xmlns:p14="http://schemas.microsoft.com/office/powerpoint/2010/main" val="2555319114"/>
              </p:ext>
            </p:extLst>
          </p:nvPr>
        </p:nvGraphicFramePr>
        <p:xfrm>
          <a:off x="628650" y="3044922"/>
          <a:ext cx="7886699" cy="3018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Graphic spid="2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020BD0-9332-DB7A-834B-7CC0CF96846E}"/>
              </a:ext>
            </a:extLst>
          </p:cNvPr>
          <p:cNvPicPr>
            <a:picLocks noChangeAspect="1"/>
          </p:cNvPicPr>
          <p:nvPr/>
        </p:nvPicPr>
        <p:blipFill>
          <a:blip r:embed="rId3"/>
          <a:srcRect t="11744" b="1579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7DD74C1-CC6A-B7C4-AEDA-5C8C1907C543}"/>
              </a:ext>
            </a:extLst>
          </p:cNvPr>
          <p:cNvSpPr>
            <a:spLocks noGrp="1"/>
          </p:cNvSpPr>
          <p:nvPr>
            <p:ph idx="1"/>
          </p:nvPr>
        </p:nvSpPr>
        <p:spPr>
          <a:xfrm>
            <a:off x="324465" y="3752850"/>
            <a:ext cx="8457581" cy="2775769"/>
          </a:xfrm>
        </p:spPr>
        <p:txBody>
          <a:bodyPr anchor="ctr">
            <a:normAutofit lnSpcReduction="10000"/>
          </a:bodyPr>
          <a:lstStyle/>
          <a:p>
            <a:r>
              <a:rPr lang="en-US" sz="2400" dirty="0">
                <a:latin typeface="Amasis MT Pro" panose="02040504050005020304" pitchFamily="18" charset="0"/>
              </a:rPr>
              <a:t>The </a:t>
            </a:r>
            <a:r>
              <a:rPr lang="en-US" sz="2400" b="1" dirty="0">
                <a:latin typeface="Amasis MT Pro" panose="02040504050005020304" pitchFamily="18" charset="0"/>
              </a:rPr>
              <a:t>Hillsborough River Dam</a:t>
            </a:r>
            <a:r>
              <a:rPr lang="en-US" sz="2400" dirty="0">
                <a:latin typeface="Amasis MT Pro" panose="02040504050005020304" pitchFamily="18" charset="0"/>
              </a:rPr>
              <a:t> in Tampa was originally built in 1897 to generate hydroelectric power for the city’s streetcar system but stopped producing electricity after flood damage in 1933. Today, the city is retrofitting the dam with turbines to generate about </a:t>
            </a:r>
            <a:r>
              <a:rPr lang="en-US" sz="2400" b="1" dirty="0">
                <a:latin typeface="Amasis MT Pro" panose="02040504050005020304" pitchFamily="18" charset="0"/>
              </a:rPr>
              <a:t>839,000 kWh of electricity</a:t>
            </a:r>
            <a:r>
              <a:rPr lang="en-US" sz="2400" dirty="0">
                <a:latin typeface="Amasis MT Pro" panose="02040504050005020304" pitchFamily="18" charset="0"/>
              </a:rPr>
              <a:t> annually, enough to power around </a:t>
            </a:r>
            <a:r>
              <a:rPr lang="en-US" sz="2400" b="1" dirty="0">
                <a:latin typeface="Amasis MT Pro" panose="02040504050005020304" pitchFamily="18" charset="0"/>
              </a:rPr>
              <a:t>76 homes</a:t>
            </a:r>
            <a:r>
              <a:rPr lang="en-US" sz="2400" dirty="0">
                <a:latin typeface="Amasis MT Pro" panose="02040504050005020304" pitchFamily="18" charset="0"/>
              </a:rPr>
              <a:t>. This energy is considered renewable because it relies on the continuous natural flow of the river.</a:t>
            </a:r>
          </a:p>
        </p:txBody>
      </p:sp>
      <p:sp>
        <p:nvSpPr>
          <p:cNvPr id="7" name="TextBox 6">
            <a:extLst>
              <a:ext uri="{FF2B5EF4-FFF2-40B4-BE49-F238E27FC236}">
                <a16:creationId xmlns:a16="http://schemas.microsoft.com/office/drawing/2014/main" id="{B25BF9CB-0FDA-75AB-A9C2-674675664F0A}"/>
              </a:ext>
            </a:extLst>
          </p:cNvPr>
          <p:cNvSpPr txBox="1"/>
          <p:nvPr/>
        </p:nvSpPr>
        <p:spPr>
          <a:xfrm>
            <a:off x="5019368" y="3015942"/>
            <a:ext cx="4650658" cy="307777"/>
          </a:xfrm>
          <a:prstGeom prst="rect">
            <a:avLst/>
          </a:prstGeom>
          <a:noFill/>
        </p:spPr>
        <p:txBody>
          <a:bodyPr wrap="square">
            <a:spAutoFit/>
          </a:bodyPr>
          <a:lstStyle/>
          <a:p>
            <a:r>
              <a:rPr lang="en-US" sz="1400" dirty="0">
                <a:solidFill>
                  <a:schemeClr val="bg1"/>
                </a:solidFill>
                <a:latin typeface="Amasis MT Pro" panose="02040504050005020304" pitchFamily="18" charset="0"/>
                <a:hlinkClick r:id="rId4">
                  <a:extLst>
                    <a:ext uri="{A12FA001-AC4F-418D-AE19-62706E023703}">
                      <ahyp:hlinkClr xmlns:ahyp="http://schemas.microsoft.com/office/drawing/2018/hyperlinkcolor" val="tx"/>
                    </a:ext>
                  </a:extLst>
                </a:hlinkClick>
              </a:rPr>
              <a:t>Source: Hillsborough River Dam in Tampa - Search</a:t>
            </a:r>
            <a:endParaRPr lang="en-US" sz="1400" dirty="0">
              <a:solidFill>
                <a:schemeClr val="bg1"/>
              </a:solidFill>
              <a:latin typeface="Amasis MT Pro" panose="02040504050005020304" pitchFamily="18" charset="0"/>
            </a:endParaRPr>
          </a:p>
        </p:txBody>
      </p:sp>
    </p:spTree>
    <p:extLst>
      <p:ext uri="{BB962C8B-B14F-4D97-AF65-F5344CB8AC3E}">
        <p14:creationId xmlns:p14="http://schemas.microsoft.com/office/powerpoint/2010/main" val="261656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86DC8EA-D35B-8C4A-1B98-236560EF9C51}"/>
              </a:ext>
            </a:extLst>
          </p:cNvPr>
          <p:cNvPicPr>
            <a:picLocks noChangeAspect="1"/>
          </p:cNvPicPr>
          <p:nvPr/>
        </p:nvPicPr>
        <p:blipFill>
          <a:blip r:embed="rId3"/>
          <a:srcRect t="18315"/>
          <a:stretch/>
        </p:blipFill>
        <p:spPr>
          <a:xfrm>
            <a:off x="20" y="10"/>
            <a:ext cx="9143980" cy="4201449"/>
          </a:xfrm>
          <a:prstGeom prst="rect">
            <a:avLst/>
          </a:prstGeom>
        </p:spPr>
      </p:pic>
      <p:grpSp>
        <p:nvGrpSpPr>
          <p:cNvPr id="33" name="Group 3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34" name="Freeform: Shape 3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072163C8-F96B-B113-CBAA-369B798D800C}"/>
              </a:ext>
            </a:extLst>
          </p:cNvPr>
          <p:cNvSpPr>
            <a:spLocks noGrp="1"/>
          </p:cNvSpPr>
          <p:nvPr>
            <p:ph type="title"/>
          </p:nvPr>
        </p:nvSpPr>
        <p:spPr>
          <a:xfrm>
            <a:off x="587647" y="4169672"/>
            <a:ext cx="7944130" cy="2231128"/>
          </a:xfrm>
        </p:spPr>
        <p:txBody>
          <a:bodyPr vert="horz" lIns="91440" tIns="45720" rIns="91440" bIns="45720" rtlCol="0" anchor="t">
            <a:normAutofit/>
          </a:bodyPr>
          <a:lstStyle/>
          <a:p>
            <a:pPr algn="l" defTabSz="914400">
              <a:lnSpc>
                <a:spcPct val="90000"/>
              </a:lnSpc>
            </a:pPr>
            <a:r>
              <a:rPr lang="en-US" sz="2800" b="1" dirty="0">
                <a:solidFill>
                  <a:schemeClr val="tx2"/>
                </a:solidFill>
                <a:latin typeface="Amasis MT Pro" panose="02040504050005020304" pitchFamily="18" charset="0"/>
              </a:rPr>
              <a:t>Lakeland Electric Airport I Solar Farm</a:t>
            </a:r>
            <a:r>
              <a:rPr lang="en-US" sz="2800" dirty="0">
                <a:solidFill>
                  <a:schemeClr val="tx2"/>
                </a:solidFill>
                <a:latin typeface="Amasis MT Pro" panose="02040504050005020304" pitchFamily="18" charset="0"/>
              </a:rPr>
              <a:t>: A 2.3 MW photovoltaic solar facility commissioned in 2011, located near Lakeland Linder International Airport. It utilizes solar energy, which is a renewable resource, to generate electricity.</a:t>
            </a:r>
          </a:p>
        </p:txBody>
      </p:sp>
      <p:sp>
        <p:nvSpPr>
          <p:cNvPr id="6" name="TextBox 5">
            <a:extLst>
              <a:ext uri="{FF2B5EF4-FFF2-40B4-BE49-F238E27FC236}">
                <a16:creationId xmlns:a16="http://schemas.microsoft.com/office/drawing/2014/main" id="{0AB61BF3-E01A-7EC3-DC2F-F2DF7A885ACF}"/>
              </a:ext>
            </a:extLst>
          </p:cNvPr>
          <p:cNvSpPr txBox="1"/>
          <p:nvPr/>
        </p:nvSpPr>
        <p:spPr>
          <a:xfrm>
            <a:off x="5218641" y="3429000"/>
            <a:ext cx="4070555" cy="276999"/>
          </a:xfrm>
          <a:prstGeom prst="rect">
            <a:avLst/>
          </a:prstGeom>
          <a:noFill/>
        </p:spPr>
        <p:txBody>
          <a:bodyPr wrap="square">
            <a:spAutoFit/>
          </a:bodyPr>
          <a:lstStyle/>
          <a:p>
            <a:r>
              <a:rPr lang="en-US" sz="1200" dirty="0">
                <a:hlinkClick r:id="rId4"/>
              </a:rPr>
              <a:t>Source: desktopImage.jpg.thumb.1352.2400.jpg (2400×1352)</a:t>
            </a:r>
            <a:endParaRPr lang="en-US" sz="1200" dirty="0"/>
          </a:p>
        </p:txBody>
      </p:sp>
    </p:spTree>
    <p:extLst>
      <p:ext uri="{BB962C8B-B14F-4D97-AF65-F5344CB8AC3E}">
        <p14:creationId xmlns:p14="http://schemas.microsoft.com/office/powerpoint/2010/main" val="98474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row of wind turbines in a desert&#10;&#10;AI-generated content may be incorrect.">
            <a:extLst>
              <a:ext uri="{FF2B5EF4-FFF2-40B4-BE49-F238E27FC236}">
                <a16:creationId xmlns:a16="http://schemas.microsoft.com/office/drawing/2014/main" id="{3767F44D-E99E-29EF-2307-5F116F4A69AC}"/>
              </a:ext>
            </a:extLst>
          </p:cNvPr>
          <p:cNvPicPr>
            <a:picLocks noChangeAspect="1"/>
          </p:cNvPicPr>
          <p:nvPr/>
        </p:nvPicPr>
        <p:blipFill>
          <a:blip r:embed="rId3"/>
          <a:srcRect t="19437" b="923"/>
          <a:stretch/>
        </p:blipFill>
        <p:spPr>
          <a:xfrm>
            <a:off x="20" y="-344128"/>
            <a:ext cx="9143980" cy="436937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CE47F98-6000-2E67-C584-803A94D238E2}"/>
              </a:ext>
            </a:extLst>
          </p:cNvPr>
          <p:cNvSpPr>
            <a:spLocks noGrp="1"/>
          </p:cNvSpPr>
          <p:nvPr>
            <p:ph idx="1"/>
          </p:nvPr>
        </p:nvSpPr>
        <p:spPr>
          <a:xfrm>
            <a:off x="609600" y="4025246"/>
            <a:ext cx="8172446" cy="2452687"/>
          </a:xfrm>
        </p:spPr>
        <p:txBody>
          <a:bodyPr anchor="ctr">
            <a:normAutofit/>
          </a:bodyPr>
          <a:lstStyle/>
          <a:p>
            <a:pPr marL="0" indent="0">
              <a:buNone/>
            </a:pPr>
            <a:r>
              <a:rPr lang="en-US" sz="2400" dirty="0">
                <a:latin typeface="Amasis MT Pro" panose="02040504050005020304" pitchFamily="18" charset="0"/>
              </a:rPr>
              <a:t>The </a:t>
            </a:r>
            <a:r>
              <a:rPr lang="en-US" sz="2400" b="1" dirty="0">
                <a:latin typeface="Amasis MT Pro" panose="02040504050005020304" pitchFamily="18" charset="0"/>
              </a:rPr>
              <a:t>Alta Wind Energy Center</a:t>
            </a:r>
            <a:r>
              <a:rPr lang="en-US" sz="2400" dirty="0">
                <a:latin typeface="Amasis MT Pro" panose="02040504050005020304" pitchFamily="18" charset="0"/>
              </a:rPr>
              <a:t> in California is the largest wind farm in the U.S., with a capacity of </a:t>
            </a:r>
            <a:r>
              <a:rPr lang="en-US" sz="2400" b="1" dirty="0">
                <a:latin typeface="Amasis MT Pro" panose="02040504050005020304" pitchFamily="18" charset="0"/>
              </a:rPr>
              <a:t>1,550 MW</a:t>
            </a:r>
            <a:r>
              <a:rPr lang="en-US" sz="2400" dirty="0">
                <a:latin typeface="Amasis MT Pro" panose="02040504050005020304" pitchFamily="18" charset="0"/>
              </a:rPr>
              <a:t>, enough to power over </a:t>
            </a:r>
            <a:r>
              <a:rPr lang="en-US" sz="2400" b="1" dirty="0">
                <a:latin typeface="Amasis MT Pro" panose="02040504050005020304" pitchFamily="18" charset="0"/>
              </a:rPr>
              <a:t>400,000 homes</a:t>
            </a:r>
            <a:r>
              <a:rPr lang="en-US" sz="2400" dirty="0">
                <a:latin typeface="Amasis MT Pro" panose="02040504050005020304" pitchFamily="18" charset="0"/>
              </a:rPr>
              <a:t>. Wind energy is a renewable resource because it harnesses natural air currents, which are constantly replenished by the Earth's atmosphere, and does not deplete or produce harmful emissions.</a:t>
            </a:r>
          </a:p>
        </p:txBody>
      </p:sp>
      <p:sp>
        <p:nvSpPr>
          <p:cNvPr id="6" name="TextBox 5">
            <a:extLst>
              <a:ext uri="{FF2B5EF4-FFF2-40B4-BE49-F238E27FC236}">
                <a16:creationId xmlns:a16="http://schemas.microsoft.com/office/drawing/2014/main" id="{C9E3E00A-C7BF-2B54-F94B-DC10849666E6}"/>
              </a:ext>
            </a:extLst>
          </p:cNvPr>
          <p:cNvSpPr txBox="1"/>
          <p:nvPr/>
        </p:nvSpPr>
        <p:spPr>
          <a:xfrm>
            <a:off x="5471632" y="3429000"/>
            <a:ext cx="3662516" cy="307777"/>
          </a:xfrm>
          <a:prstGeom prst="rect">
            <a:avLst/>
          </a:prstGeom>
          <a:noFill/>
        </p:spPr>
        <p:txBody>
          <a:bodyPr wrap="square">
            <a:spAutoFit/>
          </a:bodyPr>
          <a:lstStyle/>
          <a:p>
            <a:r>
              <a:rPr lang="en-US" sz="1400" dirty="0">
                <a:solidFill>
                  <a:schemeClr val="bg1"/>
                </a:solidFill>
                <a:hlinkClick r:id="rId4">
                  <a:extLst>
                    <a:ext uri="{A12FA001-AC4F-418D-AE19-62706E023703}">
                      <ahyp:hlinkClr xmlns:ahyp="http://schemas.microsoft.com/office/drawing/2018/hyperlinkcolor" val="tx"/>
                    </a:ext>
                  </a:extLst>
                </a:hlinkClick>
              </a:rPr>
              <a:t>Source: Alta Wind Energy Center.jpg (1000×600)</a:t>
            </a:r>
            <a:endParaRPr lang="en-US" sz="1400" dirty="0">
              <a:solidFill>
                <a:schemeClr val="bg1"/>
              </a:solidFill>
            </a:endParaRPr>
          </a:p>
        </p:txBody>
      </p:sp>
    </p:spTree>
    <p:extLst>
      <p:ext uri="{BB962C8B-B14F-4D97-AF65-F5344CB8AC3E}">
        <p14:creationId xmlns:p14="http://schemas.microsoft.com/office/powerpoint/2010/main" val="414443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90"/>
            <a:ext cx="9143999"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5BEEDF-CFA9-7EDF-3687-A756C94EE0A7}"/>
              </a:ext>
            </a:extLst>
          </p:cNvPr>
          <p:cNvSpPr>
            <a:spLocks noGrp="1"/>
          </p:cNvSpPr>
          <p:nvPr>
            <p:ph type="title"/>
          </p:nvPr>
        </p:nvSpPr>
        <p:spPr>
          <a:xfrm>
            <a:off x="383459" y="240241"/>
            <a:ext cx="8257934" cy="1559062"/>
          </a:xfrm>
        </p:spPr>
        <p:txBody>
          <a:bodyPr>
            <a:normAutofit/>
          </a:bodyPr>
          <a:lstStyle/>
          <a:p>
            <a:pPr algn="l">
              <a:lnSpc>
                <a:spcPct val="90000"/>
              </a:lnSpc>
            </a:pPr>
            <a:r>
              <a:rPr lang="en-US" sz="1600" b="1" u="sng" dirty="0">
                <a:latin typeface="Amasis MT Pro" panose="02040504050005020304" pitchFamily="18" charset="0"/>
              </a:rPr>
              <a:t>Biomass</a:t>
            </a:r>
            <a:r>
              <a:rPr lang="en-US" sz="1600" dirty="0">
                <a:latin typeface="Amasis MT Pro" panose="02040504050005020304" pitchFamily="18" charset="0"/>
              </a:rPr>
              <a:t> is any organic material that comes from plants or animals and can be used as a renewable energy source. Since plants grow back naturally and can be replanted, biomass is considered sustainable because it can be replenished without depleting resources. Biomass can be converted into energy in various ways, providing power for everyday use, such as electricity, heat, and biofuels.</a:t>
            </a:r>
            <a:br>
              <a:rPr lang="en-US" sz="1600" dirty="0">
                <a:latin typeface="Amasis MT Pro" panose="02040504050005020304" pitchFamily="18" charset="0"/>
              </a:rPr>
            </a:br>
            <a:endParaRPr lang="en-US" sz="1600" dirty="0">
              <a:latin typeface="Amasis MT Pro" panose="02040504050005020304" pitchFamily="18" charset="0"/>
            </a:endParaRPr>
          </a:p>
        </p:txBody>
      </p:sp>
      <p:sp>
        <p:nvSpPr>
          <p:cNvPr id="3" name="Content Placeholder 2">
            <a:extLst>
              <a:ext uri="{FF2B5EF4-FFF2-40B4-BE49-F238E27FC236}">
                <a16:creationId xmlns:a16="http://schemas.microsoft.com/office/drawing/2014/main" id="{B8AA9D70-B981-A191-BD6D-9F522EE52963}"/>
              </a:ext>
            </a:extLst>
          </p:cNvPr>
          <p:cNvSpPr>
            <a:spLocks noGrp="1"/>
          </p:cNvSpPr>
          <p:nvPr>
            <p:ph idx="1"/>
          </p:nvPr>
        </p:nvSpPr>
        <p:spPr>
          <a:xfrm>
            <a:off x="502608" y="1887793"/>
            <a:ext cx="4069392" cy="4729965"/>
          </a:xfrm>
        </p:spPr>
        <p:txBody>
          <a:bodyPr anchor="ctr">
            <a:normAutofit lnSpcReduction="10000"/>
          </a:bodyPr>
          <a:lstStyle/>
          <a:p>
            <a:pPr>
              <a:lnSpc>
                <a:spcPct val="90000"/>
              </a:lnSpc>
              <a:buFont typeface="+mj-lt"/>
              <a:buAutoNum type="arabicPeriod"/>
            </a:pPr>
            <a:r>
              <a:rPr lang="en-US" sz="1600" b="1" dirty="0">
                <a:latin typeface="Amasis MT Pro" panose="02040504050005020304" pitchFamily="18" charset="0"/>
              </a:rPr>
              <a:t>Food</a:t>
            </a:r>
            <a:r>
              <a:rPr lang="en-US" sz="1600" dirty="0">
                <a:latin typeface="Amasis MT Pro" panose="02040504050005020304" pitchFamily="18" charset="0"/>
              </a:rPr>
              <a:t>: Plants, like grains, fruits, vegetables, and legumes, are renewable resources that provide food for people. They can be replanted and harvested repeatedly, ensuring a continuous and sustainable supply of nutrition.</a:t>
            </a:r>
          </a:p>
          <a:p>
            <a:pPr>
              <a:lnSpc>
                <a:spcPct val="90000"/>
              </a:lnSpc>
              <a:buFont typeface="+mj-lt"/>
              <a:buAutoNum type="arabicPeriod"/>
            </a:pPr>
            <a:r>
              <a:rPr lang="en-US" sz="1600" b="1" dirty="0">
                <a:latin typeface="Amasis MT Pro" panose="02040504050005020304" pitchFamily="18" charset="0"/>
              </a:rPr>
              <a:t>Biofuels</a:t>
            </a:r>
            <a:r>
              <a:rPr lang="en-US" sz="1600" dirty="0">
                <a:latin typeface="Amasis MT Pro" panose="02040504050005020304" pitchFamily="18" charset="0"/>
              </a:rPr>
              <a:t>: Certain plants, like corn and sugarcane, can be turned into biofuels like ethanol and biodiesel. These biofuels provide a renewable alternative to fossil fuels and can be used to power vehicles and generate energy, reducing greenhouse gas emissions and supporting cleaner transportation.</a:t>
            </a:r>
          </a:p>
          <a:p>
            <a:pPr>
              <a:lnSpc>
                <a:spcPct val="90000"/>
              </a:lnSpc>
              <a:buFont typeface="+mj-lt"/>
              <a:buAutoNum type="arabicPeriod"/>
            </a:pPr>
            <a:r>
              <a:rPr lang="en-US" sz="1600" b="1" dirty="0">
                <a:latin typeface="Amasis MT Pro" panose="02040504050005020304" pitchFamily="18" charset="0"/>
              </a:rPr>
              <a:t>Materials</a:t>
            </a:r>
            <a:r>
              <a:rPr lang="en-US" sz="1600" dirty="0">
                <a:latin typeface="Amasis MT Pro" panose="02040504050005020304" pitchFamily="18" charset="0"/>
              </a:rPr>
              <a:t>: Plants also provide renewable materials such as wood, fiber, and cotton. These materials are used for construction, textiles, and paper products. By responsibly managing plant harvests, these materials can be replenished without depleting natural resources.</a:t>
            </a:r>
          </a:p>
          <a:p>
            <a:pPr>
              <a:lnSpc>
                <a:spcPct val="90000"/>
              </a:lnSpc>
            </a:pPr>
            <a:endParaRPr lang="en-US" sz="1600" dirty="0">
              <a:latin typeface="Amasis MT Pro" panose="02040504050005020304" pitchFamily="18" charset="0"/>
            </a:endParaRPr>
          </a:p>
        </p:txBody>
      </p:sp>
      <p:pic>
        <p:nvPicPr>
          <p:cNvPr id="13" name="Picture 12" descr="Cornfields with bright sky">
            <a:extLst>
              <a:ext uri="{FF2B5EF4-FFF2-40B4-BE49-F238E27FC236}">
                <a16:creationId xmlns:a16="http://schemas.microsoft.com/office/drawing/2014/main" id="{897F6973-2932-6A10-F836-4F37D8651631}"/>
              </a:ext>
            </a:extLst>
          </p:cNvPr>
          <p:cNvPicPr>
            <a:picLocks noChangeAspect="1"/>
          </p:cNvPicPr>
          <p:nvPr/>
        </p:nvPicPr>
        <p:blipFill>
          <a:blip r:embed="rId3"/>
          <a:srcRect l="1052" r="7881" b="1"/>
          <a:stretch/>
        </p:blipFill>
        <p:spPr>
          <a:xfrm>
            <a:off x="4757737" y="2801881"/>
            <a:ext cx="3883655" cy="2846600"/>
          </a:xfrm>
          <a:prstGeom prst="rect">
            <a:avLst/>
          </a:prstGeom>
        </p:spPr>
      </p:pic>
    </p:spTree>
    <p:extLst>
      <p:ext uri="{BB962C8B-B14F-4D97-AF65-F5344CB8AC3E}">
        <p14:creationId xmlns:p14="http://schemas.microsoft.com/office/powerpoint/2010/main" val="148004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625</TotalTime>
  <Words>3641</Words>
  <Application>Microsoft Office PowerPoint</Application>
  <PresentationFormat>On-screen Show (4:3)</PresentationFormat>
  <Paragraphs>232</Paragraphs>
  <Slides>24</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Amasis MT Pro</vt:lpstr>
      <vt:lpstr>Amasis MT Pro Black</vt:lpstr>
      <vt:lpstr>Amasis MT Pro Light</vt:lpstr>
      <vt:lpstr>Amasis MT Pro Medium</vt:lpstr>
      <vt:lpstr>Aptos</vt:lpstr>
      <vt:lpstr>Arial</vt:lpstr>
      <vt:lpstr>Calibri</vt:lpstr>
      <vt:lpstr>Times New Roman</vt:lpstr>
      <vt:lpstr>Office Theme</vt:lpstr>
      <vt:lpstr>“Renewable and Nonrenewable Resources” Learning the differences between renewable and nonrenewable resources, explore examples of each, and understand the importance of conservation.  Florida Benchmark: SC.5.E.7.4 NGSS: ESS3.A – Natural Resources </vt:lpstr>
      <vt:lpstr>Essential Question</vt:lpstr>
      <vt:lpstr>What are natural resources?</vt:lpstr>
      <vt:lpstr>Two main types of Natural Resources</vt:lpstr>
      <vt:lpstr>Renewable Resources</vt:lpstr>
      <vt:lpstr>PowerPoint Presentation</vt:lpstr>
      <vt:lpstr>Lakeland Electric Airport I Solar Farm: A 2.3 MW photovoltaic solar facility commissioned in 2011, located near Lakeland Linder International Airport. It utilizes solar energy, which is a renewable resource, to generate electricity.</vt:lpstr>
      <vt:lpstr>PowerPoint Presentation</vt:lpstr>
      <vt:lpstr>Biomass is any organic material that comes from plants or animals and can be used as a renewable energy source. Since plants grow back naturally and can be replanted, biomass is considered sustainable because it can be replenished without depleting resources. Biomass can be converted into energy in various ways, providing power for everyday use, such as electricity, heat, and biofuels. </vt:lpstr>
      <vt:lpstr>Biomass can come from various sources, including waste materials like sewage, garbage, decayed plants, and animal waste. These organic materials are often recycled or reprocessed to produce useful products like biofuels, electricity, or heat.</vt:lpstr>
      <vt:lpstr>PowerPoint Presentation</vt:lpstr>
      <vt:lpstr>Non-renewable Resources</vt:lpstr>
      <vt:lpstr>Natural Gas Power Plant</vt:lpstr>
      <vt:lpstr>Oil Power Plant</vt:lpstr>
      <vt:lpstr>Coal Power Plant</vt:lpstr>
      <vt:lpstr>Minerals</vt:lpstr>
      <vt:lpstr>Nuclear Fuels</vt:lpstr>
      <vt:lpstr>Why It Matters?</vt:lpstr>
      <vt:lpstr>How You Can Help</vt:lpstr>
      <vt:lpstr>Quick Review</vt:lpstr>
      <vt:lpstr>PowerPoint Presentation</vt:lpstr>
      <vt:lpstr>Generalization</vt:lpstr>
      <vt:lpstr>It’s time to make the project!</vt:lpstr>
      <vt:lpstr>Sources and References: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Substitute Teacher</dc:creator>
  <cp:keywords/>
  <dc:description>generated using python-pptx</dc:description>
  <cp:lastModifiedBy>John mark Barbado</cp:lastModifiedBy>
  <cp:revision>7</cp:revision>
  <dcterms:created xsi:type="dcterms:W3CDTF">2013-01-27T09:14:16Z</dcterms:created>
  <dcterms:modified xsi:type="dcterms:W3CDTF">2026-03-15T11:42:14Z</dcterms:modified>
  <cp:category/>
</cp:coreProperties>
</file>