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4" r:id="rId5"/>
    <p:sldId id="266" r:id="rId6"/>
    <p:sldId id="265" r:id="rId7"/>
    <p:sldId id="267" r:id="rId8"/>
    <p:sldId id="268" r:id="rId9"/>
    <p:sldId id="259" r:id="rId10"/>
    <p:sldId id="263" r:id="rId11"/>
    <p:sldId id="261" r:id="rId12"/>
    <p:sldId id="26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6" d="100"/>
          <a:sy n="96" d="100"/>
        </p:scale>
        <p:origin x="1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CFE613-73C7-499A-B823-CCEA09AAE015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9893C08-8FE8-4065-B088-ACF8014A24BC}">
      <dgm:prSet/>
      <dgm:spPr/>
      <dgm:t>
        <a:bodyPr/>
        <a:lstStyle/>
        <a:p>
          <a:r>
            <a:rPr lang="en-US" b="1"/>
            <a:t>Prepare the DNA bases</a:t>
          </a:r>
          <a:r>
            <a:rPr lang="en-US"/>
            <a:t>: Cut each plastic straw into </a:t>
          </a:r>
          <a:r>
            <a:rPr lang="en-US" b="1"/>
            <a:t>three equal pieces</a:t>
          </a:r>
          <a:r>
            <a:rPr lang="en-US"/>
            <a:t>.</a:t>
          </a:r>
        </a:p>
      </dgm:t>
    </dgm:pt>
    <dgm:pt modelId="{FEE3419C-F6C6-45BB-8817-45DFF14E3805}" type="parTrans" cxnId="{3ECF1B78-3C4C-4ECC-82AE-969D65F5E182}">
      <dgm:prSet/>
      <dgm:spPr/>
      <dgm:t>
        <a:bodyPr/>
        <a:lstStyle/>
        <a:p>
          <a:endParaRPr lang="en-US"/>
        </a:p>
      </dgm:t>
    </dgm:pt>
    <dgm:pt modelId="{C4821ED4-617C-40E6-B8DE-775C5BE58357}" type="sibTrans" cxnId="{3ECF1B78-3C4C-4ECC-82AE-969D65F5E182}">
      <dgm:prSet phldrT="1"/>
      <dgm:spPr/>
      <dgm:t>
        <a:bodyPr/>
        <a:lstStyle/>
        <a:p>
          <a:r>
            <a:rPr lang="en-US"/>
            <a:t>1</a:t>
          </a:r>
        </a:p>
      </dgm:t>
    </dgm:pt>
    <dgm:pt modelId="{F2645B71-4306-4E21-A645-A19302E9A654}">
      <dgm:prSet/>
      <dgm:spPr/>
      <dgm:t>
        <a:bodyPr/>
        <a:lstStyle/>
        <a:p>
          <a:r>
            <a:rPr lang="en-US" b="1"/>
            <a:t>Create base pairs</a:t>
          </a:r>
          <a:endParaRPr lang="en-US"/>
        </a:p>
      </dgm:t>
    </dgm:pt>
    <dgm:pt modelId="{668374E7-EAFA-4160-A961-AC1A000AE473}" type="parTrans" cxnId="{7334BB37-B82F-4A9A-93EF-CBD74A233F4F}">
      <dgm:prSet/>
      <dgm:spPr/>
      <dgm:t>
        <a:bodyPr/>
        <a:lstStyle/>
        <a:p>
          <a:endParaRPr lang="en-US"/>
        </a:p>
      </dgm:t>
    </dgm:pt>
    <dgm:pt modelId="{4C6E0D67-2678-4D96-896B-9DC4FCF93E8B}" type="sibTrans" cxnId="{7334BB37-B82F-4A9A-93EF-CBD74A233F4F}">
      <dgm:prSet phldrT="2"/>
      <dgm:spPr/>
      <dgm:t>
        <a:bodyPr/>
        <a:lstStyle/>
        <a:p>
          <a:r>
            <a:rPr lang="en-US"/>
            <a:t>2</a:t>
          </a:r>
        </a:p>
      </dgm:t>
    </dgm:pt>
    <dgm:pt modelId="{E65B8CD7-2B84-413D-9B6E-F4DADC4C6A48}">
      <dgm:prSet/>
      <dgm:spPr/>
      <dgm:t>
        <a:bodyPr/>
        <a:lstStyle/>
        <a:p>
          <a:r>
            <a:rPr lang="en-US"/>
            <a:t>Use tape to connect two straw pieces side by side.</a:t>
          </a:r>
        </a:p>
      </dgm:t>
    </dgm:pt>
    <dgm:pt modelId="{9DEEFBF7-970A-42CD-85AD-5B459393103A}" type="parTrans" cxnId="{D71993B8-E63D-49D5-B7C0-EE318D4FC4B4}">
      <dgm:prSet/>
      <dgm:spPr/>
      <dgm:t>
        <a:bodyPr/>
        <a:lstStyle/>
        <a:p>
          <a:endParaRPr lang="en-US"/>
        </a:p>
      </dgm:t>
    </dgm:pt>
    <dgm:pt modelId="{7E393840-50DC-4E87-A16B-6C2AD559F83E}" type="sibTrans" cxnId="{D71993B8-E63D-49D5-B7C0-EE318D4FC4B4}">
      <dgm:prSet/>
      <dgm:spPr/>
      <dgm:t>
        <a:bodyPr/>
        <a:lstStyle/>
        <a:p>
          <a:endParaRPr lang="en-US"/>
        </a:p>
      </dgm:t>
    </dgm:pt>
    <dgm:pt modelId="{05486065-FD54-47CC-BE85-E31B24CB564C}">
      <dgm:prSet/>
      <dgm:spPr/>
      <dgm:t>
        <a:bodyPr/>
        <a:lstStyle/>
        <a:p>
          <a:r>
            <a:rPr lang="en-US"/>
            <a:t>Follow the base-pair rules:</a:t>
          </a:r>
        </a:p>
      </dgm:t>
    </dgm:pt>
    <dgm:pt modelId="{47AD305F-F147-461F-9DBE-3CB4376E1645}" type="parTrans" cxnId="{1571AAE6-65D6-4FD3-A49D-A7D916E341EC}">
      <dgm:prSet/>
      <dgm:spPr/>
      <dgm:t>
        <a:bodyPr/>
        <a:lstStyle/>
        <a:p>
          <a:endParaRPr lang="en-US"/>
        </a:p>
      </dgm:t>
    </dgm:pt>
    <dgm:pt modelId="{9EF1F72A-CAC1-4BF1-84C0-61136D01B946}" type="sibTrans" cxnId="{1571AAE6-65D6-4FD3-A49D-A7D916E341EC}">
      <dgm:prSet/>
      <dgm:spPr/>
      <dgm:t>
        <a:bodyPr/>
        <a:lstStyle/>
        <a:p>
          <a:endParaRPr lang="en-US"/>
        </a:p>
      </dgm:t>
    </dgm:pt>
    <dgm:pt modelId="{D8A6EED8-0532-4C61-B6B5-8AE31F68AF5E}">
      <dgm:prSet/>
      <dgm:spPr/>
      <dgm:t>
        <a:bodyPr/>
        <a:lstStyle/>
        <a:p>
          <a:r>
            <a:rPr lang="en-US"/>
            <a:t>Adenine (A) with Thymine (T)</a:t>
          </a:r>
        </a:p>
      </dgm:t>
    </dgm:pt>
    <dgm:pt modelId="{8B404CF1-49EB-4ADE-A1E7-0470F1C85066}" type="parTrans" cxnId="{F4D4D886-B407-4414-B1F8-0984ECD3A887}">
      <dgm:prSet/>
      <dgm:spPr/>
      <dgm:t>
        <a:bodyPr/>
        <a:lstStyle/>
        <a:p>
          <a:endParaRPr lang="en-US"/>
        </a:p>
      </dgm:t>
    </dgm:pt>
    <dgm:pt modelId="{A834C387-5746-490B-9603-D9474612EFA4}" type="sibTrans" cxnId="{F4D4D886-B407-4414-B1F8-0984ECD3A887}">
      <dgm:prSet/>
      <dgm:spPr/>
      <dgm:t>
        <a:bodyPr/>
        <a:lstStyle/>
        <a:p>
          <a:endParaRPr lang="en-US"/>
        </a:p>
      </dgm:t>
    </dgm:pt>
    <dgm:pt modelId="{32EA38BD-F1C2-4C9C-977A-C34FB81610F7}">
      <dgm:prSet/>
      <dgm:spPr/>
      <dgm:t>
        <a:bodyPr/>
        <a:lstStyle/>
        <a:p>
          <a:r>
            <a:rPr lang="en-US"/>
            <a:t>Cytosine (C) with Guanine (G)</a:t>
          </a:r>
        </a:p>
      </dgm:t>
    </dgm:pt>
    <dgm:pt modelId="{72D75970-0AAC-4382-A5CA-03809F6745FF}" type="parTrans" cxnId="{5795394C-097F-4181-AC5B-7DC764913A0E}">
      <dgm:prSet/>
      <dgm:spPr/>
      <dgm:t>
        <a:bodyPr/>
        <a:lstStyle/>
        <a:p>
          <a:endParaRPr lang="en-US"/>
        </a:p>
      </dgm:t>
    </dgm:pt>
    <dgm:pt modelId="{A8ABDB13-AC41-482D-939D-DDCD6BC21D28}" type="sibTrans" cxnId="{5795394C-097F-4181-AC5B-7DC764913A0E}">
      <dgm:prSet/>
      <dgm:spPr/>
      <dgm:t>
        <a:bodyPr/>
        <a:lstStyle/>
        <a:p>
          <a:endParaRPr lang="en-US"/>
        </a:p>
      </dgm:t>
    </dgm:pt>
    <dgm:pt modelId="{62915124-1C2F-445A-901B-AFA784EA17B8}">
      <dgm:prSet/>
      <dgm:spPr/>
      <dgm:t>
        <a:bodyPr/>
        <a:lstStyle/>
        <a:p>
          <a:r>
            <a:rPr lang="en-US"/>
            <a:t>Create </a:t>
          </a:r>
          <a:r>
            <a:rPr lang="en-US" b="1"/>
            <a:t>at least 12 base pairs</a:t>
          </a:r>
          <a:r>
            <a:rPr lang="en-US"/>
            <a:t>, alternating between A–T and C–G.</a:t>
          </a:r>
        </a:p>
      </dgm:t>
    </dgm:pt>
    <dgm:pt modelId="{5F822264-492A-4625-8B5A-4D45D16304D4}" type="parTrans" cxnId="{FC518281-D31D-4EC1-92AD-0155BAACFB70}">
      <dgm:prSet/>
      <dgm:spPr/>
      <dgm:t>
        <a:bodyPr/>
        <a:lstStyle/>
        <a:p>
          <a:endParaRPr lang="en-US"/>
        </a:p>
      </dgm:t>
    </dgm:pt>
    <dgm:pt modelId="{8597BAED-2355-49BB-B3E1-EBE21E8DDB1E}" type="sibTrans" cxnId="{FC518281-D31D-4EC1-92AD-0155BAACFB70}">
      <dgm:prSet/>
      <dgm:spPr/>
      <dgm:t>
        <a:bodyPr/>
        <a:lstStyle/>
        <a:p>
          <a:endParaRPr lang="en-US"/>
        </a:p>
      </dgm:t>
    </dgm:pt>
    <dgm:pt modelId="{265ED0FE-D7DA-48C9-B85E-187E677370AA}">
      <dgm:prSet/>
      <dgm:spPr/>
      <dgm:t>
        <a:bodyPr/>
        <a:lstStyle/>
        <a:p>
          <a:r>
            <a:rPr lang="en-US" b="1"/>
            <a:t>Create the helix support</a:t>
          </a:r>
          <a:r>
            <a:rPr lang="en-US"/>
            <a:t>: Roll the folder tightly into a tube that can slide over the pencil and </a:t>
          </a:r>
          <a:r>
            <a:rPr lang="en-US" b="1"/>
            <a:t>spin freely</a:t>
          </a:r>
          <a:r>
            <a:rPr lang="en-US"/>
            <a:t>.</a:t>
          </a:r>
        </a:p>
      </dgm:t>
    </dgm:pt>
    <dgm:pt modelId="{516BF781-9A88-4987-8664-AD689D756A6C}" type="parTrans" cxnId="{4F53B994-8C47-46AC-B30D-FB3370892AF8}">
      <dgm:prSet/>
      <dgm:spPr/>
      <dgm:t>
        <a:bodyPr/>
        <a:lstStyle/>
        <a:p>
          <a:endParaRPr lang="en-US"/>
        </a:p>
      </dgm:t>
    </dgm:pt>
    <dgm:pt modelId="{54027705-F019-4E83-AC4F-012E7F89979E}" type="sibTrans" cxnId="{4F53B994-8C47-46AC-B30D-FB3370892AF8}">
      <dgm:prSet phldrT="3"/>
      <dgm:spPr/>
      <dgm:t>
        <a:bodyPr/>
        <a:lstStyle/>
        <a:p>
          <a:r>
            <a:rPr lang="en-US"/>
            <a:t>3</a:t>
          </a:r>
        </a:p>
      </dgm:t>
    </dgm:pt>
    <dgm:pt modelId="{25FC074E-C853-4453-B281-9E728335ECEA}">
      <dgm:prSet/>
      <dgm:spPr/>
      <dgm:t>
        <a:bodyPr/>
        <a:lstStyle/>
        <a:p>
          <a:r>
            <a:rPr lang="en-US" b="1"/>
            <a:t>Attach the base pairs</a:t>
          </a:r>
          <a:r>
            <a:rPr lang="en-US"/>
            <a:t>: Glue the base-pair straws onto the rolled folder in a </a:t>
          </a:r>
          <a:r>
            <a:rPr lang="en-US" b="1"/>
            <a:t>spiral pattern</a:t>
          </a:r>
          <a:r>
            <a:rPr lang="en-US"/>
            <a:t>. Slightly rotate each pair to form the </a:t>
          </a:r>
          <a:r>
            <a:rPr lang="en-US" b="1"/>
            <a:t>double helix shape</a:t>
          </a:r>
          <a:r>
            <a:rPr lang="en-US"/>
            <a:t>.</a:t>
          </a:r>
        </a:p>
      </dgm:t>
    </dgm:pt>
    <dgm:pt modelId="{38883389-693D-4B2B-B6F4-EFF8C3BCD586}" type="parTrans" cxnId="{0001ED02-E69E-41D9-8D0D-F2015C18625A}">
      <dgm:prSet/>
      <dgm:spPr/>
      <dgm:t>
        <a:bodyPr/>
        <a:lstStyle/>
        <a:p>
          <a:endParaRPr lang="en-US"/>
        </a:p>
      </dgm:t>
    </dgm:pt>
    <dgm:pt modelId="{0BEDF886-DBED-49A2-943B-BFE43DCE2A2E}" type="sibTrans" cxnId="{0001ED02-E69E-41D9-8D0D-F2015C18625A}">
      <dgm:prSet phldrT="4"/>
      <dgm:spPr/>
      <dgm:t>
        <a:bodyPr/>
        <a:lstStyle/>
        <a:p>
          <a:r>
            <a:rPr lang="en-US"/>
            <a:t>4</a:t>
          </a:r>
        </a:p>
      </dgm:t>
    </dgm:pt>
    <dgm:pt modelId="{26984D8A-F10D-4DC1-AA58-96CEF817E079}">
      <dgm:prSet/>
      <dgm:spPr/>
      <dgm:t>
        <a:bodyPr/>
        <a:lstStyle/>
        <a:p>
          <a:r>
            <a:rPr lang="en-US" b="1"/>
            <a:t>Build the base</a:t>
          </a:r>
          <a:r>
            <a:rPr lang="en-US"/>
            <a:t>: Use a glue gun to secure the pencil </a:t>
          </a:r>
          <a:r>
            <a:rPr lang="en-US" b="1"/>
            <a:t>upright</a:t>
          </a:r>
          <a:r>
            <a:rPr lang="en-US"/>
            <a:t> in the center of the base of the plastic cup. Allow the glue to dry completely.</a:t>
          </a:r>
        </a:p>
      </dgm:t>
    </dgm:pt>
    <dgm:pt modelId="{EBDC3438-A56B-4971-8411-827DBEC14DFE}" type="parTrans" cxnId="{5D9EE5BD-AB0A-489A-B698-8C59A6B8F39C}">
      <dgm:prSet/>
      <dgm:spPr/>
      <dgm:t>
        <a:bodyPr/>
        <a:lstStyle/>
        <a:p>
          <a:endParaRPr lang="en-US"/>
        </a:p>
      </dgm:t>
    </dgm:pt>
    <dgm:pt modelId="{930A8BF1-B4F3-4442-8FF9-1430D39C13CE}" type="sibTrans" cxnId="{5D9EE5BD-AB0A-489A-B698-8C59A6B8F39C}">
      <dgm:prSet phldrT="5"/>
      <dgm:spPr/>
      <dgm:t>
        <a:bodyPr/>
        <a:lstStyle/>
        <a:p>
          <a:r>
            <a:rPr lang="en-US"/>
            <a:t>5</a:t>
          </a:r>
        </a:p>
      </dgm:t>
    </dgm:pt>
    <dgm:pt modelId="{8FF1540D-1FEF-4A43-AB2A-B1B42119E2DA}">
      <dgm:prSet/>
      <dgm:spPr/>
      <dgm:t>
        <a:bodyPr/>
        <a:lstStyle/>
        <a:p>
          <a:r>
            <a:rPr lang="en-US" b="1"/>
            <a:t>Assemble the DNA model</a:t>
          </a:r>
          <a:r>
            <a:rPr lang="en-US"/>
            <a:t>: Slide the rolled folder with attached base pairs onto the pencil so the model can spin.</a:t>
          </a:r>
        </a:p>
      </dgm:t>
    </dgm:pt>
    <dgm:pt modelId="{DA146F1C-769E-4DE0-B539-AC6CCD22CFE2}" type="parTrans" cxnId="{13DA56E0-34D9-49E1-A913-61E8F75C0951}">
      <dgm:prSet/>
      <dgm:spPr/>
      <dgm:t>
        <a:bodyPr/>
        <a:lstStyle/>
        <a:p>
          <a:endParaRPr lang="en-US"/>
        </a:p>
      </dgm:t>
    </dgm:pt>
    <dgm:pt modelId="{71624343-36EB-43E2-BE95-786D3DA7AE18}" type="sibTrans" cxnId="{13DA56E0-34D9-49E1-A913-61E8F75C0951}">
      <dgm:prSet phldrT="6"/>
      <dgm:spPr/>
      <dgm:t>
        <a:bodyPr/>
        <a:lstStyle/>
        <a:p>
          <a:r>
            <a:rPr lang="en-US"/>
            <a:t>6</a:t>
          </a:r>
        </a:p>
      </dgm:t>
    </dgm:pt>
    <dgm:pt modelId="{6B811A19-5966-44CD-A197-49E7719BCACE}">
      <dgm:prSet/>
      <dgm:spPr/>
      <dgm:t>
        <a:bodyPr/>
        <a:lstStyle/>
        <a:p>
          <a:r>
            <a:rPr lang="en-US" b="1"/>
            <a:t>Label the model</a:t>
          </a:r>
          <a:r>
            <a:rPr lang="en-US"/>
            <a:t>: Clearly label all required parts.</a:t>
          </a:r>
        </a:p>
      </dgm:t>
    </dgm:pt>
    <dgm:pt modelId="{75DAB56C-EF9D-421F-907E-2967D89D7A18}" type="parTrans" cxnId="{957ACB83-4EE0-4055-9EE9-3FC01F6C856C}">
      <dgm:prSet/>
      <dgm:spPr/>
      <dgm:t>
        <a:bodyPr/>
        <a:lstStyle/>
        <a:p>
          <a:endParaRPr lang="en-US"/>
        </a:p>
      </dgm:t>
    </dgm:pt>
    <dgm:pt modelId="{DEBF7D3F-FDD8-491F-9950-CF8B98A57A86}" type="sibTrans" cxnId="{957ACB83-4EE0-4055-9EE9-3FC01F6C856C}">
      <dgm:prSet phldrT="7"/>
      <dgm:spPr/>
      <dgm:t>
        <a:bodyPr/>
        <a:lstStyle/>
        <a:p>
          <a:endParaRPr lang="en-US"/>
        </a:p>
      </dgm:t>
    </dgm:pt>
    <dgm:pt modelId="{7DA708A5-EAFE-45CA-BF8D-BDF1B26EEB3F}" type="pres">
      <dgm:prSet presAssocID="{5CCFE613-73C7-499A-B823-CCEA09AAE015}" presName="Name0" presStyleCnt="0">
        <dgm:presLayoutVars>
          <dgm:dir/>
          <dgm:resizeHandles val="exact"/>
        </dgm:presLayoutVars>
      </dgm:prSet>
      <dgm:spPr/>
    </dgm:pt>
    <dgm:pt modelId="{D201945F-72BF-4DF1-82E9-1ABF2AF01079}" type="pres">
      <dgm:prSet presAssocID="{B9893C08-8FE8-4065-B088-ACF8014A24BC}" presName="node" presStyleLbl="node1" presStyleIdx="0" presStyleCnt="7">
        <dgm:presLayoutVars>
          <dgm:bulletEnabled val="1"/>
        </dgm:presLayoutVars>
      </dgm:prSet>
      <dgm:spPr/>
    </dgm:pt>
    <dgm:pt modelId="{C12839EC-3058-490A-BB66-CD16281D179E}" type="pres">
      <dgm:prSet presAssocID="{C4821ED4-617C-40E6-B8DE-775C5BE58357}" presName="sibTrans" presStyleLbl="sibTrans1D1" presStyleIdx="0" presStyleCnt="6"/>
      <dgm:spPr/>
    </dgm:pt>
    <dgm:pt modelId="{E2098328-61A9-477A-85E8-3F208DB6F6A6}" type="pres">
      <dgm:prSet presAssocID="{C4821ED4-617C-40E6-B8DE-775C5BE58357}" presName="connectorText" presStyleLbl="sibTrans1D1" presStyleIdx="0" presStyleCnt="6"/>
      <dgm:spPr/>
    </dgm:pt>
    <dgm:pt modelId="{A56C2E6A-1EB4-4CFD-A857-131AB7D6CAC3}" type="pres">
      <dgm:prSet presAssocID="{F2645B71-4306-4E21-A645-A19302E9A654}" presName="node" presStyleLbl="node1" presStyleIdx="1" presStyleCnt="7">
        <dgm:presLayoutVars>
          <dgm:bulletEnabled val="1"/>
        </dgm:presLayoutVars>
      </dgm:prSet>
      <dgm:spPr/>
    </dgm:pt>
    <dgm:pt modelId="{2E82C8D2-DFDA-48AA-8EE4-1723FDF17240}" type="pres">
      <dgm:prSet presAssocID="{4C6E0D67-2678-4D96-896B-9DC4FCF93E8B}" presName="sibTrans" presStyleLbl="sibTrans1D1" presStyleIdx="1" presStyleCnt="6"/>
      <dgm:spPr/>
    </dgm:pt>
    <dgm:pt modelId="{73D1A6EA-567D-414B-A183-B543E3DFB288}" type="pres">
      <dgm:prSet presAssocID="{4C6E0D67-2678-4D96-896B-9DC4FCF93E8B}" presName="connectorText" presStyleLbl="sibTrans1D1" presStyleIdx="1" presStyleCnt="6"/>
      <dgm:spPr/>
    </dgm:pt>
    <dgm:pt modelId="{D4B7422C-5BE9-4A5B-B309-E888B98F0B8D}" type="pres">
      <dgm:prSet presAssocID="{265ED0FE-D7DA-48C9-B85E-187E677370AA}" presName="node" presStyleLbl="node1" presStyleIdx="2" presStyleCnt="7">
        <dgm:presLayoutVars>
          <dgm:bulletEnabled val="1"/>
        </dgm:presLayoutVars>
      </dgm:prSet>
      <dgm:spPr/>
    </dgm:pt>
    <dgm:pt modelId="{769B403B-6CD6-42AD-A0A1-4C37DF86533D}" type="pres">
      <dgm:prSet presAssocID="{54027705-F019-4E83-AC4F-012E7F89979E}" presName="sibTrans" presStyleLbl="sibTrans1D1" presStyleIdx="2" presStyleCnt="6"/>
      <dgm:spPr/>
    </dgm:pt>
    <dgm:pt modelId="{BED0D802-CB96-4A27-9032-B8B580F26F93}" type="pres">
      <dgm:prSet presAssocID="{54027705-F019-4E83-AC4F-012E7F89979E}" presName="connectorText" presStyleLbl="sibTrans1D1" presStyleIdx="2" presStyleCnt="6"/>
      <dgm:spPr/>
    </dgm:pt>
    <dgm:pt modelId="{9032DB36-5B83-40BA-B141-5DC4E5E94C54}" type="pres">
      <dgm:prSet presAssocID="{25FC074E-C853-4453-B281-9E728335ECEA}" presName="node" presStyleLbl="node1" presStyleIdx="3" presStyleCnt="7">
        <dgm:presLayoutVars>
          <dgm:bulletEnabled val="1"/>
        </dgm:presLayoutVars>
      </dgm:prSet>
      <dgm:spPr/>
    </dgm:pt>
    <dgm:pt modelId="{35570B08-DF65-41D5-A7A7-13ED3EA3329A}" type="pres">
      <dgm:prSet presAssocID="{0BEDF886-DBED-49A2-943B-BFE43DCE2A2E}" presName="sibTrans" presStyleLbl="sibTrans1D1" presStyleIdx="3" presStyleCnt="6"/>
      <dgm:spPr/>
    </dgm:pt>
    <dgm:pt modelId="{5A2668E4-A8F2-4AE1-B4B0-03F680F01CF1}" type="pres">
      <dgm:prSet presAssocID="{0BEDF886-DBED-49A2-943B-BFE43DCE2A2E}" presName="connectorText" presStyleLbl="sibTrans1D1" presStyleIdx="3" presStyleCnt="6"/>
      <dgm:spPr/>
    </dgm:pt>
    <dgm:pt modelId="{18F16110-BFF2-47DD-AA6B-4A50DBDA5F9D}" type="pres">
      <dgm:prSet presAssocID="{26984D8A-F10D-4DC1-AA58-96CEF817E079}" presName="node" presStyleLbl="node1" presStyleIdx="4" presStyleCnt="7">
        <dgm:presLayoutVars>
          <dgm:bulletEnabled val="1"/>
        </dgm:presLayoutVars>
      </dgm:prSet>
      <dgm:spPr/>
    </dgm:pt>
    <dgm:pt modelId="{E8CDA7CE-C8D8-4039-9659-49FE43B2A2D9}" type="pres">
      <dgm:prSet presAssocID="{930A8BF1-B4F3-4442-8FF9-1430D39C13CE}" presName="sibTrans" presStyleLbl="sibTrans1D1" presStyleIdx="4" presStyleCnt="6"/>
      <dgm:spPr/>
    </dgm:pt>
    <dgm:pt modelId="{CAB2FED0-17E4-4349-B7A3-C2D95197E0E1}" type="pres">
      <dgm:prSet presAssocID="{930A8BF1-B4F3-4442-8FF9-1430D39C13CE}" presName="connectorText" presStyleLbl="sibTrans1D1" presStyleIdx="4" presStyleCnt="6"/>
      <dgm:spPr/>
    </dgm:pt>
    <dgm:pt modelId="{9C9B2818-971C-42EA-9354-97D6080FDBDB}" type="pres">
      <dgm:prSet presAssocID="{8FF1540D-1FEF-4A43-AB2A-B1B42119E2DA}" presName="node" presStyleLbl="node1" presStyleIdx="5" presStyleCnt="7">
        <dgm:presLayoutVars>
          <dgm:bulletEnabled val="1"/>
        </dgm:presLayoutVars>
      </dgm:prSet>
      <dgm:spPr/>
    </dgm:pt>
    <dgm:pt modelId="{94440293-D2C5-42AE-9228-BE557AFFEEA6}" type="pres">
      <dgm:prSet presAssocID="{71624343-36EB-43E2-BE95-786D3DA7AE18}" presName="sibTrans" presStyleLbl="sibTrans1D1" presStyleIdx="5" presStyleCnt="6"/>
      <dgm:spPr/>
    </dgm:pt>
    <dgm:pt modelId="{2776129C-D572-4010-B517-FC3073563A4D}" type="pres">
      <dgm:prSet presAssocID="{71624343-36EB-43E2-BE95-786D3DA7AE18}" presName="connectorText" presStyleLbl="sibTrans1D1" presStyleIdx="5" presStyleCnt="6"/>
      <dgm:spPr/>
    </dgm:pt>
    <dgm:pt modelId="{95D3D5AD-24DD-46C6-BBE9-4A528E936223}" type="pres">
      <dgm:prSet presAssocID="{6B811A19-5966-44CD-A197-49E7719BCACE}" presName="node" presStyleLbl="node1" presStyleIdx="6" presStyleCnt="7">
        <dgm:presLayoutVars>
          <dgm:bulletEnabled val="1"/>
        </dgm:presLayoutVars>
      </dgm:prSet>
      <dgm:spPr/>
    </dgm:pt>
  </dgm:ptLst>
  <dgm:cxnLst>
    <dgm:cxn modelId="{B42D0400-317F-40E9-926E-5007F09BEBCB}" type="presOf" srcId="{C4821ED4-617C-40E6-B8DE-775C5BE58357}" destId="{C12839EC-3058-490A-BB66-CD16281D179E}" srcOrd="0" destOrd="0" presId="urn:microsoft.com/office/officeart/2016/7/layout/RepeatingBendingProcessNew"/>
    <dgm:cxn modelId="{0001ED02-E69E-41D9-8D0D-F2015C18625A}" srcId="{5CCFE613-73C7-499A-B823-CCEA09AAE015}" destId="{25FC074E-C853-4453-B281-9E728335ECEA}" srcOrd="3" destOrd="0" parTransId="{38883389-693D-4B2B-B6F4-EFF8C3BCD586}" sibTransId="{0BEDF886-DBED-49A2-943B-BFE43DCE2A2E}"/>
    <dgm:cxn modelId="{CD98060C-2F20-4AE5-B0F7-4A38F87FF6B7}" type="presOf" srcId="{C4821ED4-617C-40E6-B8DE-775C5BE58357}" destId="{E2098328-61A9-477A-85E8-3F208DB6F6A6}" srcOrd="1" destOrd="0" presId="urn:microsoft.com/office/officeart/2016/7/layout/RepeatingBendingProcessNew"/>
    <dgm:cxn modelId="{48202914-8904-4401-B5E2-79103DD75BC1}" type="presOf" srcId="{6B811A19-5966-44CD-A197-49E7719BCACE}" destId="{95D3D5AD-24DD-46C6-BBE9-4A528E936223}" srcOrd="0" destOrd="0" presId="urn:microsoft.com/office/officeart/2016/7/layout/RepeatingBendingProcessNew"/>
    <dgm:cxn modelId="{26925626-3C9A-4BCB-B92B-BEC39A096210}" type="presOf" srcId="{E65B8CD7-2B84-413D-9B6E-F4DADC4C6A48}" destId="{A56C2E6A-1EB4-4CFD-A857-131AB7D6CAC3}" srcOrd="0" destOrd="1" presId="urn:microsoft.com/office/officeart/2016/7/layout/RepeatingBendingProcessNew"/>
    <dgm:cxn modelId="{B5CE3C2E-1B7F-45BA-AA5B-24E4009C2909}" type="presOf" srcId="{B9893C08-8FE8-4065-B088-ACF8014A24BC}" destId="{D201945F-72BF-4DF1-82E9-1ABF2AF01079}" srcOrd="0" destOrd="0" presId="urn:microsoft.com/office/officeart/2016/7/layout/RepeatingBendingProcessNew"/>
    <dgm:cxn modelId="{6AE3DE30-E0C8-41B4-BC6C-289C017B764B}" type="presOf" srcId="{71624343-36EB-43E2-BE95-786D3DA7AE18}" destId="{2776129C-D572-4010-B517-FC3073563A4D}" srcOrd="1" destOrd="0" presId="urn:microsoft.com/office/officeart/2016/7/layout/RepeatingBendingProcessNew"/>
    <dgm:cxn modelId="{7334BB37-B82F-4A9A-93EF-CBD74A233F4F}" srcId="{5CCFE613-73C7-499A-B823-CCEA09AAE015}" destId="{F2645B71-4306-4E21-A645-A19302E9A654}" srcOrd="1" destOrd="0" parTransId="{668374E7-EAFA-4160-A961-AC1A000AE473}" sibTransId="{4C6E0D67-2678-4D96-896B-9DC4FCF93E8B}"/>
    <dgm:cxn modelId="{B016743B-0B23-4154-85FE-A04AB24AE07D}" type="presOf" srcId="{D8A6EED8-0532-4C61-B6B5-8AE31F68AF5E}" destId="{A56C2E6A-1EB4-4CFD-A857-131AB7D6CAC3}" srcOrd="0" destOrd="3" presId="urn:microsoft.com/office/officeart/2016/7/layout/RepeatingBendingProcessNew"/>
    <dgm:cxn modelId="{3714245E-A531-419C-91F6-41F5A3627166}" type="presOf" srcId="{32EA38BD-F1C2-4C9C-977A-C34FB81610F7}" destId="{A56C2E6A-1EB4-4CFD-A857-131AB7D6CAC3}" srcOrd="0" destOrd="4" presId="urn:microsoft.com/office/officeart/2016/7/layout/RepeatingBendingProcessNew"/>
    <dgm:cxn modelId="{5795394C-097F-4181-AC5B-7DC764913A0E}" srcId="{05486065-FD54-47CC-BE85-E31B24CB564C}" destId="{32EA38BD-F1C2-4C9C-977A-C34FB81610F7}" srcOrd="1" destOrd="0" parTransId="{72D75970-0AAC-4382-A5CA-03809F6745FF}" sibTransId="{A8ABDB13-AC41-482D-939D-DDCD6BC21D28}"/>
    <dgm:cxn modelId="{3ECF1B78-3C4C-4ECC-82AE-969D65F5E182}" srcId="{5CCFE613-73C7-499A-B823-CCEA09AAE015}" destId="{B9893C08-8FE8-4065-B088-ACF8014A24BC}" srcOrd="0" destOrd="0" parTransId="{FEE3419C-F6C6-45BB-8817-45DFF14E3805}" sibTransId="{C4821ED4-617C-40E6-B8DE-775C5BE58357}"/>
    <dgm:cxn modelId="{7A6DC87A-4099-4596-BCEB-361141EC7223}" type="presOf" srcId="{0BEDF886-DBED-49A2-943B-BFE43DCE2A2E}" destId="{35570B08-DF65-41D5-A7A7-13ED3EA3329A}" srcOrd="0" destOrd="0" presId="urn:microsoft.com/office/officeart/2016/7/layout/RepeatingBendingProcessNew"/>
    <dgm:cxn modelId="{21A1197E-60EA-43B5-B91E-37C8228B0CEA}" type="presOf" srcId="{F2645B71-4306-4E21-A645-A19302E9A654}" destId="{A56C2E6A-1EB4-4CFD-A857-131AB7D6CAC3}" srcOrd="0" destOrd="0" presId="urn:microsoft.com/office/officeart/2016/7/layout/RepeatingBendingProcessNew"/>
    <dgm:cxn modelId="{FC518281-D31D-4EC1-92AD-0155BAACFB70}" srcId="{F2645B71-4306-4E21-A645-A19302E9A654}" destId="{62915124-1C2F-445A-901B-AFA784EA17B8}" srcOrd="2" destOrd="0" parTransId="{5F822264-492A-4625-8B5A-4D45D16304D4}" sibTransId="{8597BAED-2355-49BB-B3E1-EBE21E8DDB1E}"/>
    <dgm:cxn modelId="{DF72A883-998C-4193-A3BD-41C2754C8A2B}" type="presOf" srcId="{930A8BF1-B4F3-4442-8FF9-1430D39C13CE}" destId="{E8CDA7CE-C8D8-4039-9659-49FE43B2A2D9}" srcOrd="0" destOrd="0" presId="urn:microsoft.com/office/officeart/2016/7/layout/RepeatingBendingProcessNew"/>
    <dgm:cxn modelId="{957ACB83-4EE0-4055-9EE9-3FC01F6C856C}" srcId="{5CCFE613-73C7-499A-B823-CCEA09AAE015}" destId="{6B811A19-5966-44CD-A197-49E7719BCACE}" srcOrd="6" destOrd="0" parTransId="{75DAB56C-EF9D-421F-907E-2967D89D7A18}" sibTransId="{DEBF7D3F-FDD8-491F-9950-CF8B98A57A86}"/>
    <dgm:cxn modelId="{F4D4D886-B407-4414-B1F8-0984ECD3A887}" srcId="{05486065-FD54-47CC-BE85-E31B24CB564C}" destId="{D8A6EED8-0532-4C61-B6B5-8AE31F68AF5E}" srcOrd="0" destOrd="0" parTransId="{8B404CF1-49EB-4ADE-A1E7-0470F1C85066}" sibTransId="{A834C387-5746-490B-9603-D9474612EFA4}"/>
    <dgm:cxn modelId="{D14E298A-364E-4E86-BFAB-1E4E63D09118}" type="presOf" srcId="{05486065-FD54-47CC-BE85-E31B24CB564C}" destId="{A56C2E6A-1EB4-4CFD-A857-131AB7D6CAC3}" srcOrd="0" destOrd="2" presId="urn:microsoft.com/office/officeart/2016/7/layout/RepeatingBendingProcessNew"/>
    <dgm:cxn modelId="{1F46078E-AD8F-442E-A6E8-1C4689C9C681}" type="presOf" srcId="{25FC074E-C853-4453-B281-9E728335ECEA}" destId="{9032DB36-5B83-40BA-B141-5DC4E5E94C54}" srcOrd="0" destOrd="0" presId="urn:microsoft.com/office/officeart/2016/7/layout/RepeatingBendingProcessNew"/>
    <dgm:cxn modelId="{4F53B994-8C47-46AC-B30D-FB3370892AF8}" srcId="{5CCFE613-73C7-499A-B823-CCEA09AAE015}" destId="{265ED0FE-D7DA-48C9-B85E-187E677370AA}" srcOrd="2" destOrd="0" parTransId="{516BF781-9A88-4987-8664-AD689D756A6C}" sibTransId="{54027705-F019-4E83-AC4F-012E7F89979E}"/>
    <dgm:cxn modelId="{C89D889A-FA37-4A13-8E60-AA9AD8153BCF}" type="presOf" srcId="{265ED0FE-D7DA-48C9-B85E-187E677370AA}" destId="{D4B7422C-5BE9-4A5B-B309-E888B98F0B8D}" srcOrd="0" destOrd="0" presId="urn:microsoft.com/office/officeart/2016/7/layout/RepeatingBendingProcessNew"/>
    <dgm:cxn modelId="{5EF4E19F-29DE-4BCF-9449-816B7FE8B0C4}" type="presOf" srcId="{62915124-1C2F-445A-901B-AFA784EA17B8}" destId="{A56C2E6A-1EB4-4CFD-A857-131AB7D6CAC3}" srcOrd="0" destOrd="5" presId="urn:microsoft.com/office/officeart/2016/7/layout/RepeatingBendingProcessNew"/>
    <dgm:cxn modelId="{DE0512A6-2B06-45C0-8387-A3C4BEAC8697}" type="presOf" srcId="{26984D8A-F10D-4DC1-AA58-96CEF817E079}" destId="{18F16110-BFF2-47DD-AA6B-4A50DBDA5F9D}" srcOrd="0" destOrd="0" presId="urn:microsoft.com/office/officeart/2016/7/layout/RepeatingBendingProcessNew"/>
    <dgm:cxn modelId="{95929AAE-0459-4819-BF1B-C2FF48413903}" type="presOf" srcId="{54027705-F019-4E83-AC4F-012E7F89979E}" destId="{BED0D802-CB96-4A27-9032-B8B580F26F93}" srcOrd="1" destOrd="0" presId="urn:microsoft.com/office/officeart/2016/7/layout/RepeatingBendingProcessNew"/>
    <dgm:cxn modelId="{FDF146AF-2104-409B-B86F-E57099DB95A7}" type="presOf" srcId="{930A8BF1-B4F3-4442-8FF9-1430D39C13CE}" destId="{CAB2FED0-17E4-4349-B7A3-C2D95197E0E1}" srcOrd="1" destOrd="0" presId="urn:microsoft.com/office/officeart/2016/7/layout/RepeatingBendingProcessNew"/>
    <dgm:cxn modelId="{A74E95B3-6002-4CFD-B5CD-012EFD30E217}" type="presOf" srcId="{8FF1540D-1FEF-4A43-AB2A-B1B42119E2DA}" destId="{9C9B2818-971C-42EA-9354-97D6080FDBDB}" srcOrd="0" destOrd="0" presId="urn:microsoft.com/office/officeart/2016/7/layout/RepeatingBendingProcessNew"/>
    <dgm:cxn modelId="{CA3BA3B5-199A-4B87-86CF-6CCBEA1BDBBE}" type="presOf" srcId="{4C6E0D67-2678-4D96-896B-9DC4FCF93E8B}" destId="{73D1A6EA-567D-414B-A183-B543E3DFB288}" srcOrd="1" destOrd="0" presId="urn:microsoft.com/office/officeart/2016/7/layout/RepeatingBendingProcessNew"/>
    <dgm:cxn modelId="{D71993B8-E63D-49D5-B7C0-EE318D4FC4B4}" srcId="{F2645B71-4306-4E21-A645-A19302E9A654}" destId="{E65B8CD7-2B84-413D-9B6E-F4DADC4C6A48}" srcOrd="0" destOrd="0" parTransId="{9DEEFBF7-970A-42CD-85AD-5B459393103A}" sibTransId="{7E393840-50DC-4E87-A16B-6C2AD559F83E}"/>
    <dgm:cxn modelId="{5D9EE5BD-AB0A-489A-B698-8C59A6B8F39C}" srcId="{5CCFE613-73C7-499A-B823-CCEA09AAE015}" destId="{26984D8A-F10D-4DC1-AA58-96CEF817E079}" srcOrd="4" destOrd="0" parTransId="{EBDC3438-A56B-4971-8411-827DBEC14DFE}" sibTransId="{930A8BF1-B4F3-4442-8FF9-1430D39C13CE}"/>
    <dgm:cxn modelId="{3123F2C8-128A-44A1-A13C-989E37BC12F6}" type="presOf" srcId="{4C6E0D67-2678-4D96-896B-9DC4FCF93E8B}" destId="{2E82C8D2-DFDA-48AA-8EE4-1723FDF17240}" srcOrd="0" destOrd="0" presId="urn:microsoft.com/office/officeart/2016/7/layout/RepeatingBendingProcessNew"/>
    <dgm:cxn modelId="{EFDDBAD3-3E8E-4915-AD82-C5D408340243}" type="presOf" srcId="{5CCFE613-73C7-499A-B823-CCEA09AAE015}" destId="{7DA708A5-EAFE-45CA-BF8D-BDF1B26EEB3F}" srcOrd="0" destOrd="0" presId="urn:microsoft.com/office/officeart/2016/7/layout/RepeatingBendingProcessNew"/>
    <dgm:cxn modelId="{74030FD7-AC6E-4CC6-9E4F-4AF05BA3303E}" type="presOf" srcId="{71624343-36EB-43E2-BE95-786D3DA7AE18}" destId="{94440293-D2C5-42AE-9228-BE557AFFEEA6}" srcOrd="0" destOrd="0" presId="urn:microsoft.com/office/officeart/2016/7/layout/RepeatingBendingProcessNew"/>
    <dgm:cxn modelId="{B9ADF1DC-98AC-4CEE-B00A-ADEA090B06BD}" type="presOf" srcId="{0BEDF886-DBED-49A2-943B-BFE43DCE2A2E}" destId="{5A2668E4-A8F2-4AE1-B4B0-03F680F01CF1}" srcOrd="1" destOrd="0" presId="urn:microsoft.com/office/officeart/2016/7/layout/RepeatingBendingProcessNew"/>
    <dgm:cxn modelId="{D52234E0-28C8-46F7-B1D9-4314B27DEBB7}" type="presOf" srcId="{54027705-F019-4E83-AC4F-012E7F89979E}" destId="{769B403B-6CD6-42AD-A0A1-4C37DF86533D}" srcOrd="0" destOrd="0" presId="urn:microsoft.com/office/officeart/2016/7/layout/RepeatingBendingProcessNew"/>
    <dgm:cxn modelId="{13DA56E0-34D9-49E1-A913-61E8F75C0951}" srcId="{5CCFE613-73C7-499A-B823-CCEA09AAE015}" destId="{8FF1540D-1FEF-4A43-AB2A-B1B42119E2DA}" srcOrd="5" destOrd="0" parTransId="{DA146F1C-769E-4DE0-B539-AC6CCD22CFE2}" sibTransId="{71624343-36EB-43E2-BE95-786D3DA7AE18}"/>
    <dgm:cxn modelId="{1571AAE6-65D6-4FD3-A49D-A7D916E341EC}" srcId="{F2645B71-4306-4E21-A645-A19302E9A654}" destId="{05486065-FD54-47CC-BE85-E31B24CB564C}" srcOrd="1" destOrd="0" parTransId="{47AD305F-F147-461F-9DBE-3CB4376E1645}" sibTransId="{9EF1F72A-CAC1-4BF1-84C0-61136D01B946}"/>
    <dgm:cxn modelId="{23DDE933-461C-42D4-BFC4-0985D5C850FE}" type="presParOf" srcId="{7DA708A5-EAFE-45CA-BF8D-BDF1B26EEB3F}" destId="{D201945F-72BF-4DF1-82E9-1ABF2AF01079}" srcOrd="0" destOrd="0" presId="urn:microsoft.com/office/officeart/2016/7/layout/RepeatingBendingProcessNew"/>
    <dgm:cxn modelId="{286C95A2-DAE3-48D5-B7A2-8FAF77BD90BB}" type="presParOf" srcId="{7DA708A5-EAFE-45CA-BF8D-BDF1B26EEB3F}" destId="{C12839EC-3058-490A-BB66-CD16281D179E}" srcOrd="1" destOrd="0" presId="urn:microsoft.com/office/officeart/2016/7/layout/RepeatingBendingProcessNew"/>
    <dgm:cxn modelId="{EE7B0A47-DA2D-4AC3-B432-3CD8D4A7F21D}" type="presParOf" srcId="{C12839EC-3058-490A-BB66-CD16281D179E}" destId="{E2098328-61A9-477A-85E8-3F208DB6F6A6}" srcOrd="0" destOrd="0" presId="urn:microsoft.com/office/officeart/2016/7/layout/RepeatingBendingProcessNew"/>
    <dgm:cxn modelId="{FFE9E203-BCD5-45FB-8B06-93A710EE2F3F}" type="presParOf" srcId="{7DA708A5-EAFE-45CA-BF8D-BDF1B26EEB3F}" destId="{A56C2E6A-1EB4-4CFD-A857-131AB7D6CAC3}" srcOrd="2" destOrd="0" presId="urn:microsoft.com/office/officeart/2016/7/layout/RepeatingBendingProcessNew"/>
    <dgm:cxn modelId="{F652C8B4-45B6-45D1-97D2-2F7200F388F2}" type="presParOf" srcId="{7DA708A5-EAFE-45CA-BF8D-BDF1B26EEB3F}" destId="{2E82C8D2-DFDA-48AA-8EE4-1723FDF17240}" srcOrd="3" destOrd="0" presId="urn:microsoft.com/office/officeart/2016/7/layout/RepeatingBendingProcessNew"/>
    <dgm:cxn modelId="{FC02DC41-05F1-45DC-955B-C4ED249E1DBC}" type="presParOf" srcId="{2E82C8D2-DFDA-48AA-8EE4-1723FDF17240}" destId="{73D1A6EA-567D-414B-A183-B543E3DFB288}" srcOrd="0" destOrd="0" presId="urn:microsoft.com/office/officeart/2016/7/layout/RepeatingBendingProcessNew"/>
    <dgm:cxn modelId="{F204D602-94B0-4665-8753-C658BD66F9E2}" type="presParOf" srcId="{7DA708A5-EAFE-45CA-BF8D-BDF1B26EEB3F}" destId="{D4B7422C-5BE9-4A5B-B309-E888B98F0B8D}" srcOrd="4" destOrd="0" presId="urn:microsoft.com/office/officeart/2016/7/layout/RepeatingBendingProcessNew"/>
    <dgm:cxn modelId="{D938AB23-F5DE-44C1-A303-29A680637C86}" type="presParOf" srcId="{7DA708A5-EAFE-45CA-BF8D-BDF1B26EEB3F}" destId="{769B403B-6CD6-42AD-A0A1-4C37DF86533D}" srcOrd="5" destOrd="0" presId="urn:microsoft.com/office/officeart/2016/7/layout/RepeatingBendingProcessNew"/>
    <dgm:cxn modelId="{4A403FFA-720A-466B-9F3F-E914675D6435}" type="presParOf" srcId="{769B403B-6CD6-42AD-A0A1-4C37DF86533D}" destId="{BED0D802-CB96-4A27-9032-B8B580F26F93}" srcOrd="0" destOrd="0" presId="urn:microsoft.com/office/officeart/2016/7/layout/RepeatingBendingProcessNew"/>
    <dgm:cxn modelId="{9CB24A61-AFB7-4CE2-8F7E-70573A535587}" type="presParOf" srcId="{7DA708A5-EAFE-45CA-BF8D-BDF1B26EEB3F}" destId="{9032DB36-5B83-40BA-B141-5DC4E5E94C54}" srcOrd="6" destOrd="0" presId="urn:microsoft.com/office/officeart/2016/7/layout/RepeatingBendingProcessNew"/>
    <dgm:cxn modelId="{E168C70E-98F9-4061-BB29-97ACD786E85A}" type="presParOf" srcId="{7DA708A5-EAFE-45CA-BF8D-BDF1B26EEB3F}" destId="{35570B08-DF65-41D5-A7A7-13ED3EA3329A}" srcOrd="7" destOrd="0" presId="urn:microsoft.com/office/officeart/2016/7/layout/RepeatingBendingProcessNew"/>
    <dgm:cxn modelId="{949BE994-F4BF-489D-B060-C27E5B1BB259}" type="presParOf" srcId="{35570B08-DF65-41D5-A7A7-13ED3EA3329A}" destId="{5A2668E4-A8F2-4AE1-B4B0-03F680F01CF1}" srcOrd="0" destOrd="0" presId="urn:microsoft.com/office/officeart/2016/7/layout/RepeatingBendingProcessNew"/>
    <dgm:cxn modelId="{D061E74C-C84B-4534-876F-4BEEF04D9928}" type="presParOf" srcId="{7DA708A5-EAFE-45CA-BF8D-BDF1B26EEB3F}" destId="{18F16110-BFF2-47DD-AA6B-4A50DBDA5F9D}" srcOrd="8" destOrd="0" presId="urn:microsoft.com/office/officeart/2016/7/layout/RepeatingBendingProcessNew"/>
    <dgm:cxn modelId="{2BFB3DF6-B921-4273-B908-4DFADABD9CD3}" type="presParOf" srcId="{7DA708A5-EAFE-45CA-BF8D-BDF1B26EEB3F}" destId="{E8CDA7CE-C8D8-4039-9659-49FE43B2A2D9}" srcOrd="9" destOrd="0" presId="urn:microsoft.com/office/officeart/2016/7/layout/RepeatingBendingProcessNew"/>
    <dgm:cxn modelId="{F7C3F393-0FD5-491C-9F96-27055CAF92CD}" type="presParOf" srcId="{E8CDA7CE-C8D8-4039-9659-49FE43B2A2D9}" destId="{CAB2FED0-17E4-4349-B7A3-C2D95197E0E1}" srcOrd="0" destOrd="0" presId="urn:microsoft.com/office/officeart/2016/7/layout/RepeatingBendingProcessNew"/>
    <dgm:cxn modelId="{F5C749AB-BE86-4B7D-84B1-6D785903366B}" type="presParOf" srcId="{7DA708A5-EAFE-45CA-BF8D-BDF1B26EEB3F}" destId="{9C9B2818-971C-42EA-9354-97D6080FDBDB}" srcOrd="10" destOrd="0" presId="urn:microsoft.com/office/officeart/2016/7/layout/RepeatingBendingProcessNew"/>
    <dgm:cxn modelId="{EA57A897-E3EF-4E61-9C6E-88B76E26B092}" type="presParOf" srcId="{7DA708A5-EAFE-45CA-BF8D-BDF1B26EEB3F}" destId="{94440293-D2C5-42AE-9228-BE557AFFEEA6}" srcOrd="11" destOrd="0" presId="urn:microsoft.com/office/officeart/2016/7/layout/RepeatingBendingProcessNew"/>
    <dgm:cxn modelId="{1597C327-F09C-40F8-8D7B-4B33DF01AA8B}" type="presParOf" srcId="{94440293-D2C5-42AE-9228-BE557AFFEEA6}" destId="{2776129C-D572-4010-B517-FC3073563A4D}" srcOrd="0" destOrd="0" presId="urn:microsoft.com/office/officeart/2016/7/layout/RepeatingBendingProcessNew"/>
    <dgm:cxn modelId="{AE65842E-F34A-4EA4-A6F7-134591D0A1E5}" type="presParOf" srcId="{7DA708A5-EAFE-45CA-BF8D-BDF1B26EEB3F}" destId="{95D3D5AD-24DD-46C6-BBE9-4A528E936223}" srcOrd="12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2839EC-3058-490A-BB66-CD16281D179E}">
      <dsp:nvSpPr>
        <dsp:cNvPr id="0" name=""/>
        <dsp:cNvSpPr/>
      </dsp:nvSpPr>
      <dsp:spPr>
        <a:xfrm>
          <a:off x="2329782" y="624019"/>
          <a:ext cx="4815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2764" y="45719"/>
              </a:lnTo>
            </a:path>
            <a:path>
              <a:moveTo>
                <a:pt x="288793" y="45719"/>
              </a:moveTo>
              <a:lnTo>
                <a:pt x="481557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1</a:t>
          </a:r>
        </a:p>
      </dsp:txBody>
      <dsp:txXfrm>
        <a:off x="2522546" y="601010"/>
        <a:ext cx="96029" cy="137456"/>
      </dsp:txXfrm>
    </dsp:sp>
    <dsp:sp modelId="{D201945F-72BF-4DF1-82E9-1ABF2AF01079}">
      <dsp:nvSpPr>
        <dsp:cNvPr id="0" name=""/>
        <dsp:cNvSpPr/>
      </dsp:nvSpPr>
      <dsp:spPr>
        <a:xfrm>
          <a:off x="104808" y="1707"/>
          <a:ext cx="2226773" cy="13360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114" tIns="114534" rIns="109114" bIns="11453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Prepare the DNA bases</a:t>
          </a:r>
          <a:r>
            <a:rPr lang="en-US" sz="1200" kern="1200"/>
            <a:t>: Cut each plastic straw into </a:t>
          </a:r>
          <a:r>
            <a:rPr lang="en-US" sz="1200" b="1" kern="1200"/>
            <a:t>three equal pieces</a:t>
          </a:r>
          <a:r>
            <a:rPr lang="en-US" sz="1200" kern="1200"/>
            <a:t>.</a:t>
          </a:r>
        </a:p>
      </dsp:txBody>
      <dsp:txXfrm>
        <a:off x="104808" y="1707"/>
        <a:ext cx="2226773" cy="1336063"/>
      </dsp:txXfrm>
    </dsp:sp>
    <dsp:sp modelId="{2E82C8D2-DFDA-48AA-8EE4-1723FDF17240}">
      <dsp:nvSpPr>
        <dsp:cNvPr id="0" name=""/>
        <dsp:cNvSpPr/>
      </dsp:nvSpPr>
      <dsp:spPr>
        <a:xfrm>
          <a:off x="5068713" y="624019"/>
          <a:ext cx="4815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2764" y="45719"/>
              </a:lnTo>
            </a:path>
            <a:path>
              <a:moveTo>
                <a:pt x="288793" y="45719"/>
              </a:moveTo>
              <a:lnTo>
                <a:pt x="481557" y="45720"/>
              </a:lnTo>
            </a:path>
          </a:pathLst>
        </a:custGeom>
        <a:noFill/>
        <a:ln w="6350" cap="flat" cmpd="sng" algn="ctr">
          <a:solidFill>
            <a:schemeClr val="accent2">
              <a:hueOff val="-298984"/>
              <a:satOff val="-84"/>
              <a:lumOff val="1412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2</a:t>
          </a:r>
        </a:p>
      </dsp:txBody>
      <dsp:txXfrm>
        <a:off x="5261477" y="601010"/>
        <a:ext cx="96029" cy="137456"/>
      </dsp:txXfrm>
    </dsp:sp>
    <dsp:sp modelId="{A56C2E6A-1EB4-4CFD-A857-131AB7D6CAC3}">
      <dsp:nvSpPr>
        <dsp:cNvPr id="0" name=""/>
        <dsp:cNvSpPr/>
      </dsp:nvSpPr>
      <dsp:spPr>
        <a:xfrm>
          <a:off x="2843739" y="1707"/>
          <a:ext cx="2226773" cy="1336063"/>
        </a:xfrm>
        <a:prstGeom prst="rect">
          <a:avLst/>
        </a:prstGeom>
        <a:solidFill>
          <a:schemeClr val="accent2">
            <a:hueOff val="-249153"/>
            <a:satOff val="-70"/>
            <a:lumOff val="11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114" tIns="114534" rIns="109114" bIns="114534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Create base pairs</a:t>
          </a:r>
          <a:endParaRPr lang="en-US" sz="12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Use tape to connect two straw pieces side by side.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Follow the base-pair rules:</a:t>
          </a:r>
        </a:p>
        <a:p>
          <a:pPr marL="114300" lvl="2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Adenine (A) with Thymine (T)</a:t>
          </a:r>
        </a:p>
        <a:p>
          <a:pPr marL="114300" lvl="2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Cytosine (C) with Guanine (G)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Create </a:t>
          </a:r>
          <a:r>
            <a:rPr lang="en-US" sz="900" b="1" kern="1200"/>
            <a:t>at least 12 base pairs</a:t>
          </a:r>
          <a:r>
            <a:rPr lang="en-US" sz="900" kern="1200"/>
            <a:t>, alternating between A–T and C–G.</a:t>
          </a:r>
        </a:p>
      </dsp:txBody>
      <dsp:txXfrm>
        <a:off x="2843739" y="1707"/>
        <a:ext cx="2226773" cy="1336063"/>
      </dsp:txXfrm>
    </dsp:sp>
    <dsp:sp modelId="{769B403B-6CD6-42AD-A0A1-4C37DF86533D}">
      <dsp:nvSpPr>
        <dsp:cNvPr id="0" name=""/>
        <dsp:cNvSpPr/>
      </dsp:nvSpPr>
      <dsp:spPr>
        <a:xfrm>
          <a:off x="7807644" y="624019"/>
          <a:ext cx="4815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2764" y="45719"/>
              </a:lnTo>
            </a:path>
            <a:path>
              <a:moveTo>
                <a:pt x="288793" y="45719"/>
              </a:moveTo>
              <a:lnTo>
                <a:pt x="481557" y="45720"/>
              </a:lnTo>
            </a:path>
          </a:pathLst>
        </a:custGeom>
        <a:noFill/>
        <a:ln w="6350" cap="flat" cmpd="sng" algn="ctr">
          <a:solidFill>
            <a:schemeClr val="accent2">
              <a:hueOff val="-597968"/>
              <a:satOff val="-167"/>
              <a:lumOff val="2823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3</a:t>
          </a:r>
        </a:p>
      </dsp:txBody>
      <dsp:txXfrm>
        <a:off x="8000408" y="601010"/>
        <a:ext cx="96029" cy="137456"/>
      </dsp:txXfrm>
    </dsp:sp>
    <dsp:sp modelId="{D4B7422C-5BE9-4A5B-B309-E888B98F0B8D}">
      <dsp:nvSpPr>
        <dsp:cNvPr id="0" name=""/>
        <dsp:cNvSpPr/>
      </dsp:nvSpPr>
      <dsp:spPr>
        <a:xfrm>
          <a:off x="5582670" y="1707"/>
          <a:ext cx="2226773" cy="1336063"/>
        </a:xfrm>
        <a:prstGeom prst="rect">
          <a:avLst/>
        </a:prstGeom>
        <a:solidFill>
          <a:schemeClr val="accent2">
            <a:hueOff val="-498306"/>
            <a:satOff val="-139"/>
            <a:lumOff val="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114" tIns="114534" rIns="109114" bIns="11453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Create the helix support</a:t>
          </a:r>
          <a:r>
            <a:rPr lang="en-US" sz="1200" kern="1200"/>
            <a:t>: Roll the folder tightly into a tube that can slide over the pencil and </a:t>
          </a:r>
          <a:r>
            <a:rPr lang="en-US" sz="1200" b="1" kern="1200"/>
            <a:t>spin freely</a:t>
          </a:r>
          <a:r>
            <a:rPr lang="en-US" sz="1200" kern="1200"/>
            <a:t>.</a:t>
          </a:r>
        </a:p>
      </dsp:txBody>
      <dsp:txXfrm>
        <a:off x="5582670" y="1707"/>
        <a:ext cx="2226773" cy="1336063"/>
      </dsp:txXfrm>
    </dsp:sp>
    <dsp:sp modelId="{35570B08-DF65-41D5-A7A7-13ED3EA3329A}">
      <dsp:nvSpPr>
        <dsp:cNvPr id="0" name=""/>
        <dsp:cNvSpPr/>
      </dsp:nvSpPr>
      <dsp:spPr>
        <a:xfrm>
          <a:off x="1218195" y="1335971"/>
          <a:ext cx="8216792" cy="481557"/>
        </a:xfrm>
        <a:custGeom>
          <a:avLst/>
          <a:gdLst/>
          <a:ahLst/>
          <a:cxnLst/>
          <a:rect l="0" t="0" r="0" b="0"/>
          <a:pathLst>
            <a:path>
              <a:moveTo>
                <a:pt x="8216792" y="0"/>
              </a:moveTo>
              <a:lnTo>
                <a:pt x="8216792" y="257878"/>
              </a:lnTo>
              <a:lnTo>
                <a:pt x="0" y="257878"/>
              </a:lnTo>
              <a:lnTo>
                <a:pt x="0" y="481557"/>
              </a:lnTo>
            </a:path>
          </a:pathLst>
        </a:custGeom>
        <a:noFill/>
        <a:ln w="6350" cap="flat" cmpd="sng" algn="ctr">
          <a:solidFill>
            <a:schemeClr val="accent2">
              <a:hueOff val="-896951"/>
              <a:satOff val="-251"/>
              <a:lumOff val="4235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4</a:t>
          </a:r>
        </a:p>
      </dsp:txBody>
      <dsp:txXfrm>
        <a:off x="5120773" y="1508021"/>
        <a:ext cx="411636" cy="137456"/>
      </dsp:txXfrm>
    </dsp:sp>
    <dsp:sp modelId="{9032DB36-5B83-40BA-B141-5DC4E5E94C54}">
      <dsp:nvSpPr>
        <dsp:cNvPr id="0" name=""/>
        <dsp:cNvSpPr/>
      </dsp:nvSpPr>
      <dsp:spPr>
        <a:xfrm>
          <a:off x="8321601" y="1707"/>
          <a:ext cx="2226773" cy="1336063"/>
        </a:xfrm>
        <a:prstGeom prst="rect">
          <a:avLst/>
        </a:prstGeom>
        <a:solidFill>
          <a:schemeClr val="accent2">
            <a:hueOff val="-747459"/>
            <a:satOff val="-209"/>
            <a:lumOff val="35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114" tIns="114534" rIns="109114" bIns="11453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Attach the base pairs</a:t>
          </a:r>
          <a:r>
            <a:rPr lang="en-US" sz="1200" kern="1200"/>
            <a:t>: Glue the base-pair straws onto the rolled folder in a </a:t>
          </a:r>
          <a:r>
            <a:rPr lang="en-US" sz="1200" b="1" kern="1200"/>
            <a:t>spiral pattern</a:t>
          </a:r>
          <a:r>
            <a:rPr lang="en-US" sz="1200" kern="1200"/>
            <a:t>. Slightly rotate each pair to form the </a:t>
          </a:r>
          <a:r>
            <a:rPr lang="en-US" sz="1200" b="1" kern="1200"/>
            <a:t>double helix shape</a:t>
          </a:r>
          <a:r>
            <a:rPr lang="en-US" sz="1200" kern="1200"/>
            <a:t>.</a:t>
          </a:r>
        </a:p>
      </dsp:txBody>
      <dsp:txXfrm>
        <a:off x="8321601" y="1707"/>
        <a:ext cx="2226773" cy="1336063"/>
      </dsp:txXfrm>
    </dsp:sp>
    <dsp:sp modelId="{E8CDA7CE-C8D8-4039-9659-49FE43B2A2D9}">
      <dsp:nvSpPr>
        <dsp:cNvPr id="0" name=""/>
        <dsp:cNvSpPr/>
      </dsp:nvSpPr>
      <dsp:spPr>
        <a:xfrm>
          <a:off x="2329782" y="2472240"/>
          <a:ext cx="4815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2764" y="45719"/>
              </a:lnTo>
            </a:path>
            <a:path>
              <a:moveTo>
                <a:pt x="288793" y="45719"/>
              </a:moveTo>
              <a:lnTo>
                <a:pt x="481557" y="45720"/>
              </a:lnTo>
            </a:path>
          </a:pathLst>
        </a:custGeom>
        <a:noFill/>
        <a:ln w="6350" cap="flat" cmpd="sng" algn="ctr">
          <a:solidFill>
            <a:schemeClr val="accent2">
              <a:hueOff val="-1195935"/>
              <a:satOff val="-334"/>
              <a:lumOff val="5646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5</a:t>
          </a:r>
        </a:p>
      </dsp:txBody>
      <dsp:txXfrm>
        <a:off x="2522546" y="2449232"/>
        <a:ext cx="96029" cy="137456"/>
      </dsp:txXfrm>
    </dsp:sp>
    <dsp:sp modelId="{18F16110-BFF2-47DD-AA6B-4A50DBDA5F9D}">
      <dsp:nvSpPr>
        <dsp:cNvPr id="0" name=""/>
        <dsp:cNvSpPr/>
      </dsp:nvSpPr>
      <dsp:spPr>
        <a:xfrm>
          <a:off x="104808" y="1849928"/>
          <a:ext cx="2226773" cy="1336063"/>
        </a:xfrm>
        <a:prstGeom prst="rect">
          <a:avLst/>
        </a:prstGeom>
        <a:solidFill>
          <a:schemeClr val="accent2">
            <a:hueOff val="-996613"/>
            <a:satOff val="-279"/>
            <a:lumOff val="47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114" tIns="114534" rIns="109114" bIns="11453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Build the base</a:t>
          </a:r>
          <a:r>
            <a:rPr lang="en-US" sz="1200" kern="1200"/>
            <a:t>: Use a glue gun to secure the pencil </a:t>
          </a:r>
          <a:r>
            <a:rPr lang="en-US" sz="1200" b="1" kern="1200"/>
            <a:t>upright</a:t>
          </a:r>
          <a:r>
            <a:rPr lang="en-US" sz="1200" kern="1200"/>
            <a:t> in the center of the base of the plastic cup. Allow the glue to dry completely.</a:t>
          </a:r>
        </a:p>
      </dsp:txBody>
      <dsp:txXfrm>
        <a:off x="104808" y="1849928"/>
        <a:ext cx="2226773" cy="1336063"/>
      </dsp:txXfrm>
    </dsp:sp>
    <dsp:sp modelId="{94440293-D2C5-42AE-9228-BE557AFFEEA6}">
      <dsp:nvSpPr>
        <dsp:cNvPr id="0" name=""/>
        <dsp:cNvSpPr/>
      </dsp:nvSpPr>
      <dsp:spPr>
        <a:xfrm>
          <a:off x="5068713" y="2472240"/>
          <a:ext cx="4815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2764" y="45719"/>
              </a:lnTo>
            </a:path>
            <a:path>
              <a:moveTo>
                <a:pt x="288793" y="45719"/>
              </a:moveTo>
              <a:lnTo>
                <a:pt x="481557" y="45720"/>
              </a:lnTo>
            </a:path>
          </a:pathLst>
        </a:custGeom>
        <a:noFill/>
        <a:ln w="6350" cap="flat" cmpd="sng" algn="ctr">
          <a:solidFill>
            <a:schemeClr val="accent2">
              <a:hueOff val="-1494919"/>
              <a:satOff val="-418"/>
              <a:lumOff val="7058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6</a:t>
          </a:r>
        </a:p>
      </dsp:txBody>
      <dsp:txXfrm>
        <a:off x="5261477" y="2449232"/>
        <a:ext cx="96029" cy="137456"/>
      </dsp:txXfrm>
    </dsp:sp>
    <dsp:sp modelId="{9C9B2818-971C-42EA-9354-97D6080FDBDB}">
      <dsp:nvSpPr>
        <dsp:cNvPr id="0" name=""/>
        <dsp:cNvSpPr/>
      </dsp:nvSpPr>
      <dsp:spPr>
        <a:xfrm>
          <a:off x="2843739" y="1849928"/>
          <a:ext cx="2226773" cy="1336063"/>
        </a:xfrm>
        <a:prstGeom prst="rect">
          <a:avLst/>
        </a:prstGeom>
        <a:solidFill>
          <a:schemeClr val="accent2">
            <a:hueOff val="-1245766"/>
            <a:satOff val="-348"/>
            <a:lumOff val="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114" tIns="114534" rIns="109114" bIns="11453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Assemble the DNA model</a:t>
          </a:r>
          <a:r>
            <a:rPr lang="en-US" sz="1200" kern="1200"/>
            <a:t>: Slide the rolled folder with attached base pairs onto the pencil so the model can spin.</a:t>
          </a:r>
        </a:p>
      </dsp:txBody>
      <dsp:txXfrm>
        <a:off x="2843739" y="1849928"/>
        <a:ext cx="2226773" cy="1336063"/>
      </dsp:txXfrm>
    </dsp:sp>
    <dsp:sp modelId="{95D3D5AD-24DD-46C6-BBE9-4A528E936223}">
      <dsp:nvSpPr>
        <dsp:cNvPr id="0" name=""/>
        <dsp:cNvSpPr/>
      </dsp:nvSpPr>
      <dsp:spPr>
        <a:xfrm>
          <a:off x="5582670" y="1849928"/>
          <a:ext cx="2226773" cy="1336063"/>
        </a:xfrm>
        <a:prstGeom prst="rect">
          <a:avLst/>
        </a:prstGeom>
        <a:solidFill>
          <a:schemeClr val="accent2">
            <a:hueOff val="-1494919"/>
            <a:satOff val="-418"/>
            <a:lumOff val="705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114" tIns="114534" rIns="109114" bIns="11453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Label the model</a:t>
          </a:r>
          <a:r>
            <a:rPr lang="en-US" sz="1200" kern="1200"/>
            <a:t>: Clearly label all required parts.</a:t>
          </a:r>
        </a:p>
      </dsp:txBody>
      <dsp:txXfrm>
        <a:off x="5582670" y="1849928"/>
        <a:ext cx="2226773" cy="13360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1D227D51-204B-ED48-AF9A-0BE9633FE04A}"/>
              </a:ext>
            </a:extLst>
          </p:cNvPr>
          <p:cNvSpPr/>
          <p:nvPr/>
        </p:nvSpPr>
        <p:spPr>
          <a:xfrm>
            <a:off x="5224243" y="1096772"/>
            <a:ext cx="6503180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ross 49">
            <a:extLst>
              <a:ext uri="{FF2B5EF4-FFF2-40B4-BE49-F238E27FC236}">
                <a16:creationId xmlns:a16="http://schemas.microsoft.com/office/drawing/2014/main" id="{57A23F45-CDAE-8A40-8DE7-92A0BBC119B7}"/>
              </a:ext>
            </a:extLst>
          </p:cNvPr>
          <p:cNvSpPr/>
          <p:nvPr/>
        </p:nvSpPr>
        <p:spPr>
          <a:xfrm>
            <a:off x="5016811" y="562445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8546383-CCC4-544B-B0D8-DE78DE39BB78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5D1728-714F-2942-A0D1-82FF9419B4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7106" y="1625608"/>
            <a:ext cx="8035342" cy="2722164"/>
          </a:xfrm>
        </p:spPr>
        <p:txBody>
          <a:bodyPr anchor="b"/>
          <a:lstStyle>
            <a:lvl1pPr algn="l">
              <a:defRPr sz="8000" spc="-1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D072D4-1496-3347-BBF8-5879DF263B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7106" y="4466845"/>
            <a:ext cx="8035342" cy="882904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EFC724-B499-364B-AEB5-B6517F6AD5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7105" y="5708747"/>
            <a:ext cx="3882843" cy="365125"/>
          </a:xfrm>
        </p:spPr>
        <p:txBody>
          <a:bodyPr/>
          <a:lstStyle>
            <a:lvl1pPr>
              <a:defRPr sz="1400"/>
            </a:lvl1pPr>
          </a:lstStyle>
          <a:p>
            <a:fld id="{73C3BD54-29B9-3D42-B178-776ED395AA85}" type="datetimeFigureOut">
              <a:rPr lang="en-US" smtClean="0"/>
              <a:pPr/>
              <a:t>12/14/2025</a:t>
            </a:fld>
            <a:endParaRPr lang="en-US" sz="14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33889C-A4E9-B24E-818F-46A1124C5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40F50F-250E-6D45-AEBC-2573FED0C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67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9F6C0E12-251D-EA44-BF81-4ABDFBB94321}"/>
              </a:ext>
            </a:extLst>
          </p:cNvPr>
          <p:cNvSpPr/>
          <p:nvPr/>
        </p:nvSpPr>
        <p:spPr>
          <a:xfrm>
            <a:off x="7087169" y="1096772"/>
            <a:ext cx="4652226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DC5FF4-095A-114E-87B6-73C7ADFF9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1E6EC9-9650-2042-8581-5B4082F941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4A0800-B373-3B40-B187-30AFE44CD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A4C1C-C790-B449-8C06-78E8303F9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43E620-F86B-F447-AB06-DDAB39192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‹#›</a:t>
            </a:fld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0487CB5-43E0-974C-9DDC-252A8A37107F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E9CB83EF-4143-5A45-9B3A-9E70DD50253B}"/>
              </a:ext>
            </a:extLst>
          </p:cNvPr>
          <p:cNvSpPr/>
          <p:nvPr/>
        </p:nvSpPr>
        <p:spPr>
          <a:xfrm>
            <a:off x="11415183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169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9DF801-FF8E-6247-9065-D9304CD609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355667" y="1204722"/>
            <a:ext cx="1853360" cy="467664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0E2615-7E4D-AB47-ACE6-236D716D7D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73667" y="1204722"/>
            <a:ext cx="8274047" cy="46969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1F0223-5AC9-374E-BD0C-344F67E2A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BEDD42-54A1-E648-8829-140EC4C57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8FDF8F-8DBC-8A47-8000-5BA35DF9F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‹#›</a:t>
            </a:fld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2CE2A98-5154-A544-BE2A-FDC0811C19A0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C4EC832-8181-5643-8A62-117E43F0E498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24AF3281-BC22-374D-A461-8B3181F600AA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540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9F291BE0-7A7E-D04F-974F-9F4577FB2F46}"/>
              </a:ext>
            </a:extLst>
          </p:cNvPr>
          <p:cNvSpPr/>
          <p:nvPr/>
        </p:nvSpPr>
        <p:spPr>
          <a:xfrm>
            <a:off x="6163735" y="1096772"/>
            <a:ext cx="5571066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ross 49">
            <a:extLst>
              <a:ext uri="{FF2B5EF4-FFF2-40B4-BE49-F238E27FC236}">
                <a16:creationId xmlns:a16="http://schemas.microsoft.com/office/drawing/2014/main" id="{BD33FF1F-6094-0B4A-A3E4-6B0D9283DB44}"/>
              </a:ext>
            </a:extLst>
          </p:cNvPr>
          <p:cNvSpPr/>
          <p:nvPr/>
        </p:nvSpPr>
        <p:spPr>
          <a:xfrm>
            <a:off x="11529484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78A6D9C-C7A5-414B-8CB7-E31470D7D280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1D850E-6310-C04D-8CAC-B7FA9F332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B7FB3-5DFC-6547-9567-C0ABE874C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7D2DB-A7B1-204E-8416-E938952BC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24BA1-E2D0-1E4B-9DB3-664FE2733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AE64B2-36E4-5A4E-A78A-A629829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021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C97F6C6D-13AE-FD40-841C-4AB96460C390}"/>
              </a:ext>
            </a:extLst>
          </p:cNvPr>
          <p:cNvSpPr/>
          <p:nvPr/>
        </p:nvSpPr>
        <p:spPr>
          <a:xfrm>
            <a:off x="4291015" y="1096772"/>
            <a:ext cx="7436404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ross 49">
            <a:extLst>
              <a:ext uri="{FF2B5EF4-FFF2-40B4-BE49-F238E27FC236}">
                <a16:creationId xmlns:a16="http://schemas.microsoft.com/office/drawing/2014/main" id="{24E27617-2112-2342-9FF1-39F2A241CCCC}"/>
              </a:ext>
            </a:extLst>
          </p:cNvPr>
          <p:cNvSpPr/>
          <p:nvPr/>
        </p:nvSpPr>
        <p:spPr>
          <a:xfrm>
            <a:off x="4086371" y="562445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33CE582-7AFE-D048-B5BC-212A12A28F25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9EAEF4-E84F-CF40-B27B-01E1D2AFC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1881951"/>
            <a:ext cx="7335836" cy="1987707"/>
          </a:xfrm>
        </p:spPr>
        <p:txBody>
          <a:bodyPr anchor="b"/>
          <a:lstStyle>
            <a:lvl1pPr>
              <a:defRPr sz="6000" spc="-15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7B7E1-CC48-2441-975D-F1A5412B8A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49" y="3869661"/>
            <a:ext cx="7335836" cy="94846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526218-1FCF-7A4D-B138-D1B1DE91A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4204-038C-FD4B-8E1C-0A9967BF2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359AB9-E1C6-C841-B423-FD2BB13C3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055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B057A-C120-5E4E-BB74-223EB6D00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EB7BE-6258-C84C-8242-9865D1361C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5111" y="2691637"/>
            <a:ext cx="4946643" cy="31897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3D23CD-80DB-5740-AE68-76414CA31A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76903" y="2691637"/>
            <a:ext cx="4946639" cy="31897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FE0921-9102-1440-B315-778888723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D7802F-1937-2F43-8FF4-846135D6F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609C72-E794-4F4F-8E09-D4883EED7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‹#›</a:t>
            </a:fld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FEFA3E2-0F30-664C-AAE4-DE6526B5C716}"/>
              </a:ext>
            </a:extLst>
          </p:cNvPr>
          <p:cNvSpPr/>
          <p:nvPr/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C3D7AFF-BC7E-BA41-9C64-B5F9619C0EA1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671D2311-E9B8-F041-A7B8-D5696903F22A}"/>
              </a:ext>
            </a:extLst>
          </p:cNvPr>
          <p:cNvSpPr/>
          <p:nvPr/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708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9CA91-F119-0244-888A-95539A84D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10" y="1204721"/>
            <a:ext cx="8266175" cy="14447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A3EAC-4422-D548-8D7F-E9944566FB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11" y="2691638"/>
            <a:ext cx="4946644" cy="82391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140CA2-88A9-CC42-A375-8B87E47CC5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5111" y="3515550"/>
            <a:ext cx="4946644" cy="23662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5F960C-714E-2E4A-8141-A88F38274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76866" y="2691162"/>
            <a:ext cx="4946644" cy="82391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97BC24-C907-EC4B-872D-17429A6577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76866" y="3515074"/>
            <a:ext cx="4946644" cy="23662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E2A045-4283-3C47-B125-68CF3B19F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BC25BC-2C98-574D-BCCD-E36CAB07F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A5C95A-7789-E042-8471-D442D9BB5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‹#›</a:t>
            </a:fld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DF1BA5B-EDD8-B648-8A3E-E2B3570B1EA0}"/>
              </a:ext>
            </a:extLst>
          </p:cNvPr>
          <p:cNvSpPr/>
          <p:nvPr/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7476360-629C-DE48-85B7-F4BE6CC457DB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ross 13">
            <a:extLst>
              <a:ext uri="{FF2B5EF4-FFF2-40B4-BE49-F238E27FC236}">
                <a16:creationId xmlns:a16="http://schemas.microsoft.com/office/drawing/2014/main" id="{C5F6C588-FC1B-3147-AFA1-CD7D76C5AEAC}"/>
              </a:ext>
            </a:extLst>
          </p:cNvPr>
          <p:cNvSpPr/>
          <p:nvPr/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059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15401-5318-7045-8AE3-B1A99F2D8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E2F55F-EB76-AE49-B554-12B65B636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CB6E6E-D81E-C44A-AC54-CBE0134C1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E025B9-9F46-3049-9977-0119B96D3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‹#›</a:t>
            </a:fld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5760068-EADA-2B4B-9819-CF981184FAEB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1DA7622-137E-184A-A93C-8DBB10318AE6}"/>
              </a:ext>
            </a:extLst>
          </p:cNvPr>
          <p:cNvSpPr/>
          <p:nvPr/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9" name="Cross 8">
            <a:extLst>
              <a:ext uri="{FF2B5EF4-FFF2-40B4-BE49-F238E27FC236}">
                <a16:creationId xmlns:a16="http://schemas.microsoft.com/office/drawing/2014/main" id="{54FB0990-6F8D-B048-8309-19B0D1A41033}"/>
              </a:ext>
            </a:extLst>
          </p:cNvPr>
          <p:cNvSpPr/>
          <p:nvPr/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027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AF81DD-2B1F-3444-8023-DD52318FE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927EE3-DAA3-D948-B8FD-48417540B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4532D4-FFBF-6C47-A6C9-D55196D91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‹#›</a:t>
            </a:fld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B8D5541-7726-BA46-8BFA-BF6AA8D42BD7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Cross 47">
            <a:extLst>
              <a:ext uri="{FF2B5EF4-FFF2-40B4-BE49-F238E27FC236}">
                <a16:creationId xmlns:a16="http://schemas.microsoft.com/office/drawing/2014/main" id="{97F434CF-7503-CE4F-8426-C312C6315AD0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EDBFB2F-FE34-E349-9484-C275FBE31614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029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2DCFD-BEE6-AC49-BABD-D8B89C3B6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3800"/>
            <a:ext cx="4114800" cy="107721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DE035-8260-4443-B1D9-A9C8D5840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1813" y="1508252"/>
            <a:ext cx="5606518" cy="404588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C1AA53-7507-D04B-9B8E-6A4F7122EC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49" y="2368295"/>
            <a:ext cx="4114800" cy="318583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56E11F-3003-0745-ACAB-FAA4E676E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BC11A6-59AC-FE45-8A1C-9DDC00582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D6F51E-1A94-034C-BBEE-C26A3AF0E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‹#›</a:t>
            </a:fld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0B7D330-76C0-224C-9C3C-27C4D2B0DDB4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5464D55-5C51-844B-A38A-8143590FB934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FD988250-C554-DE44-B887-57D0B2AA8E37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928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86C7C-36AD-9A4E-8524-8F44E8839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3800"/>
            <a:ext cx="4114800" cy="107721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015248-4C80-3348-A8A9-6C9F5D32FC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31151" y="1096772"/>
            <a:ext cx="6096270" cy="5761228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4B3083-CA16-C54A-B130-7BEE6DF9D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49" y="2370666"/>
            <a:ext cx="4114800" cy="31834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C6EB5-D7D1-E247-B9D7-D319E5AAB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FBF6CC-F5C4-9847-BADB-8B7441C8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63FE4-B2F5-7741-B517-533F1C98C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‹#›</a:t>
            </a:fld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B80A771-7D8E-0F4A-93A3-B977667D338E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C9320FA-0E3A-2749-9085-DF30FA26F4BD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5A3DF5D0-8A2C-A049-9132-EE1EF7D014D4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847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952BFD-D607-6845-9C7B-1C8D3B4EE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4721"/>
            <a:ext cx="8267296" cy="14465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BB52FF-3B04-8245-BF0B-89C9E29336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2691638"/>
            <a:ext cx="8267296" cy="31885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A99BFE-CBDD-C344-A21E-44A52F11B6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5149" y="594969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lang="en-US" sz="1050" smtClean="0">
                <a:latin typeface="+mn-lt"/>
              </a:defRPr>
            </a:lvl1pPr>
          </a:lstStyle>
          <a:p>
            <a:fld id="{73C3BD54-29B9-3D42-B178-776ED395AA85}" type="datetimeFigureOut">
              <a:rPr lang="en-US" smtClean="0"/>
              <a:pPr/>
              <a:t>12/14/2025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C371C0-3DCE-0743-946F-C7540DD789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5150" y="543179"/>
            <a:ext cx="4114800" cy="246888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lang="en-US" sz="1050"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32ADB-4517-194F-8B4B-A9D26B3C02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13024" y="511175"/>
            <a:ext cx="914400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86BB3423-611C-6944-BA94-F2572F3624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981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System Font Regular"/>
        <a:buChar char="–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ihxOv9vhtc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https://www.livescience.com/27332-genetics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CA2C65D-0168-1245-86C8-62A8A6F7B8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395E92-D0C5-BBDC-1899-B1BF8CBE98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62614" y="777883"/>
            <a:ext cx="4655719" cy="2722164"/>
          </a:xfrm>
        </p:spPr>
        <p:txBody>
          <a:bodyPr>
            <a:normAutofit fontScale="90000"/>
          </a:bodyPr>
          <a:lstStyle/>
          <a:p>
            <a:r>
              <a:rPr lang="en-US" dirty="0"/>
              <a:t>DNA Model Project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0B8867-BF86-56EB-934C-B98250C509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52748" y="3500047"/>
            <a:ext cx="5315914" cy="264844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b="0" i="0" dirty="0">
                <a:effectLst/>
                <a:latin typeface="Roboto" panose="02000000000000000000" pitchFamily="2" charset="0"/>
              </a:rPr>
              <a:t>The DNA model helps us </a:t>
            </a:r>
            <a:r>
              <a:rPr lang="en-US" sz="2000" b="1" i="0" dirty="0">
                <a:effectLst/>
                <a:latin typeface="Roboto" panose="02000000000000000000" pitchFamily="2" charset="0"/>
              </a:rPr>
              <a:t>learn and understand the structure and function of DNA molecules with the help of a model</a:t>
            </a:r>
            <a:r>
              <a:rPr lang="en-US" sz="2000" b="0" i="0" dirty="0">
                <a:effectLst/>
                <a:latin typeface="Roboto" panose="02000000000000000000" pitchFamily="2" charset="0"/>
              </a:rPr>
              <a:t>. In this project, we will use materials that are easily available and follow simple instructions on how to make a model systematically.</a:t>
            </a:r>
            <a:endParaRPr lang="en-US" sz="2000" dirty="0"/>
          </a:p>
        </p:txBody>
      </p:sp>
      <p:pic>
        <p:nvPicPr>
          <p:cNvPr id="4" name="Picture 3" descr="Futuristic DNA helix in black background">
            <a:extLst>
              <a:ext uri="{FF2B5EF4-FFF2-40B4-BE49-F238E27FC236}">
                <a16:creationId xmlns:a16="http://schemas.microsoft.com/office/drawing/2014/main" id="{BD760396-4CF8-F7E0-B0EE-2738DD19A3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920" r="17555"/>
          <a:stretch/>
        </p:blipFill>
        <p:spPr>
          <a:xfrm>
            <a:off x="0" y="0"/>
            <a:ext cx="5639253" cy="6858000"/>
          </a:xfrm>
          <a:prstGeom prst="rect">
            <a:avLst/>
          </a:prstGeom>
        </p:spPr>
      </p:pic>
      <p:sp>
        <p:nvSpPr>
          <p:cNvPr id="11" name="Cross 10">
            <a:extLst>
              <a:ext uri="{FF2B5EF4-FFF2-40B4-BE49-F238E27FC236}">
                <a16:creationId xmlns:a16="http://schemas.microsoft.com/office/drawing/2014/main" id="{12E8ED90-6D42-AE40-963A-3924EE207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30625" y="562356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55E9273-3717-C94C-9BFF-75E87E47C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83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579E3846-8D0B-B14A-817A-7FAC9DDA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436B47-E86D-0875-76AC-4592BCAEC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4721"/>
            <a:ext cx="8267296" cy="784853"/>
          </a:xfrm>
        </p:spPr>
        <p:txBody>
          <a:bodyPr>
            <a:normAutofit/>
          </a:bodyPr>
          <a:lstStyle/>
          <a:p>
            <a:r>
              <a:rPr lang="en-US" dirty="0"/>
              <a:t>DNA Model Instructions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B1CD9BE-93F1-ED44-946B-8354D74B0B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82E6E09-FCB0-5F41-8BAE-C0581D54B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Cross 54">
            <a:extLst>
              <a:ext uri="{FF2B5EF4-FFF2-40B4-BE49-F238E27FC236}">
                <a16:creationId xmlns:a16="http://schemas.microsoft.com/office/drawing/2014/main" id="{D269DB01-9C3C-7841-B8E8-6FDFEF70C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4" name="Content Placeholder 3">
            <a:extLst>
              <a:ext uri="{FF2B5EF4-FFF2-40B4-BE49-F238E27FC236}">
                <a16:creationId xmlns:a16="http://schemas.microsoft.com/office/drawing/2014/main" id="{8F1AD91A-CAF8-6A08-65F9-E29B414982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7063851"/>
              </p:ext>
            </p:extLst>
          </p:nvPr>
        </p:nvGraphicFramePr>
        <p:xfrm>
          <a:off x="565149" y="2692400"/>
          <a:ext cx="10653184" cy="3187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0637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D01B2-736E-7B88-CD7B-AA709509E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Follow the instructions in the video to make a paper DNA model.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D9846-17B0-91F7-E990-4BCA3A4937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https://www.youtube.com/watch?v=YihxOv9vhtc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62317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3D203-EDA7-3C73-173B-A2DB58F37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challenge!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357423-1FFE-0F9E-5CCA-2119E4354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Make your own version of DNA model using available materials at your home. Good luck!</a:t>
            </a:r>
          </a:p>
        </p:txBody>
      </p:sp>
    </p:spTree>
    <p:extLst>
      <p:ext uri="{BB962C8B-B14F-4D97-AF65-F5344CB8AC3E}">
        <p14:creationId xmlns:p14="http://schemas.microsoft.com/office/powerpoint/2010/main" val="1338801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69160-8AD9-F933-8CE3-93AF8CD1C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43083"/>
            <a:ext cx="8267296" cy="1446550"/>
          </a:xfrm>
        </p:spPr>
        <p:txBody>
          <a:bodyPr/>
          <a:lstStyle/>
          <a:p>
            <a:r>
              <a:rPr lang="en-US" dirty="0"/>
              <a:t>What does DNA stands for?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EF9F0-85FA-9D29-4FCE-869E6B62A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50" y="1966946"/>
            <a:ext cx="7750175" cy="3188586"/>
          </a:xfrm>
        </p:spPr>
        <p:txBody>
          <a:bodyPr/>
          <a:lstStyle/>
          <a:p>
            <a:r>
              <a:rPr lang="en-US" b="0" i="0" dirty="0">
                <a:solidFill>
                  <a:srgbClr val="333333"/>
                </a:solidFill>
                <a:effectLst/>
                <a:latin typeface="Open Sans" panose="020B0604020202020204" pitchFamily="34" charset="0"/>
              </a:rPr>
              <a:t>DNA stands for </a:t>
            </a:r>
            <a:r>
              <a:rPr lang="en-US" b="1" i="0" dirty="0">
                <a:solidFill>
                  <a:srgbClr val="333333"/>
                </a:solidFill>
                <a:effectLst/>
                <a:latin typeface="Open Sans" panose="020B0604020202020204" pitchFamily="34" charset="0"/>
              </a:rPr>
              <a:t>deoxyribonucleic acid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4020202020204" pitchFamily="34" charset="0"/>
              </a:rPr>
              <a:t>, and it's a molecule that supplies the </a:t>
            </a:r>
            <a:r>
              <a:rPr lang="en-US" b="0" i="0" u="sng" strike="noStrike" dirty="0">
                <a:solidFill>
                  <a:srgbClr val="026CA2"/>
                </a:solidFill>
                <a:effectLst/>
                <a:latin typeface="inherit"/>
                <a:hlinkClick r:id="rId2"/>
              </a:rPr>
              <a:t>genetic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4020202020204" pitchFamily="34" charset="0"/>
              </a:rPr>
              <a:t> instructions that tell living creatures how to develop, live and reproduce. DNA can be found inside every cell and is passed down from parents to their offspring. 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6D841A-BA00-1C8D-DF86-341EABC71DF7}"/>
              </a:ext>
            </a:extLst>
          </p:cNvPr>
          <p:cNvSpPr txBox="1"/>
          <p:nvPr/>
        </p:nvSpPr>
        <p:spPr>
          <a:xfrm>
            <a:off x="2000804" y="4132626"/>
            <a:ext cx="878149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b="0" i="0" dirty="0">
                <a:solidFill>
                  <a:srgbClr val="282828"/>
                </a:solidFill>
                <a:effectLst/>
                <a:latin typeface="hco ideal sans ssm"/>
              </a:rPr>
              <a:t>DNA is a molecule that can be thought of as the </a:t>
            </a:r>
          </a:p>
          <a:p>
            <a:r>
              <a:rPr lang="en-US" sz="2800" dirty="0">
                <a:solidFill>
                  <a:srgbClr val="282828"/>
                </a:solidFill>
                <a:latin typeface="hco ideal sans ssm"/>
              </a:rPr>
              <a:t>      </a:t>
            </a:r>
            <a:r>
              <a:rPr lang="en-US" sz="2800" b="0" i="0" dirty="0">
                <a:solidFill>
                  <a:srgbClr val="282828"/>
                </a:solidFill>
                <a:effectLst/>
                <a:latin typeface="hco ideal sans ssm"/>
              </a:rPr>
              <a:t>blueprint of life. In other words, it acts as a template     </a:t>
            </a:r>
          </a:p>
          <a:p>
            <a:r>
              <a:rPr lang="en-US" sz="2800" dirty="0">
                <a:solidFill>
                  <a:srgbClr val="282828"/>
                </a:solidFill>
                <a:latin typeface="hco ideal sans ssm"/>
              </a:rPr>
              <a:t>      </a:t>
            </a:r>
            <a:r>
              <a:rPr lang="en-US" sz="2800" b="0" i="0" dirty="0">
                <a:solidFill>
                  <a:srgbClr val="282828"/>
                </a:solidFill>
                <a:effectLst/>
                <a:latin typeface="hco ideal sans ssm"/>
              </a:rPr>
              <a:t>which is replicated before cell division. It provides the </a:t>
            </a:r>
          </a:p>
          <a:p>
            <a:r>
              <a:rPr lang="en-US" sz="2800" dirty="0">
                <a:solidFill>
                  <a:srgbClr val="282828"/>
                </a:solidFill>
                <a:latin typeface="hco ideal sans ssm"/>
              </a:rPr>
              <a:t>      </a:t>
            </a:r>
            <a:r>
              <a:rPr lang="en-US" sz="2800" b="0" i="0" dirty="0">
                <a:solidFill>
                  <a:srgbClr val="282828"/>
                </a:solidFill>
                <a:effectLst/>
                <a:latin typeface="hco ideal sans ssm"/>
              </a:rPr>
              <a:t>information for building all the proteins within every </a:t>
            </a:r>
          </a:p>
          <a:p>
            <a:r>
              <a:rPr lang="en-US" sz="2800" dirty="0">
                <a:solidFill>
                  <a:srgbClr val="282828"/>
                </a:solidFill>
                <a:latin typeface="hco ideal sans ssm"/>
              </a:rPr>
              <a:t>      </a:t>
            </a:r>
            <a:r>
              <a:rPr lang="en-US" sz="2800" b="0" i="0" dirty="0">
                <a:solidFill>
                  <a:srgbClr val="282828"/>
                </a:solidFill>
                <a:effectLst/>
                <a:latin typeface="hco ideal sans ssm"/>
              </a:rPr>
              <a:t>living thing.</a:t>
            </a:r>
            <a:endParaRPr lang="en-US" sz="28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6AF516F-39DC-982D-E9E3-718996158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375" y="1260335"/>
            <a:ext cx="2076450" cy="296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6781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 Nucleotide">
            <a:extLst>
              <a:ext uri="{FF2B5EF4-FFF2-40B4-BE49-F238E27FC236}">
                <a16:creationId xmlns:a16="http://schemas.microsoft.com/office/drawing/2014/main" id="{94E85414-7D5F-A657-35FD-2109B8B37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250483"/>
            <a:ext cx="11291094" cy="6357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1384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79E3846-8D0B-B14A-817A-7FAC9DDA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871B50-A7EA-F743-90BB-64BF7AA75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4721"/>
            <a:ext cx="4114799" cy="1446550"/>
          </a:xfrm>
        </p:spPr>
        <p:txBody>
          <a:bodyPr>
            <a:normAutofit/>
          </a:bodyPr>
          <a:lstStyle/>
          <a:p>
            <a:r>
              <a:rPr lang="en-US" b="0" i="0" dirty="0">
                <a:effectLst/>
                <a:latin typeface="Roboto" panose="02000000000000000000" pitchFamily="2" charset="0"/>
              </a:rPr>
              <a:t>Is a person's DNA unique?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50762-F480-375C-647A-A989A35F4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50" y="2691638"/>
            <a:ext cx="4114799" cy="3188586"/>
          </a:xfrm>
        </p:spPr>
        <p:txBody>
          <a:bodyPr>
            <a:normAutofit/>
          </a:bodyPr>
          <a:lstStyle/>
          <a:p>
            <a:r>
              <a:rPr lang="en-US" sz="2200" dirty="0"/>
              <a:t>Although each organism's DNA is unique, all DNA is composed of the same nitrogen-based molecules. So how does DNA differ from organism to organism? It is simply the order in which these smaller molecules are arranged that differs among individuals.</a:t>
            </a:r>
          </a:p>
        </p:txBody>
      </p:sp>
      <p:pic>
        <p:nvPicPr>
          <p:cNvPr id="5" name="Picture 4" descr="Molecular glass structure">
            <a:extLst>
              <a:ext uri="{FF2B5EF4-FFF2-40B4-BE49-F238E27FC236}">
                <a16:creationId xmlns:a16="http://schemas.microsoft.com/office/drawing/2014/main" id="{58989DB1-7F2D-64AF-7452-82245AF2AC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388" r="13461"/>
          <a:stretch/>
        </p:blipFill>
        <p:spPr>
          <a:xfrm>
            <a:off x="5224242" y="10"/>
            <a:ext cx="6967758" cy="6857990"/>
          </a:xfrm>
          <a:prstGeom prst="rect">
            <a:avLst/>
          </a:prstGeom>
        </p:spPr>
      </p:pic>
      <p:sp>
        <p:nvSpPr>
          <p:cNvPr id="11" name="Cross 10">
            <a:extLst>
              <a:ext uri="{FF2B5EF4-FFF2-40B4-BE49-F238E27FC236}">
                <a16:creationId xmlns:a16="http://schemas.microsoft.com/office/drawing/2014/main" id="{EAB1217A-7C36-3A41-8536-BC68C45210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6810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CA5172B-100A-154D-8648-280629D67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80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79E3846-8D0B-B14A-817A-7FAC9DDA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089307-9ED8-2910-133E-62C5D4B03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4721"/>
            <a:ext cx="4114799" cy="14465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latin typeface="Roboto" panose="02000000000000000000" pitchFamily="2" charset="0"/>
              </a:rPr>
              <a:t>Is DNA unique for everyone with one exception?</a:t>
            </a:r>
            <a:br>
              <a:rPr lang="en-US" sz="2400" dirty="0">
                <a:latin typeface="Roboto" panose="02000000000000000000" pitchFamily="2" charset="0"/>
              </a:rPr>
            </a:b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917F2-FD6A-FC47-3C8C-D37B1FD61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50" y="2691638"/>
            <a:ext cx="4114799" cy="3188586"/>
          </a:xfrm>
        </p:spPr>
        <p:txBody>
          <a:bodyPr>
            <a:normAutofit/>
          </a:bodyPr>
          <a:lstStyle/>
          <a:p>
            <a:r>
              <a:rPr lang="en-US" b="0" i="0" dirty="0">
                <a:effectLst/>
                <a:latin typeface="Roboto" panose="02000000000000000000" pitchFamily="2" charset="0"/>
              </a:rPr>
              <a:t>Every person has unique DNA, a signature uniquely reproduced in his or her cells. The only exception to this is </a:t>
            </a:r>
            <a:r>
              <a:rPr lang="en-US" b="1" i="0" dirty="0">
                <a:effectLst/>
                <a:latin typeface="Roboto" panose="02000000000000000000" pitchFamily="2" charset="0"/>
              </a:rPr>
              <a:t>identical siblings</a:t>
            </a:r>
            <a:r>
              <a:rPr lang="en-US" b="0" i="0" dirty="0">
                <a:effectLst/>
                <a:latin typeface="Roboto" panose="02000000000000000000" pitchFamily="2" charset="0"/>
              </a:rPr>
              <a:t>; identical siblings will have the same DNA.</a:t>
            </a:r>
          </a:p>
          <a:p>
            <a:endParaRPr lang="en-US" dirty="0"/>
          </a:p>
        </p:txBody>
      </p:sp>
      <p:pic>
        <p:nvPicPr>
          <p:cNvPr id="5" name="Picture 4" descr="3D render of cells">
            <a:extLst>
              <a:ext uri="{FF2B5EF4-FFF2-40B4-BE49-F238E27FC236}">
                <a16:creationId xmlns:a16="http://schemas.microsoft.com/office/drawing/2014/main" id="{4D1D596F-7175-5A57-F7DF-383212B863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871" r="23979"/>
          <a:stretch/>
        </p:blipFill>
        <p:spPr>
          <a:xfrm>
            <a:off x="5224242" y="10"/>
            <a:ext cx="6967758" cy="6857990"/>
          </a:xfrm>
          <a:prstGeom prst="rect">
            <a:avLst/>
          </a:prstGeom>
        </p:spPr>
      </p:pic>
      <p:sp>
        <p:nvSpPr>
          <p:cNvPr id="11" name="Cross 10">
            <a:extLst>
              <a:ext uri="{FF2B5EF4-FFF2-40B4-BE49-F238E27FC236}">
                <a16:creationId xmlns:a16="http://schemas.microsoft.com/office/drawing/2014/main" id="{EAB1217A-7C36-3A41-8536-BC68C45210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6810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CA5172B-100A-154D-8648-280629D67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227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BC750-0B9B-3E99-4F16-621A4D977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/>
              <a:t>How unique am I genetically?</a:t>
            </a:r>
            <a:br>
              <a:rPr lang="en-US" sz="4800" dirty="0"/>
            </a:b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3E752C-5B8E-871E-C888-9EFFCD65D9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It's often said that humans are 99.9% identical. And what makes us unique is a measly 0.1% of our genome. This may seem insignificant. But what these declarations fail to point out is that the human genome is made up of three billion base pairs—which means 0.1% is still equal to three million base pairs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98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79E3846-8D0B-B14A-817A-7FAC9DDA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ross 11">
            <a:extLst>
              <a:ext uri="{FF2B5EF4-FFF2-40B4-BE49-F238E27FC236}">
                <a16:creationId xmlns:a16="http://schemas.microsoft.com/office/drawing/2014/main" id="{BE50E7BE-734F-224D-B03E-074DE1D12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7667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A5172B-100A-154D-8648-280629D67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FB8424-A0FF-93AF-9E43-6DB5C555A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4721"/>
            <a:ext cx="4114799" cy="14465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 dirty="0">
                <a:latin typeface="Roboto" panose="02000000000000000000" pitchFamily="2" charset="0"/>
              </a:rPr>
              <a:t>How is DNA used to identify relationships?</a:t>
            </a:r>
            <a:br>
              <a:rPr lang="en-US" sz="3100" dirty="0">
                <a:latin typeface="Roboto" panose="02000000000000000000" pitchFamily="2" charset="0"/>
              </a:rPr>
            </a:br>
            <a:endParaRPr lang="en-US" sz="3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8D9F4D-DEE8-8554-F870-692E4A5766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50" y="2691638"/>
            <a:ext cx="4114799" cy="318858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b="1" i="0" dirty="0">
                <a:effectLst/>
                <a:latin typeface="Roboto" panose="02000000000000000000" pitchFamily="2" charset="0"/>
              </a:rPr>
              <a:t>Special locations (called loci) in human DNA display predictable inheritance patterns that could be used to determine biological relationships</a:t>
            </a:r>
            <a:r>
              <a:rPr lang="en-US" sz="2000" b="0" i="0" dirty="0">
                <a:effectLst/>
                <a:latin typeface="Roboto" panose="02000000000000000000" pitchFamily="2" charset="0"/>
              </a:rPr>
              <a:t>. These locations contain specific DNA sequences, called markers, that forensic and DNA scientists use as identifying marks for individuals.</a:t>
            </a:r>
          </a:p>
          <a:p>
            <a:pPr>
              <a:lnSpc>
                <a:spcPct val="90000"/>
              </a:lnSpc>
            </a:pPr>
            <a:endParaRPr lang="en-US" sz="2000" dirty="0"/>
          </a:p>
        </p:txBody>
      </p:sp>
      <p:pic>
        <p:nvPicPr>
          <p:cNvPr id="7" name="Graphic 6" descr="DNA">
            <a:extLst>
              <a:ext uri="{FF2B5EF4-FFF2-40B4-BE49-F238E27FC236}">
                <a16:creationId xmlns:a16="http://schemas.microsoft.com/office/drawing/2014/main" id="{36C71CE1-E35E-24F6-6610-62162DA64A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88906" y="1497220"/>
            <a:ext cx="4127230" cy="4127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356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D8F9B-A5F9-2833-6E0F-1925C2EFD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202124"/>
                </a:solidFill>
                <a:latin typeface="Roboto" panose="02000000000000000000" pitchFamily="2" charset="0"/>
              </a:rPr>
              <a:t>What is the importance of DNA in family?</a:t>
            </a:r>
            <a:br>
              <a:rPr lang="en-US" dirty="0">
                <a:solidFill>
                  <a:srgbClr val="202124"/>
                </a:solidFill>
                <a:latin typeface="Roboto" panose="02000000000000000000" pitchFamily="2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86B67-EB8F-5407-DF6D-9F80BA67FF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While DNA tests can't predict the future, </a:t>
            </a:r>
            <a:r>
              <a:rPr lang="en-US" b="1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they can tell you if you are biologically related to the members of your family with a history of certain diseases</a:t>
            </a:r>
            <a:r>
              <a:rPr lang="en-US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. Alzheimer's, Parkinson's, some cancers, blood diseases, and mental health issues can all be genetic.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370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12071-AC50-72C4-FDA3-1515BA62B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92274C-73FC-52AC-A82F-1C1BB2C82D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50" y="2691638"/>
            <a:ext cx="3987800" cy="318858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Base/Stand</a:t>
            </a:r>
          </a:p>
          <a:p>
            <a:pPr>
              <a:buFontTx/>
              <a:buChar char="-"/>
            </a:pPr>
            <a:r>
              <a:rPr lang="en-US" dirty="0"/>
              <a:t>Cardboard</a:t>
            </a:r>
          </a:p>
          <a:p>
            <a:pPr>
              <a:buFontTx/>
              <a:buChar char="-"/>
            </a:pPr>
            <a:r>
              <a:rPr lang="en-US" dirty="0"/>
              <a:t>1 Strip of folder (2”)</a:t>
            </a:r>
          </a:p>
          <a:p>
            <a:pPr>
              <a:buFontTx/>
              <a:buChar char="-"/>
            </a:pPr>
            <a:r>
              <a:rPr lang="en-US" dirty="0"/>
              <a:t>Pencil </a:t>
            </a:r>
          </a:p>
          <a:p>
            <a:pPr>
              <a:buFontTx/>
              <a:buChar char="-"/>
            </a:pPr>
            <a:r>
              <a:rPr lang="en-US" dirty="0"/>
              <a:t>Hot glue stick</a:t>
            </a:r>
          </a:p>
          <a:p>
            <a:pPr>
              <a:buFontTx/>
              <a:buChar char="-"/>
            </a:pPr>
            <a:r>
              <a:rPr lang="en-US" dirty="0"/>
              <a:t>Scissors </a:t>
            </a:r>
          </a:p>
          <a:p>
            <a:pPr>
              <a:buFontTx/>
              <a:buChar char="-"/>
            </a:pP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5E3ADF3-444A-8025-B7B4-51B572F3249D}"/>
              </a:ext>
            </a:extLst>
          </p:cNvPr>
          <p:cNvSpPr txBox="1">
            <a:spLocks/>
          </p:cNvSpPr>
          <p:nvPr/>
        </p:nvSpPr>
        <p:spPr>
          <a:xfrm>
            <a:off x="5232400" y="2691638"/>
            <a:ext cx="3987800" cy="31885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System Font Regular"/>
              <a:buChar char="–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stem Font Regular"/>
              <a:buNone/>
            </a:pPr>
            <a:r>
              <a:rPr lang="en-US" dirty="0"/>
              <a:t>DNA</a:t>
            </a:r>
          </a:p>
          <a:p>
            <a:pPr>
              <a:buFontTx/>
              <a:buChar char="-"/>
            </a:pPr>
            <a:r>
              <a:rPr lang="en-US" dirty="0"/>
              <a:t>5pcs straws</a:t>
            </a:r>
          </a:p>
          <a:p>
            <a:pPr marL="0" indent="0">
              <a:buNone/>
            </a:pPr>
            <a:r>
              <a:rPr lang="en-US" dirty="0"/>
              <a:t>- Printer paper</a:t>
            </a:r>
          </a:p>
          <a:p>
            <a:pPr>
              <a:buFontTx/>
              <a:buChar char="-"/>
            </a:pPr>
            <a:r>
              <a:rPr lang="en-US" dirty="0"/>
              <a:t>2 strips of folder (1”)</a:t>
            </a:r>
          </a:p>
          <a:p>
            <a:pPr>
              <a:buFontTx/>
              <a:buChar char="-"/>
            </a:pPr>
            <a:r>
              <a:rPr lang="en-US" dirty="0"/>
              <a:t>Hot glue stick</a:t>
            </a:r>
          </a:p>
          <a:p>
            <a:pPr>
              <a:buFontTx/>
              <a:buChar char="-"/>
            </a:pPr>
            <a:r>
              <a:rPr lang="en-US" dirty="0"/>
              <a:t>Scissors 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870190"/>
      </p:ext>
    </p:extLst>
  </p:cSld>
  <p:clrMapOvr>
    <a:masterClrMapping/>
  </p:clrMapOvr>
</p:sld>
</file>

<file path=ppt/theme/theme1.xml><?xml version="1.0" encoding="utf-8"?>
<a:theme xmlns:a="http://schemas.openxmlformats.org/drawingml/2006/main" name="MadridVTI">
  <a:themeElements>
    <a:clrScheme name="AnalogousFromDarkSeedLeftStep">
      <a:dk1>
        <a:srgbClr val="000000"/>
      </a:dk1>
      <a:lt1>
        <a:srgbClr val="FFFFFF"/>
      </a:lt1>
      <a:dk2>
        <a:srgbClr val="191634"/>
      </a:dk2>
      <a:lt2>
        <a:srgbClr val="F0F3F2"/>
      </a:lt2>
      <a:accent1>
        <a:srgbClr val="C34D85"/>
      </a:accent1>
      <a:accent2>
        <a:srgbClr val="B13BA4"/>
      </a:accent2>
      <a:accent3>
        <a:srgbClr val="9F4DC3"/>
      </a:accent3>
      <a:accent4>
        <a:srgbClr val="5C3BB1"/>
      </a:accent4>
      <a:accent5>
        <a:srgbClr val="4D5DC3"/>
      </a:accent5>
      <a:accent6>
        <a:srgbClr val="3B7DB1"/>
      </a:accent6>
      <a:hlink>
        <a:srgbClr val="5B58C7"/>
      </a:hlink>
      <a:folHlink>
        <a:srgbClr val="7F7F7F"/>
      </a:folHlink>
    </a:clrScheme>
    <a:fontScheme name="Madrid">
      <a:majorFont>
        <a:latin typeface="Seaford Display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ridVTI" id="{5F675924-ADDD-6B4C-A2D4-69150D1F0C16}" vid="{BEA84270-19BD-7342-8ABF-EFF1668AF1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1988</TotalTime>
  <Words>695</Words>
  <Application>Microsoft Office PowerPoint</Application>
  <PresentationFormat>Widescreen</PresentationFormat>
  <Paragraphs>55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hco ideal sans ssm</vt:lpstr>
      <vt:lpstr>inherit</vt:lpstr>
      <vt:lpstr>Open Sans</vt:lpstr>
      <vt:lpstr>Roboto</vt:lpstr>
      <vt:lpstr>Seaford Display</vt:lpstr>
      <vt:lpstr>System Font Regular</vt:lpstr>
      <vt:lpstr>Tenorite</vt:lpstr>
      <vt:lpstr>MadridVTI</vt:lpstr>
      <vt:lpstr>DNA Model Project</vt:lpstr>
      <vt:lpstr>What does DNA stands for?</vt:lpstr>
      <vt:lpstr>PowerPoint Presentation</vt:lpstr>
      <vt:lpstr>Is a person's DNA unique?</vt:lpstr>
      <vt:lpstr>Is DNA unique for everyone with one exception? </vt:lpstr>
      <vt:lpstr>How unique am I genetically? </vt:lpstr>
      <vt:lpstr>How is DNA used to identify relationships? </vt:lpstr>
      <vt:lpstr>What is the importance of DNA in family? </vt:lpstr>
      <vt:lpstr>Materials:</vt:lpstr>
      <vt:lpstr>DNA Model Instructions</vt:lpstr>
      <vt:lpstr>Follow the instructions in the video to make a paper DNA model.</vt:lpstr>
      <vt:lpstr>After challenge!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DNA Model Project</dc:title>
  <dc:creator>John Mark  Barbado</dc:creator>
  <cp:lastModifiedBy>John mark Barbado</cp:lastModifiedBy>
  <cp:revision>2</cp:revision>
  <dcterms:created xsi:type="dcterms:W3CDTF">2023-04-01T12:44:32Z</dcterms:created>
  <dcterms:modified xsi:type="dcterms:W3CDTF">2025-12-15T03:32:58Z</dcterms:modified>
</cp:coreProperties>
</file>