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57" r:id="rId4"/>
    <p:sldId id="258" r:id="rId5"/>
    <p:sldId id="259" r:id="rId6"/>
    <p:sldId id="260" r:id="rId7"/>
    <p:sldId id="261" r:id="rId8"/>
    <p:sldId id="262" r:id="rId9"/>
    <p:sldId id="263"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94660"/>
  </p:normalViewPr>
  <p:slideViewPr>
    <p:cSldViewPr snapToGrid="0">
      <p:cViewPr varScale="1">
        <p:scale>
          <a:sx n="78" d="100"/>
          <a:sy n="78"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64658-56AF-43F7-817B-EC1D4269B27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DD88476-9FEC-4097-964E-E9D5C94CAF5E}">
      <dgm:prSet/>
      <dgm:spPr/>
      <dgm:t>
        <a:bodyPr/>
        <a:lstStyle/>
        <a:p>
          <a:r>
            <a:rPr lang="en-US" b="1" i="0" baseline="0"/>
            <a:t>What are the main structures of plants, and how do they help plants survive and grow?</a:t>
          </a:r>
          <a:r>
            <a:rPr lang="en-US" b="0" i="0" baseline="0"/>
            <a:t> </a:t>
          </a:r>
          <a:endParaRPr lang="en-US"/>
        </a:p>
      </dgm:t>
    </dgm:pt>
    <dgm:pt modelId="{53E8CEC4-A738-4C9B-948C-0992B5754DFC}" type="parTrans" cxnId="{B9C09673-6713-471D-8D81-9FAE7D2CF121}">
      <dgm:prSet/>
      <dgm:spPr/>
      <dgm:t>
        <a:bodyPr/>
        <a:lstStyle/>
        <a:p>
          <a:endParaRPr lang="en-US"/>
        </a:p>
      </dgm:t>
    </dgm:pt>
    <dgm:pt modelId="{C1346DB1-F13E-4C57-AE38-64CA6D266AE8}" type="sibTrans" cxnId="{B9C09673-6713-471D-8D81-9FAE7D2CF121}">
      <dgm:prSet/>
      <dgm:spPr/>
      <dgm:t>
        <a:bodyPr/>
        <a:lstStyle/>
        <a:p>
          <a:endParaRPr lang="en-US"/>
        </a:p>
      </dgm:t>
    </dgm:pt>
    <dgm:pt modelId="{B483C271-E6FF-4D30-BE4D-97A5F5D393D6}">
      <dgm:prSet/>
      <dgm:spPr/>
      <dgm:t>
        <a:bodyPr/>
        <a:lstStyle/>
        <a:p>
          <a:r>
            <a:rPr lang="en-US" b="1" i="0" baseline="0"/>
            <a:t>How do plants transport water and nutrients to different parts of their structure?</a:t>
          </a:r>
          <a:r>
            <a:rPr lang="en-US" b="0" i="0" baseline="0"/>
            <a:t> </a:t>
          </a:r>
          <a:endParaRPr lang="en-US"/>
        </a:p>
      </dgm:t>
    </dgm:pt>
    <dgm:pt modelId="{73EA5494-CD60-4DCC-9A69-EC2EE8C0A9CD}" type="parTrans" cxnId="{E2CBD0F7-2549-4B38-B0FF-97CB244591FD}">
      <dgm:prSet/>
      <dgm:spPr/>
      <dgm:t>
        <a:bodyPr/>
        <a:lstStyle/>
        <a:p>
          <a:endParaRPr lang="en-US"/>
        </a:p>
      </dgm:t>
    </dgm:pt>
    <dgm:pt modelId="{7B320E48-9AB5-4F49-B444-BBB1CF695B11}" type="sibTrans" cxnId="{E2CBD0F7-2549-4B38-B0FF-97CB244591FD}">
      <dgm:prSet/>
      <dgm:spPr/>
      <dgm:t>
        <a:bodyPr/>
        <a:lstStyle/>
        <a:p>
          <a:endParaRPr lang="en-US"/>
        </a:p>
      </dgm:t>
    </dgm:pt>
    <dgm:pt modelId="{0C3BFC0C-EA8A-400D-9336-12FA82B0D7C3}">
      <dgm:prSet/>
      <dgm:spPr/>
      <dgm:t>
        <a:bodyPr/>
        <a:lstStyle/>
        <a:p>
          <a:r>
            <a:rPr lang="en-US" b="1" i="0" baseline="0"/>
            <a:t>How do flowers and seeds help plants reproduce and create new plants?</a:t>
          </a:r>
          <a:r>
            <a:rPr lang="en-US" b="0" i="0" baseline="0"/>
            <a:t> </a:t>
          </a:r>
          <a:endParaRPr lang="en-US"/>
        </a:p>
      </dgm:t>
    </dgm:pt>
    <dgm:pt modelId="{A2C704E1-B8BF-4C3F-8E2D-B46B81D8BD72}" type="parTrans" cxnId="{105F9636-44F0-49FC-BF21-326874A95540}">
      <dgm:prSet/>
      <dgm:spPr/>
      <dgm:t>
        <a:bodyPr/>
        <a:lstStyle/>
        <a:p>
          <a:endParaRPr lang="en-US"/>
        </a:p>
      </dgm:t>
    </dgm:pt>
    <dgm:pt modelId="{914E5F2A-1360-416C-8979-1DD5AA2760AB}" type="sibTrans" cxnId="{105F9636-44F0-49FC-BF21-326874A95540}">
      <dgm:prSet/>
      <dgm:spPr/>
      <dgm:t>
        <a:bodyPr/>
        <a:lstStyle/>
        <a:p>
          <a:endParaRPr lang="en-US"/>
        </a:p>
      </dgm:t>
    </dgm:pt>
    <dgm:pt modelId="{01F4313E-EF43-4C92-8693-9D5025B3BA45}" type="pres">
      <dgm:prSet presAssocID="{AF564658-56AF-43F7-817B-EC1D4269B275}" presName="outerComposite" presStyleCnt="0">
        <dgm:presLayoutVars>
          <dgm:chMax val="5"/>
          <dgm:dir/>
          <dgm:resizeHandles val="exact"/>
        </dgm:presLayoutVars>
      </dgm:prSet>
      <dgm:spPr/>
    </dgm:pt>
    <dgm:pt modelId="{DE40A9E5-0142-4E1E-8A75-561CC16C34C1}" type="pres">
      <dgm:prSet presAssocID="{AF564658-56AF-43F7-817B-EC1D4269B275}" presName="dummyMaxCanvas" presStyleCnt="0">
        <dgm:presLayoutVars/>
      </dgm:prSet>
      <dgm:spPr/>
    </dgm:pt>
    <dgm:pt modelId="{48339776-5BDA-4849-A47F-763CA0AE51D6}" type="pres">
      <dgm:prSet presAssocID="{AF564658-56AF-43F7-817B-EC1D4269B275}" presName="ThreeNodes_1" presStyleLbl="node1" presStyleIdx="0" presStyleCnt="3">
        <dgm:presLayoutVars>
          <dgm:bulletEnabled val="1"/>
        </dgm:presLayoutVars>
      </dgm:prSet>
      <dgm:spPr/>
    </dgm:pt>
    <dgm:pt modelId="{21CB722F-61BC-4D14-9D63-91BC2C612E2F}" type="pres">
      <dgm:prSet presAssocID="{AF564658-56AF-43F7-817B-EC1D4269B275}" presName="ThreeNodes_2" presStyleLbl="node1" presStyleIdx="1" presStyleCnt="3">
        <dgm:presLayoutVars>
          <dgm:bulletEnabled val="1"/>
        </dgm:presLayoutVars>
      </dgm:prSet>
      <dgm:spPr/>
    </dgm:pt>
    <dgm:pt modelId="{C29C2DAD-2C3D-436E-96E2-278226D3A5EC}" type="pres">
      <dgm:prSet presAssocID="{AF564658-56AF-43F7-817B-EC1D4269B275}" presName="ThreeNodes_3" presStyleLbl="node1" presStyleIdx="2" presStyleCnt="3">
        <dgm:presLayoutVars>
          <dgm:bulletEnabled val="1"/>
        </dgm:presLayoutVars>
      </dgm:prSet>
      <dgm:spPr/>
    </dgm:pt>
    <dgm:pt modelId="{73DFFA8F-16F1-4513-802B-0E2772AE9E27}" type="pres">
      <dgm:prSet presAssocID="{AF564658-56AF-43F7-817B-EC1D4269B275}" presName="ThreeConn_1-2" presStyleLbl="fgAccFollowNode1" presStyleIdx="0" presStyleCnt="2">
        <dgm:presLayoutVars>
          <dgm:bulletEnabled val="1"/>
        </dgm:presLayoutVars>
      </dgm:prSet>
      <dgm:spPr/>
    </dgm:pt>
    <dgm:pt modelId="{BA1CC7FC-72CA-485C-852A-6944FFC4A77B}" type="pres">
      <dgm:prSet presAssocID="{AF564658-56AF-43F7-817B-EC1D4269B275}" presName="ThreeConn_2-3" presStyleLbl="fgAccFollowNode1" presStyleIdx="1" presStyleCnt="2">
        <dgm:presLayoutVars>
          <dgm:bulletEnabled val="1"/>
        </dgm:presLayoutVars>
      </dgm:prSet>
      <dgm:spPr/>
    </dgm:pt>
    <dgm:pt modelId="{7DE580BF-B4E8-4F1B-AE04-4DC994D219B2}" type="pres">
      <dgm:prSet presAssocID="{AF564658-56AF-43F7-817B-EC1D4269B275}" presName="ThreeNodes_1_text" presStyleLbl="node1" presStyleIdx="2" presStyleCnt="3">
        <dgm:presLayoutVars>
          <dgm:bulletEnabled val="1"/>
        </dgm:presLayoutVars>
      </dgm:prSet>
      <dgm:spPr/>
    </dgm:pt>
    <dgm:pt modelId="{9062940F-3E8D-451B-8447-52B5030A8D6B}" type="pres">
      <dgm:prSet presAssocID="{AF564658-56AF-43F7-817B-EC1D4269B275}" presName="ThreeNodes_2_text" presStyleLbl="node1" presStyleIdx="2" presStyleCnt="3">
        <dgm:presLayoutVars>
          <dgm:bulletEnabled val="1"/>
        </dgm:presLayoutVars>
      </dgm:prSet>
      <dgm:spPr/>
    </dgm:pt>
    <dgm:pt modelId="{C31C2BB5-E11E-45EC-968A-DDA3C74BD4B4}" type="pres">
      <dgm:prSet presAssocID="{AF564658-56AF-43F7-817B-EC1D4269B275}" presName="ThreeNodes_3_text" presStyleLbl="node1" presStyleIdx="2" presStyleCnt="3">
        <dgm:presLayoutVars>
          <dgm:bulletEnabled val="1"/>
        </dgm:presLayoutVars>
      </dgm:prSet>
      <dgm:spPr/>
    </dgm:pt>
  </dgm:ptLst>
  <dgm:cxnLst>
    <dgm:cxn modelId="{21E63F17-E811-460E-A512-7479F7080DDB}" type="presOf" srcId="{DDD88476-9FEC-4097-964E-E9D5C94CAF5E}" destId="{48339776-5BDA-4849-A47F-763CA0AE51D6}" srcOrd="0" destOrd="0" presId="urn:microsoft.com/office/officeart/2005/8/layout/vProcess5"/>
    <dgm:cxn modelId="{F09FA529-19F4-4D05-A324-F79A7D55FEBF}" type="presOf" srcId="{B483C271-E6FF-4D30-BE4D-97A5F5D393D6}" destId="{21CB722F-61BC-4D14-9D63-91BC2C612E2F}" srcOrd="0" destOrd="0" presId="urn:microsoft.com/office/officeart/2005/8/layout/vProcess5"/>
    <dgm:cxn modelId="{6961592C-28C1-4D20-9480-308D942BA25C}" type="presOf" srcId="{7B320E48-9AB5-4F49-B444-BBB1CF695B11}" destId="{BA1CC7FC-72CA-485C-852A-6944FFC4A77B}" srcOrd="0" destOrd="0" presId="urn:microsoft.com/office/officeart/2005/8/layout/vProcess5"/>
    <dgm:cxn modelId="{105F9636-44F0-49FC-BF21-326874A95540}" srcId="{AF564658-56AF-43F7-817B-EC1D4269B275}" destId="{0C3BFC0C-EA8A-400D-9336-12FA82B0D7C3}" srcOrd="2" destOrd="0" parTransId="{A2C704E1-B8BF-4C3F-8E2D-B46B81D8BD72}" sibTransId="{914E5F2A-1360-416C-8979-1DD5AA2760AB}"/>
    <dgm:cxn modelId="{B9C09673-6713-471D-8D81-9FAE7D2CF121}" srcId="{AF564658-56AF-43F7-817B-EC1D4269B275}" destId="{DDD88476-9FEC-4097-964E-E9D5C94CAF5E}" srcOrd="0" destOrd="0" parTransId="{53E8CEC4-A738-4C9B-948C-0992B5754DFC}" sibTransId="{C1346DB1-F13E-4C57-AE38-64CA6D266AE8}"/>
    <dgm:cxn modelId="{261AB694-4333-4CD4-87C9-99EE6CB56F78}" type="presOf" srcId="{DDD88476-9FEC-4097-964E-E9D5C94CAF5E}" destId="{7DE580BF-B4E8-4F1B-AE04-4DC994D219B2}" srcOrd="1" destOrd="0" presId="urn:microsoft.com/office/officeart/2005/8/layout/vProcess5"/>
    <dgm:cxn modelId="{A83AA89D-EF4E-4B48-B180-A647723DA26E}" type="presOf" srcId="{AF564658-56AF-43F7-817B-EC1D4269B275}" destId="{01F4313E-EF43-4C92-8693-9D5025B3BA45}" srcOrd="0" destOrd="0" presId="urn:microsoft.com/office/officeart/2005/8/layout/vProcess5"/>
    <dgm:cxn modelId="{C686D2C2-DF3F-48BA-8AC8-135733B0D3C7}" type="presOf" srcId="{B483C271-E6FF-4D30-BE4D-97A5F5D393D6}" destId="{9062940F-3E8D-451B-8447-52B5030A8D6B}" srcOrd="1" destOrd="0" presId="urn:microsoft.com/office/officeart/2005/8/layout/vProcess5"/>
    <dgm:cxn modelId="{B99BD0C8-6598-4E14-BB52-2175E24371C1}" type="presOf" srcId="{C1346DB1-F13E-4C57-AE38-64CA6D266AE8}" destId="{73DFFA8F-16F1-4513-802B-0E2772AE9E27}" srcOrd="0" destOrd="0" presId="urn:microsoft.com/office/officeart/2005/8/layout/vProcess5"/>
    <dgm:cxn modelId="{102D96EF-CBE2-477A-ADB2-D9A3846A28F5}" type="presOf" srcId="{0C3BFC0C-EA8A-400D-9336-12FA82B0D7C3}" destId="{C31C2BB5-E11E-45EC-968A-DDA3C74BD4B4}" srcOrd="1" destOrd="0" presId="urn:microsoft.com/office/officeart/2005/8/layout/vProcess5"/>
    <dgm:cxn modelId="{E2CBD0F7-2549-4B38-B0FF-97CB244591FD}" srcId="{AF564658-56AF-43F7-817B-EC1D4269B275}" destId="{B483C271-E6FF-4D30-BE4D-97A5F5D393D6}" srcOrd="1" destOrd="0" parTransId="{73EA5494-CD60-4DCC-9A69-EC2EE8C0A9CD}" sibTransId="{7B320E48-9AB5-4F49-B444-BBB1CF695B11}"/>
    <dgm:cxn modelId="{FD7F02FB-8112-48E1-B84B-7810D6B4D716}" type="presOf" srcId="{0C3BFC0C-EA8A-400D-9336-12FA82B0D7C3}" destId="{C29C2DAD-2C3D-436E-96E2-278226D3A5EC}" srcOrd="0" destOrd="0" presId="urn:microsoft.com/office/officeart/2005/8/layout/vProcess5"/>
    <dgm:cxn modelId="{94A91C95-89DB-44FE-81A0-FDA1B45DAE97}" type="presParOf" srcId="{01F4313E-EF43-4C92-8693-9D5025B3BA45}" destId="{DE40A9E5-0142-4E1E-8A75-561CC16C34C1}" srcOrd="0" destOrd="0" presId="urn:microsoft.com/office/officeart/2005/8/layout/vProcess5"/>
    <dgm:cxn modelId="{CBA6021F-E689-4E4D-B383-21FE2ADA3592}" type="presParOf" srcId="{01F4313E-EF43-4C92-8693-9D5025B3BA45}" destId="{48339776-5BDA-4849-A47F-763CA0AE51D6}" srcOrd="1" destOrd="0" presId="urn:microsoft.com/office/officeart/2005/8/layout/vProcess5"/>
    <dgm:cxn modelId="{D6F05AAE-39B5-4DBD-A9F9-EBF3E06AC31E}" type="presParOf" srcId="{01F4313E-EF43-4C92-8693-9D5025B3BA45}" destId="{21CB722F-61BC-4D14-9D63-91BC2C612E2F}" srcOrd="2" destOrd="0" presId="urn:microsoft.com/office/officeart/2005/8/layout/vProcess5"/>
    <dgm:cxn modelId="{FDADE248-51C0-4558-8A06-EC5D2F650A38}" type="presParOf" srcId="{01F4313E-EF43-4C92-8693-9D5025B3BA45}" destId="{C29C2DAD-2C3D-436E-96E2-278226D3A5EC}" srcOrd="3" destOrd="0" presId="urn:microsoft.com/office/officeart/2005/8/layout/vProcess5"/>
    <dgm:cxn modelId="{123FDACB-5E3C-400D-83D2-1D067A8B1925}" type="presParOf" srcId="{01F4313E-EF43-4C92-8693-9D5025B3BA45}" destId="{73DFFA8F-16F1-4513-802B-0E2772AE9E27}" srcOrd="4" destOrd="0" presId="urn:microsoft.com/office/officeart/2005/8/layout/vProcess5"/>
    <dgm:cxn modelId="{868B1FE8-104F-48A6-88D3-7733922CD09D}" type="presParOf" srcId="{01F4313E-EF43-4C92-8693-9D5025B3BA45}" destId="{BA1CC7FC-72CA-485C-852A-6944FFC4A77B}" srcOrd="5" destOrd="0" presId="urn:microsoft.com/office/officeart/2005/8/layout/vProcess5"/>
    <dgm:cxn modelId="{56DD7A9C-D62D-4ECC-9ADF-6A5599B9E235}" type="presParOf" srcId="{01F4313E-EF43-4C92-8693-9D5025B3BA45}" destId="{7DE580BF-B4E8-4F1B-AE04-4DC994D219B2}" srcOrd="6" destOrd="0" presId="urn:microsoft.com/office/officeart/2005/8/layout/vProcess5"/>
    <dgm:cxn modelId="{4FC1396F-7B36-4539-836E-26F23701C306}" type="presParOf" srcId="{01F4313E-EF43-4C92-8693-9D5025B3BA45}" destId="{9062940F-3E8D-451B-8447-52B5030A8D6B}" srcOrd="7" destOrd="0" presId="urn:microsoft.com/office/officeart/2005/8/layout/vProcess5"/>
    <dgm:cxn modelId="{BB490491-B33A-4EB0-ADF0-E857B715891B}" type="presParOf" srcId="{01F4313E-EF43-4C92-8693-9D5025B3BA45}" destId="{C31C2BB5-E11E-45EC-968A-DDA3C74BD4B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39776-5BDA-4849-A47F-763CA0AE51D6}">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a:t>What are the main structures of plants, and how do they help plants survive and grow?</a:t>
          </a:r>
          <a:r>
            <a:rPr lang="en-US" sz="2700" b="0" i="0" kern="1200" baseline="0"/>
            <a:t> </a:t>
          </a:r>
          <a:endParaRPr lang="en-US" sz="2700" kern="1200"/>
        </a:p>
      </dsp:txBody>
      <dsp:txXfrm>
        <a:off x="38234" y="38234"/>
        <a:ext cx="7529629" cy="1228933"/>
      </dsp:txXfrm>
    </dsp:sp>
    <dsp:sp modelId="{21CB722F-61BC-4D14-9D63-91BC2C612E2F}">
      <dsp:nvSpPr>
        <dsp:cNvPr id="0" name=""/>
        <dsp:cNvSpPr/>
      </dsp:nvSpPr>
      <dsp:spPr>
        <a:xfrm>
          <a:off x="788669" y="1522968"/>
          <a:ext cx="8938260" cy="130540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a:t>How do plants transport water and nutrients to different parts of their structure?</a:t>
          </a:r>
          <a:r>
            <a:rPr lang="en-US" sz="2700" b="0" i="0" kern="1200" baseline="0"/>
            <a:t> </a:t>
          </a:r>
          <a:endParaRPr lang="en-US" sz="2700" kern="1200"/>
        </a:p>
      </dsp:txBody>
      <dsp:txXfrm>
        <a:off x="826903" y="1561202"/>
        <a:ext cx="7224611" cy="1228933"/>
      </dsp:txXfrm>
    </dsp:sp>
    <dsp:sp modelId="{C29C2DAD-2C3D-436E-96E2-278226D3A5EC}">
      <dsp:nvSpPr>
        <dsp:cNvPr id="0" name=""/>
        <dsp:cNvSpPr/>
      </dsp:nvSpPr>
      <dsp:spPr>
        <a:xfrm>
          <a:off x="1577339" y="3045936"/>
          <a:ext cx="8938260" cy="130540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a:t>How do flowers and seeds help plants reproduce and create new plants?</a:t>
          </a:r>
          <a:r>
            <a:rPr lang="en-US" sz="2700" b="0" i="0" kern="1200" baseline="0"/>
            <a:t> </a:t>
          </a:r>
          <a:endParaRPr lang="en-US" sz="2700" kern="1200"/>
        </a:p>
      </dsp:txBody>
      <dsp:txXfrm>
        <a:off x="1615573" y="3084170"/>
        <a:ext cx="7224611" cy="1228933"/>
      </dsp:txXfrm>
    </dsp:sp>
    <dsp:sp modelId="{73DFFA8F-16F1-4513-802B-0E2772AE9E27}">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BA1CC7FC-72CA-485C-852A-6944FFC4A77B}">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028F6-567D-4EFB-BE45-58BEB3D4757E}"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E0C57-2C1D-48D9-9FED-8A2EC8808422}" type="slidenum">
              <a:rPr lang="en-US" smtClean="0"/>
              <a:t>‹#›</a:t>
            </a:fld>
            <a:endParaRPr lang="en-US"/>
          </a:p>
        </p:txBody>
      </p:sp>
    </p:spTree>
    <p:extLst>
      <p:ext uri="{BB962C8B-B14F-4D97-AF65-F5344CB8AC3E}">
        <p14:creationId xmlns:p14="http://schemas.microsoft.com/office/powerpoint/2010/main" val="312857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E0C57-2C1D-48D9-9FED-8A2EC8808422}" type="slidenum">
              <a:rPr lang="en-US" smtClean="0"/>
              <a:t>8</a:t>
            </a:fld>
            <a:endParaRPr lang="en-US"/>
          </a:p>
        </p:txBody>
      </p:sp>
    </p:spTree>
    <p:extLst>
      <p:ext uri="{BB962C8B-B14F-4D97-AF65-F5344CB8AC3E}">
        <p14:creationId xmlns:p14="http://schemas.microsoft.com/office/powerpoint/2010/main" val="240960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EBC1-BED4-6B26-4E26-5B37202ED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A6264-9D76-8098-404D-D335FCB74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10B1F2-FCED-1E0E-4667-05DA503DDD56}"/>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5" name="Footer Placeholder 4">
            <a:extLst>
              <a:ext uri="{FF2B5EF4-FFF2-40B4-BE49-F238E27FC236}">
                <a16:creationId xmlns:a16="http://schemas.microsoft.com/office/drawing/2014/main" id="{5C0C8981-6F02-8CB5-45FF-AFAF5AB8D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EA1DB-E5A7-7227-2AA6-2886D4DA2CCE}"/>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40556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B4C5-481C-BBC5-97A5-58E1673C5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99BF9-23C4-57D6-3B9E-105A7448C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E1A7E-B8ED-2E58-2C11-B3CA54013C2C}"/>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5" name="Footer Placeholder 4">
            <a:extLst>
              <a:ext uri="{FF2B5EF4-FFF2-40B4-BE49-F238E27FC236}">
                <a16:creationId xmlns:a16="http://schemas.microsoft.com/office/drawing/2014/main" id="{DA6C9F11-DAA2-96A5-5FA7-DF1D64774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98886-DEFF-EBF5-1ABC-6D24AC721E53}"/>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14281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CEF8D-6C96-0DDC-44C9-EE6C9872C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291BE6-E4AB-31F7-8FCB-6346F329E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BFB90-8D11-4AE6-3F2E-799CFC64F37D}"/>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5" name="Footer Placeholder 4">
            <a:extLst>
              <a:ext uri="{FF2B5EF4-FFF2-40B4-BE49-F238E27FC236}">
                <a16:creationId xmlns:a16="http://schemas.microsoft.com/office/drawing/2014/main" id="{E9AFB5BA-7804-87A0-1DE3-D7891645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950A5-93E1-02B7-1B47-4DBF94A788AA}"/>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66600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157F-4A0B-A3FC-204E-AEB24130D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6F4B4A-77EB-7E56-8E89-F21A42548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03D33-DB26-E855-10C5-A0EF66E4C675}"/>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5" name="Footer Placeholder 4">
            <a:extLst>
              <a:ext uri="{FF2B5EF4-FFF2-40B4-BE49-F238E27FC236}">
                <a16:creationId xmlns:a16="http://schemas.microsoft.com/office/drawing/2014/main" id="{49B8C426-9FAF-BB33-B915-622D06CA5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29B93-8413-03F6-7181-3A2BA47BD314}"/>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14156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4BB8-CA19-0E3E-DEF8-3C5F42E7A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A8B27D-ED78-68C4-1073-256B0FDD12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CBC47-F87A-80E4-7235-1526B2D86E7B}"/>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5" name="Footer Placeholder 4">
            <a:extLst>
              <a:ext uri="{FF2B5EF4-FFF2-40B4-BE49-F238E27FC236}">
                <a16:creationId xmlns:a16="http://schemas.microsoft.com/office/drawing/2014/main" id="{6D53916D-5D2D-72C6-672B-41A6524E4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A228B-6913-219C-A28A-686F9026C73C}"/>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387249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FFF8-760F-8AD1-7339-5AAC6F4B7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18C20-241E-C5CC-A190-2164E7127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559F0-79A5-6F8B-7BEA-E6892BBD9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B02B5-0A38-B090-E286-498B04D80C75}"/>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6" name="Footer Placeholder 5">
            <a:extLst>
              <a:ext uri="{FF2B5EF4-FFF2-40B4-BE49-F238E27FC236}">
                <a16:creationId xmlns:a16="http://schemas.microsoft.com/office/drawing/2014/main" id="{5735A2E5-5EAF-01A1-F1EC-1084FE977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6248E-4ABF-3BB9-B96F-8F0307D8264E}"/>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352608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2F32-3B11-EEF3-4E37-EA76DA3B9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90DE2-B3D6-EA1D-DE27-2DA575895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A192A5-B405-7F37-71FF-5F43676042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456A1-EB0E-E118-6D2E-ADE74A587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EA7D7-D7B9-E9AF-56FE-323227DDB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1C671-755C-3583-056E-1371BE8E54FE}"/>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8" name="Footer Placeholder 7">
            <a:extLst>
              <a:ext uri="{FF2B5EF4-FFF2-40B4-BE49-F238E27FC236}">
                <a16:creationId xmlns:a16="http://schemas.microsoft.com/office/drawing/2014/main" id="{8268C96F-964F-5685-5CF3-92CB8725F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3FFFBB-C2E8-C281-75B8-33EDC9D5F778}"/>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16027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F950-21CE-EE6D-15FF-E5EE98077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0E1B9-C870-E9B5-D49E-8CAD7ADB1AAE}"/>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4" name="Footer Placeholder 3">
            <a:extLst>
              <a:ext uri="{FF2B5EF4-FFF2-40B4-BE49-F238E27FC236}">
                <a16:creationId xmlns:a16="http://schemas.microsoft.com/office/drawing/2014/main" id="{618E3AFF-7F76-48FB-E3E9-3FE1C08BC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6331EA-79B0-079E-385E-ECBCD0E9FC77}"/>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87383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F5952-5699-98F7-0FD3-4F667F41E0A0}"/>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3" name="Footer Placeholder 2">
            <a:extLst>
              <a:ext uri="{FF2B5EF4-FFF2-40B4-BE49-F238E27FC236}">
                <a16:creationId xmlns:a16="http://schemas.microsoft.com/office/drawing/2014/main" id="{E8AD4894-419E-7C52-225F-15B0D7B32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4709A2-483E-397B-6F98-794AD21460A8}"/>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145453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C1E2-3313-334E-49C7-6BAFC9273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9A792-DDCD-3917-769D-6BD3FABAB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9576D-8F35-EA5E-4191-7B73754E0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DCEC8-3EF5-707F-A70D-2752C7C691D1}"/>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6" name="Footer Placeholder 5">
            <a:extLst>
              <a:ext uri="{FF2B5EF4-FFF2-40B4-BE49-F238E27FC236}">
                <a16:creationId xmlns:a16="http://schemas.microsoft.com/office/drawing/2014/main" id="{021B47CB-9B98-53ED-FAFB-81BC7E7A8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078CD-C58E-9A57-A37C-D669A12BC6BE}"/>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77595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64CE-BBFB-C1D7-0DC7-EF2B01177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FC7B5-C646-A2AC-CCD1-41C6EE205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111FE-5D04-624D-2579-FDC8C82DC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78264-E14D-5F1D-5198-A8942005FA94}"/>
              </a:ext>
            </a:extLst>
          </p:cNvPr>
          <p:cNvSpPr>
            <a:spLocks noGrp="1"/>
          </p:cNvSpPr>
          <p:nvPr>
            <p:ph type="dt" sz="half" idx="10"/>
          </p:nvPr>
        </p:nvSpPr>
        <p:spPr/>
        <p:txBody>
          <a:bodyPr/>
          <a:lstStyle/>
          <a:p>
            <a:fld id="{BDE85C86-9323-4C38-9719-848FC09FC57C}" type="datetimeFigureOut">
              <a:rPr lang="en-US" smtClean="0"/>
              <a:t>1/28/2025</a:t>
            </a:fld>
            <a:endParaRPr lang="en-US"/>
          </a:p>
        </p:txBody>
      </p:sp>
      <p:sp>
        <p:nvSpPr>
          <p:cNvPr id="6" name="Footer Placeholder 5">
            <a:extLst>
              <a:ext uri="{FF2B5EF4-FFF2-40B4-BE49-F238E27FC236}">
                <a16:creationId xmlns:a16="http://schemas.microsoft.com/office/drawing/2014/main" id="{2116DA61-7BC2-BCE0-2C23-08DDA5299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B436F-C99A-F7CD-80B7-1D914A2B15F6}"/>
              </a:ext>
            </a:extLst>
          </p:cNvPr>
          <p:cNvSpPr>
            <a:spLocks noGrp="1"/>
          </p:cNvSpPr>
          <p:nvPr>
            <p:ph type="sldNum" sz="quarter" idx="12"/>
          </p:nvPr>
        </p:nvSpPr>
        <p:spPr/>
        <p:txBody>
          <a:bodyPr/>
          <a:lstStyle/>
          <a:p>
            <a:fld id="{8FAF5697-674C-499F-B189-B0866FDC0BF6}" type="slidenum">
              <a:rPr lang="en-US" smtClean="0"/>
              <a:t>‹#›</a:t>
            </a:fld>
            <a:endParaRPr lang="en-US"/>
          </a:p>
        </p:txBody>
      </p:sp>
    </p:spTree>
    <p:extLst>
      <p:ext uri="{BB962C8B-B14F-4D97-AF65-F5344CB8AC3E}">
        <p14:creationId xmlns:p14="http://schemas.microsoft.com/office/powerpoint/2010/main" val="224099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8B3493-449B-1394-A20A-95F8E5A3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E11A1B-4B15-654C-6E63-EFE032D9A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9F83A-2406-9704-BC24-1FC60EE43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E85C86-9323-4C38-9719-848FC09FC57C}" type="datetimeFigureOut">
              <a:rPr lang="en-US" smtClean="0"/>
              <a:t>1/28/2025</a:t>
            </a:fld>
            <a:endParaRPr lang="en-US"/>
          </a:p>
        </p:txBody>
      </p:sp>
      <p:sp>
        <p:nvSpPr>
          <p:cNvPr id="5" name="Footer Placeholder 4">
            <a:extLst>
              <a:ext uri="{FF2B5EF4-FFF2-40B4-BE49-F238E27FC236}">
                <a16:creationId xmlns:a16="http://schemas.microsoft.com/office/drawing/2014/main" id="{06A63001-E86D-D62A-E928-5A485EF97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98D09E-65AB-6354-7B9B-BB8E7DA05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AF5697-674C-499F-B189-B0866FDC0BF6}" type="slidenum">
              <a:rPr lang="en-US" smtClean="0"/>
              <a:t>‹#›</a:t>
            </a:fld>
            <a:endParaRPr lang="en-US"/>
          </a:p>
        </p:txBody>
      </p:sp>
    </p:spTree>
    <p:extLst>
      <p:ext uri="{BB962C8B-B14F-4D97-AF65-F5344CB8AC3E}">
        <p14:creationId xmlns:p14="http://schemas.microsoft.com/office/powerpoint/2010/main" val="141140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queenexpublishers.co.ke/wp-content/uploads/2021/05/parts-of-a-plant.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ff2.earth.com/uploads/2017/09/18170455/Plant-roots-go-to-extreme-lengths-to-find-water-800x500.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scorn.com/wp-content/uploads/2020/05/web-1.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ps.gov/articles/000/images/mature-leaves-underside.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pload.wikimedia.org/wikipedia/commons/d/d3/Nelumno_nucifera_open_flower_-_botanic_garden_adelaide2.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idayannekeyes.com/wp-content/uploads/2016/09/fruit02.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3St51F4kE8"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Curled up leaf">
            <a:extLst>
              <a:ext uri="{FF2B5EF4-FFF2-40B4-BE49-F238E27FC236}">
                <a16:creationId xmlns:a16="http://schemas.microsoft.com/office/drawing/2014/main" id="{B01B9327-24E4-27FB-3FF2-0077D734C11F}"/>
              </a:ext>
            </a:extLst>
          </p:cNvPr>
          <p:cNvPicPr>
            <a:picLocks noChangeAspect="1"/>
          </p:cNvPicPr>
          <p:nvPr/>
        </p:nvPicPr>
        <p:blipFill>
          <a:blip r:embed="rId2">
            <a:alphaModFix/>
          </a:blip>
          <a:srcRect t="3955" b="11458"/>
          <a:stretch/>
        </p:blipFill>
        <p:spPr>
          <a:xfrm>
            <a:off x="20" y="10"/>
            <a:ext cx="12191979" cy="6857990"/>
          </a:xfrm>
          <a:prstGeom prst="rect">
            <a:avLst/>
          </a:prstGeom>
        </p:spPr>
      </p:pic>
      <p:sp>
        <p:nvSpPr>
          <p:cNvPr id="23" name="Rectangle 22">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57C7B-D129-F2D3-21F6-C0EF300E4972}"/>
              </a:ext>
            </a:extLst>
          </p:cNvPr>
          <p:cNvSpPr>
            <a:spLocks noGrp="1"/>
          </p:cNvSpPr>
          <p:nvPr>
            <p:ph type="ctrTitle"/>
          </p:nvPr>
        </p:nvSpPr>
        <p:spPr>
          <a:xfrm>
            <a:off x="762000" y="1137434"/>
            <a:ext cx="7800660" cy="1520987"/>
          </a:xfrm>
        </p:spPr>
        <p:txBody>
          <a:bodyPr anchor="t">
            <a:normAutofit/>
          </a:bodyPr>
          <a:lstStyle/>
          <a:p>
            <a:pPr algn="l"/>
            <a:r>
              <a:rPr lang="en-US" sz="4000">
                <a:solidFill>
                  <a:srgbClr val="FFFFFF"/>
                </a:solidFill>
              </a:rPr>
              <a:t>The Parts of the Plant</a:t>
            </a:r>
          </a:p>
        </p:txBody>
      </p:sp>
      <p:sp>
        <p:nvSpPr>
          <p:cNvPr id="24" name="Rectangle 23">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384D083-B069-2BFC-AD9F-D756C39417B5}"/>
              </a:ext>
            </a:extLst>
          </p:cNvPr>
          <p:cNvSpPr>
            <a:spLocks noGrp="1"/>
          </p:cNvSpPr>
          <p:nvPr>
            <p:ph type="subTitle" idx="1"/>
          </p:nvPr>
        </p:nvSpPr>
        <p:spPr>
          <a:xfrm>
            <a:off x="838200" y="4293441"/>
            <a:ext cx="6295332" cy="1588514"/>
          </a:xfrm>
        </p:spPr>
        <p:txBody>
          <a:bodyPr anchor="b">
            <a:normAutofit lnSpcReduction="10000"/>
          </a:bodyPr>
          <a:lstStyle/>
          <a:p>
            <a:pPr algn="l"/>
            <a:r>
              <a:rPr lang="en-US" sz="1800" b="1" kern="0" dirty="0">
                <a:effectLst/>
                <a:latin typeface="Amasis MT Pro Light" panose="02040304050005020304" pitchFamily="18" charset="0"/>
                <a:ea typeface="Times New Roman" panose="02020603050405020304" pitchFamily="18" charset="0"/>
                <a:cs typeface="Times New Roman" panose="02020603050405020304" pitchFamily="18" charset="0"/>
              </a:rPr>
              <a:t>Florida Benchmark</a:t>
            </a:r>
            <a:r>
              <a:rPr lang="en-US" sz="1800" kern="0" dirty="0">
                <a:effectLst/>
                <a:latin typeface="Amasis MT Pro Light" panose="02040304050005020304" pitchFamily="18" charset="0"/>
                <a:ea typeface="Times New Roman" panose="02020603050405020304" pitchFamily="18" charset="0"/>
                <a:cs typeface="Times New Roman" panose="02020603050405020304" pitchFamily="18" charset="0"/>
              </a:rPr>
              <a:t>: SC.3.L.14.1: Describe structures in plants and their roles in food production, support, water and nutrient transport, and reproduction.</a:t>
            </a:r>
          </a:p>
          <a:p>
            <a:pPr algn="l"/>
            <a:r>
              <a:rPr lang="en-US" sz="1800" b="1" dirty="0">
                <a:latin typeface="Amasis MT Pro Light" panose="02040304050005020304" pitchFamily="18" charset="0"/>
              </a:rPr>
              <a:t>NGS Standard: </a:t>
            </a:r>
            <a:r>
              <a:rPr lang="en-US" sz="1800" dirty="0">
                <a:latin typeface="Amasis MT Pro Light" panose="02040304050005020304" pitchFamily="18" charset="0"/>
              </a:rPr>
              <a:t>SC.3.L.14.1: Describe structures in plants and their roles in food production, support, water and nutrient transport, and reproduction.</a:t>
            </a:r>
            <a:endParaRPr lang="en-US" sz="1800" kern="100" dirty="0">
              <a:effectLst/>
              <a:latin typeface="Amasis MT Pro Light" panose="02040304050005020304" pitchFamily="18" charset="0"/>
              <a:ea typeface="Aptos" panose="020B0004020202020204" pitchFamily="34" charset="0"/>
              <a:cs typeface="Times New Roman" panose="02020603050405020304" pitchFamily="18" charset="0"/>
            </a:endParaRPr>
          </a:p>
          <a:p>
            <a:pPr algn="l"/>
            <a:endParaRPr lang="en-US" sz="1800" dirty="0">
              <a:solidFill>
                <a:srgbClr val="FFFFFF"/>
              </a:solidFill>
              <a:latin typeface="Amasis MT Pro Light" panose="02040304050005020304" pitchFamily="18" charset="0"/>
            </a:endParaRPr>
          </a:p>
        </p:txBody>
      </p:sp>
      <p:cxnSp>
        <p:nvCxnSpPr>
          <p:cNvPr id="25" name="Straight Connector 24">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2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095B6-2421-7EA8-0905-73E4F201E9F7}"/>
              </a:ext>
            </a:extLst>
          </p:cNvPr>
          <p:cNvSpPr>
            <a:spLocks noGrp="1"/>
          </p:cNvSpPr>
          <p:nvPr>
            <p:ph type="title"/>
          </p:nvPr>
        </p:nvSpPr>
        <p:spPr>
          <a:xfrm>
            <a:off x="572493" y="238539"/>
            <a:ext cx="11018520" cy="1434415"/>
          </a:xfrm>
        </p:spPr>
        <p:txBody>
          <a:bodyPr anchor="b">
            <a:normAutofit/>
          </a:bodyPr>
          <a:lstStyle/>
          <a:p>
            <a:r>
              <a:rPr lang="en-US" sz="5400"/>
              <a:t>Related Concepts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CD85A790-F59D-8363-67A4-5447EB1B5772}"/>
              </a:ext>
            </a:extLst>
          </p:cNvPr>
          <p:cNvSpPr>
            <a:spLocks noGrp="1" noChangeArrowheads="1"/>
          </p:cNvSpPr>
          <p:nvPr>
            <p:ph idx="1"/>
          </p:nvPr>
        </p:nvSpPr>
        <p:spPr bwMode="auto">
          <a:xfrm>
            <a:off x="572493" y="2071316"/>
            <a:ext cx="7450630" cy="42830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92500"/>
          </a:bodyPr>
          <a:lstStyle/>
          <a:p>
            <a:pPr marL="0" marR="0" lvl="0" indent="0" defTabSz="914400" rtl="0" eaLnBrk="0" fontAlgn="base" latinLnBrk="0" hangingPunct="0">
              <a:spcBef>
                <a:spcPct val="0"/>
              </a:spcBef>
              <a:spcAft>
                <a:spcPts val="600"/>
              </a:spcAft>
              <a:buClrTx/>
              <a:buSzTx/>
              <a:buFontTx/>
              <a:buAutoNum type="arabicPeriod"/>
              <a:tabLst/>
            </a:pPr>
            <a:r>
              <a:rPr kumimoji="0" lang="en-US" altLang="en-US" sz="2200" b="1" i="0" u="none" strike="noStrike" cap="none" normalizeH="0" baseline="0" dirty="0">
                <a:ln>
                  <a:noFill/>
                </a:ln>
                <a:effectLst/>
                <a:latin typeface="Arial" panose="020B0604020202020204" pitchFamily="34" charset="0"/>
              </a:rPr>
              <a:t>Photosynthesis</a:t>
            </a:r>
            <a:r>
              <a:rPr kumimoji="0" lang="en-US" altLang="en-US" sz="2200" b="0" i="0" u="none" strike="noStrike" cap="none" normalizeH="0" baseline="0" dirty="0">
                <a:ln>
                  <a:noFill/>
                </a:ln>
                <a:effectLst/>
                <a:latin typeface="Arial" panose="020B0604020202020204" pitchFamily="34" charset="0"/>
              </a:rPr>
              <a:t> – The process plants use to make food from sunlight, water, and carbon dioxide. </a:t>
            </a:r>
          </a:p>
          <a:p>
            <a:pPr marL="0" marR="0" lvl="0" indent="0" defTabSz="914400" rtl="0" eaLnBrk="0" fontAlgn="base" latinLnBrk="0" hangingPunct="0">
              <a:spcBef>
                <a:spcPct val="0"/>
              </a:spcBef>
              <a:spcAft>
                <a:spcPts val="600"/>
              </a:spcAft>
              <a:buClrTx/>
              <a:buSzTx/>
              <a:buFontTx/>
              <a:buAutoNum type="arabicPeriod" startAt="2"/>
              <a:tabLst/>
            </a:pPr>
            <a:r>
              <a:rPr kumimoji="0" lang="en-US" altLang="en-US" sz="2200" b="1" i="0" u="none" strike="noStrike" cap="none" normalizeH="0" baseline="0" dirty="0">
                <a:ln>
                  <a:noFill/>
                </a:ln>
                <a:effectLst/>
                <a:latin typeface="Arial" panose="020B0604020202020204" pitchFamily="34" charset="0"/>
              </a:rPr>
              <a:t>Biology</a:t>
            </a:r>
            <a:r>
              <a:rPr kumimoji="0" lang="en-US" altLang="en-US" sz="2200" b="0" i="0" u="none" strike="noStrike" cap="none" normalizeH="0" baseline="0" dirty="0">
                <a:ln>
                  <a:noFill/>
                </a:ln>
                <a:effectLst/>
                <a:latin typeface="Arial" panose="020B0604020202020204" pitchFamily="34" charset="0"/>
              </a:rPr>
              <a:t> – The study of living things, including plants, animals, and humans. </a:t>
            </a:r>
          </a:p>
          <a:p>
            <a:pPr marL="0" marR="0" lvl="0" indent="0" defTabSz="914400" rtl="0" eaLnBrk="0" fontAlgn="base" latinLnBrk="0" hangingPunct="0">
              <a:spcBef>
                <a:spcPct val="0"/>
              </a:spcBef>
              <a:spcAft>
                <a:spcPts val="600"/>
              </a:spcAft>
              <a:buClrTx/>
              <a:buSzTx/>
              <a:buFontTx/>
              <a:buAutoNum type="arabicPeriod" startAt="3"/>
              <a:tabLst/>
            </a:pPr>
            <a:r>
              <a:rPr kumimoji="0" lang="en-US" altLang="en-US" sz="2200" b="1" i="0" u="none" strike="noStrike" cap="none" normalizeH="0" baseline="0" dirty="0">
                <a:ln>
                  <a:noFill/>
                </a:ln>
                <a:effectLst/>
                <a:latin typeface="Arial" panose="020B0604020202020204" pitchFamily="34" charset="0"/>
              </a:rPr>
              <a:t>Botany</a:t>
            </a:r>
            <a:r>
              <a:rPr kumimoji="0" lang="en-US" altLang="en-US" sz="2200" b="0" i="0" u="none" strike="noStrike" cap="none" normalizeH="0" baseline="0" dirty="0">
                <a:ln>
                  <a:noFill/>
                </a:ln>
                <a:effectLst/>
                <a:latin typeface="Arial" panose="020B0604020202020204" pitchFamily="34" charset="0"/>
              </a:rPr>
              <a:t> – The branch of biology that focuses on studying plants. </a:t>
            </a:r>
          </a:p>
          <a:p>
            <a:pPr marL="0" marR="0" lvl="0" indent="0" defTabSz="914400" rtl="0" eaLnBrk="0" fontAlgn="base" latinLnBrk="0" hangingPunct="0">
              <a:spcBef>
                <a:spcPct val="0"/>
              </a:spcBef>
              <a:spcAft>
                <a:spcPts val="600"/>
              </a:spcAft>
              <a:buClrTx/>
              <a:buSzTx/>
              <a:buFontTx/>
              <a:buAutoNum type="arabicPeriod" startAt="4"/>
              <a:tabLst/>
            </a:pPr>
            <a:r>
              <a:rPr kumimoji="0" lang="en-US" altLang="en-US" sz="2200" b="1" i="0" u="none" strike="noStrike" cap="none" normalizeH="0" baseline="0" dirty="0">
                <a:ln>
                  <a:noFill/>
                </a:ln>
                <a:effectLst/>
                <a:latin typeface="Arial" panose="020B0604020202020204" pitchFamily="34" charset="0"/>
              </a:rPr>
              <a:t>Producer</a:t>
            </a:r>
            <a:r>
              <a:rPr kumimoji="0" lang="en-US" altLang="en-US" sz="2200" b="0" i="0" u="none" strike="noStrike" cap="none" normalizeH="0" baseline="0" dirty="0">
                <a:ln>
                  <a:noFill/>
                </a:ln>
                <a:effectLst/>
                <a:latin typeface="Arial" panose="020B0604020202020204" pitchFamily="34" charset="0"/>
              </a:rPr>
              <a:t> – An organism, like a plant, that makes its own food and provides energy for other living things in an ecosystem. </a:t>
            </a:r>
          </a:p>
          <a:p>
            <a:pPr marL="0" marR="0" lvl="0" indent="0" defTabSz="914400" rtl="0" eaLnBrk="0" fontAlgn="base" latinLnBrk="0" hangingPunct="0">
              <a:spcBef>
                <a:spcPct val="0"/>
              </a:spcBef>
              <a:spcAft>
                <a:spcPts val="600"/>
              </a:spcAft>
              <a:buClrTx/>
              <a:buSzTx/>
              <a:buFontTx/>
              <a:buAutoNum type="arabicPeriod" startAt="4"/>
              <a:tabLst/>
            </a:pPr>
            <a:r>
              <a:rPr lang="en-US" altLang="en-US" sz="2200" b="1" dirty="0">
                <a:latin typeface="Arial" panose="020B0604020202020204" pitchFamily="34" charset="0"/>
              </a:rPr>
              <a:t>Capillary Action </a:t>
            </a:r>
            <a:r>
              <a:rPr lang="en-US" altLang="en-US" sz="2200" dirty="0">
                <a:latin typeface="Arial" panose="020B0604020202020204" pitchFamily="34" charset="0"/>
              </a:rPr>
              <a:t>- a phenomenon that causes the movement of groundwater through the different zones of soil1. It is also responsible for the transportation of fluids inside the xylem vessels of plants1. As water evaporates from the surface of the leaves, water from the roots is drawn up by this phenomenon</a:t>
            </a:r>
            <a:endParaRPr kumimoji="0" lang="en-US" altLang="en-US" sz="22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effectLst/>
              <a:latin typeface="Arial" panose="020B0604020202020204" pitchFamily="34" charset="0"/>
            </a:endParaRPr>
          </a:p>
        </p:txBody>
      </p:sp>
      <p:pic>
        <p:nvPicPr>
          <p:cNvPr id="6" name="Picture 5" descr="Plant and roots">
            <a:extLst>
              <a:ext uri="{FF2B5EF4-FFF2-40B4-BE49-F238E27FC236}">
                <a16:creationId xmlns:a16="http://schemas.microsoft.com/office/drawing/2014/main" id="{92194C6E-0180-352A-D071-76EFDC2D33FA}"/>
              </a:ext>
            </a:extLst>
          </p:cNvPr>
          <p:cNvPicPr>
            <a:picLocks noChangeAspect="1"/>
          </p:cNvPicPr>
          <p:nvPr/>
        </p:nvPicPr>
        <p:blipFill>
          <a:blip r:embed="rId2"/>
          <a:srcRect r="7643"/>
          <a:stretch/>
        </p:blipFill>
        <p:spPr>
          <a:xfrm>
            <a:off x="7675658" y="2093976"/>
            <a:ext cx="3941064" cy="4096512"/>
          </a:xfrm>
          <a:prstGeom prst="rect">
            <a:avLst/>
          </a:prstGeom>
        </p:spPr>
      </p:pic>
    </p:spTree>
    <p:extLst>
      <p:ext uri="{BB962C8B-B14F-4D97-AF65-F5344CB8AC3E}">
        <p14:creationId xmlns:p14="http://schemas.microsoft.com/office/powerpoint/2010/main" val="411149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E2C3F-32B8-C931-10E2-8FE3137807E4}"/>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Experiment Time!</a:t>
            </a:r>
          </a:p>
        </p:txBody>
      </p:sp>
      <p:sp>
        <p:nvSpPr>
          <p:cNvPr id="3" name="Content Placeholder 2">
            <a:extLst>
              <a:ext uri="{FF2B5EF4-FFF2-40B4-BE49-F238E27FC236}">
                <a16:creationId xmlns:a16="http://schemas.microsoft.com/office/drawing/2014/main" id="{1A8F6ECD-39E9-AF14-17FA-B06DF26E6A9C}"/>
              </a:ext>
            </a:extLst>
          </p:cNvPr>
          <p:cNvSpPr>
            <a:spLocks noGrp="1"/>
          </p:cNvSpPr>
          <p:nvPr>
            <p:ph idx="1"/>
          </p:nvPr>
        </p:nvSpPr>
        <p:spPr>
          <a:xfrm>
            <a:off x="6590966" y="3428999"/>
            <a:ext cx="4805691" cy="838831"/>
          </a:xfrm>
        </p:spPr>
        <p:txBody>
          <a:bodyPr vert="horz" lIns="91440" tIns="45720" rIns="91440" bIns="45720" rtlCol="0" anchor="b">
            <a:normAutofit/>
          </a:bodyPr>
          <a:lstStyle/>
          <a:p>
            <a:pPr marL="0" indent="0">
              <a:buNone/>
            </a:pPr>
            <a:r>
              <a:rPr lang="en-US" sz="2000" kern="1200">
                <a:solidFill>
                  <a:schemeClr val="tx2"/>
                </a:solidFill>
                <a:latin typeface="+mn-lt"/>
                <a:ea typeface="+mn-ea"/>
                <a:cs typeface="+mn-cs"/>
              </a:rPr>
              <a:t>Refer to the experiment guide for the materials and procedures!</a:t>
            </a:r>
          </a:p>
        </p:txBody>
      </p:sp>
      <p:pic>
        <p:nvPicPr>
          <p:cNvPr id="7" name="Graphic 6" descr="Flask">
            <a:extLst>
              <a:ext uri="{FF2B5EF4-FFF2-40B4-BE49-F238E27FC236}">
                <a16:creationId xmlns:a16="http://schemas.microsoft.com/office/drawing/2014/main" id="{C3A925DE-895C-1839-0872-859C3A248C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3459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ue lines on a black background&#10;&#10;Description automatically generated">
            <a:extLst>
              <a:ext uri="{FF2B5EF4-FFF2-40B4-BE49-F238E27FC236}">
                <a16:creationId xmlns:a16="http://schemas.microsoft.com/office/drawing/2014/main" id="{73EA5762-9611-17B6-E420-46968E86E17B}"/>
              </a:ext>
            </a:extLst>
          </p:cNvPr>
          <p:cNvPicPr>
            <a:picLocks noChangeAspect="1"/>
          </p:cNvPicPr>
          <p:nvPr/>
        </p:nvPicPr>
        <p:blipFill>
          <a:blip r:embed="rId2">
            <a:duotone>
              <a:schemeClr val="bg2">
                <a:shade val="45000"/>
                <a:satMod val="135000"/>
              </a:schemeClr>
              <a:prstClr val="white"/>
            </a:duotone>
          </a:blip>
          <a:srcRect t="12153" b="3578"/>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85900-BAD5-C8A7-CA8D-18888A4BAFFA}"/>
              </a:ext>
            </a:extLst>
          </p:cNvPr>
          <p:cNvSpPr>
            <a:spLocks noGrp="1"/>
          </p:cNvSpPr>
          <p:nvPr>
            <p:ph type="title"/>
          </p:nvPr>
        </p:nvSpPr>
        <p:spPr>
          <a:xfrm>
            <a:off x="838200" y="365125"/>
            <a:ext cx="10515600" cy="1325563"/>
          </a:xfrm>
        </p:spPr>
        <p:txBody>
          <a:bodyPr>
            <a:normAutofit/>
          </a:bodyPr>
          <a:lstStyle/>
          <a:p>
            <a:r>
              <a:rPr lang="en-US" dirty="0"/>
              <a:t>Essential Questions</a:t>
            </a:r>
          </a:p>
        </p:txBody>
      </p:sp>
      <p:graphicFrame>
        <p:nvGraphicFramePr>
          <p:cNvPr id="6" name="Rectangle 1">
            <a:extLst>
              <a:ext uri="{FF2B5EF4-FFF2-40B4-BE49-F238E27FC236}">
                <a16:creationId xmlns:a16="http://schemas.microsoft.com/office/drawing/2014/main" id="{6A8116D9-E2D6-200C-F296-8B0E6023D54F}"/>
              </a:ext>
            </a:extLst>
          </p:cNvPr>
          <p:cNvGraphicFramePr>
            <a:graphicFrameLocks noGrp="1"/>
          </p:cNvGraphicFramePr>
          <p:nvPr>
            <p:ph idx="1"/>
            <p:extLst>
              <p:ext uri="{D42A27DB-BD31-4B8C-83A1-F6EECF244321}">
                <p14:modId xmlns:p14="http://schemas.microsoft.com/office/powerpoint/2010/main" val="21821498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56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9" name="Rectangle 2078">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Shape 2080">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50070A-AF1A-E05E-9BEE-FBCC09E1D3CE}"/>
              </a:ext>
            </a:extLst>
          </p:cNvPr>
          <p:cNvSpPr>
            <a:spLocks noGrp="1"/>
          </p:cNvSpPr>
          <p:nvPr>
            <p:ph type="title"/>
          </p:nvPr>
        </p:nvSpPr>
        <p:spPr>
          <a:xfrm>
            <a:off x="1137037" y="609600"/>
            <a:ext cx="5915197" cy="1330519"/>
          </a:xfrm>
        </p:spPr>
        <p:txBody>
          <a:bodyPr>
            <a:normAutofit/>
          </a:bodyPr>
          <a:lstStyle/>
          <a:p>
            <a:pPr algn="ctr"/>
            <a:r>
              <a:rPr lang="en-US" dirty="0"/>
              <a:t>Parts of the Plant</a:t>
            </a:r>
          </a:p>
        </p:txBody>
      </p:sp>
      <p:sp>
        <p:nvSpPr>
          <p:cNvPr id="2056" name="Content Placeholder 2055">
            <a:extLst>
              <a:ext uri="{FF2B5EF4-FFF2-40B4-BE49-F238E27FC236}">
                <a16:creationId xmlns:a16="http://schemas.microsoft.com/office/drawing/2014/main" id="{87BEE492-A574-2D0D-0228-A7440EC59388}"/>
              </a:ext>
            </a:extLst>
          </p:cNvPr>
          <p:cNvSpPr>
            <a:spLocks noGrp="1"/>
          </p:cNvSpPr>
          <p:nvPr>
            <p:ph idx="1"/>
          </p:nvPr>
        </p:nvSpPr>
        <p:spPr>
          <a:xfrm>
            <a:off x="372478" y="2165328"/>
            <a:ext cx="7062237" cy="4606609"/>
          </a:xfrm>
        </p:spPr>
        <p:txBody>
          <a:bodyPr>
            <a:normAutofit/>
          </a:bodyPr>
          <a:lstStyle/>
          <a:p>
            <a:r>
              <a:rPr lang="en-US" sz="2400" dirty="0"/>
              <a:t>Plants are essential to life on Earth as they provide oxygen, food, and shelter, while also regulating the environment by reducing carbon dioxide through photosynthesis. The main parts of a plant include the roots, stem, leaves, flowers, and fruits, each with a specific role. Roots anchor the plant and absorb water and nutrients, while the stem supports the plant and transports essential materials. Leaves perform photosynthesis, making food for the plant, and flowers are crucial for reproduction by producing seeds. Finally, fruits protect seeds and help in their dispersal, ensuring the plant's survival and growth.</a:t>
            </a:r>
          </a:p>
        </p:txBody>
      </p:sp>
      <p:sp>
        <p:nvSpPr>
          <p:cNvPr id="2083" name="Freeform: Shape 2082">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Parts of a plant - Queenex Publishers Limited">
            <a:extLst>
              <a:ext uri="{FF2B5EF4-FFF2-40B4-BE49-F238E27FC236}">
                <a16:creationId xmlns:a16="http://schemas.microsoft.com/office/drawing/2014/main" id="{8205ED92-246A-D7EE-07D6-6AD35BF21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9375" r="1960" b="6974"/>
          <a:stretch/>
        </p:blipFill>
        <p:spPr bwMode="auto">
          <a:xfrm>
            <a:off x="7761092" y="742279"/>
            <a:ext cx="3684567" cy="4964557"/>
          </a:xfrm>
          <a:prstGeom prst="rect">
            <a:avLst/>
          </a:prstGeom>
          <a:noFill/>
          <a:extLst>
            <a:ext uri="{909E8E84-426E-40DD-AFC4-6F175D3DCCD1}">
              <a14:hiddenFill xmlns:a14="http://schemas.microsoft.com/office/drawing/2010/main">
                <a:solidFill>
                  <a:srgbClr val="FFFFFF"/>
                </a:solidFill>
              </a14:hiddenFill>
            </a:ext>
          </a:extLst>
        </p:spPr>
      </p:pic>
      <p:sp>
        <p:nvSpPr>
          <p:cNvPr id="2085" name="Freeform: Shape 2084">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54FFCC-0279-21D2-8226-3DB436540382}"/>
              </a:ext>
            </a:extLst>
          </p:cNvPr>
          <p:cNvSpPr txBox="1"/>
          <p:nvPr/>
        </p:nvSpPr>
        <p:spPr>
          <a:xfrm>
            <a:off x="7978065" y="5780229"/>
            <a:ext cx="3311390" cy="276999"/>
          </a:xfrm>
          <a:prstGeom prst="rect">
            <a:avLst/>
          </a:prstGeom>
          <a:noFill/>
        </p:spPr>
        <p:txBody>
          <a:bodyPr wrap="square">
            <a:spAutoFit/>
          </a:bodyPr>
          <a:lstStyle/>
          <a:p>
            <a:pPr algn="ctr"/>
            <a:r>
              <a:rPr lang="en-US" sz="1200" dirty="0">
                <a:hlinkClick r:id="rId3"/>
              </a:rPr>
              <a:t>Source: parts-of-a-plant.jpg (989×1400)</a:t>
            </a:r>
            <a:endParaRPr lang="en-US" sz="1200" dirty="0"/>
          </a:p>
        </p:txBody>
      </p:sp>
    </p:spTree>
    <p:extLst>
      <p:ext uri="{BB962C8B-B14F-4D97-AF65-F5344CB8AC3E}">
        <p14:creationId xmlns:p14="http://schemas.microsoft.com/office/powerpoint/2010/main" val="178572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8" name="Rectangle 310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79" name="Rectangle 307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DBC7F9-0331-C98B-2975-EE65F0388664}"/>
              </a:ext>
            </a:extLst>
          </p:cNvPr>
          <p:cNvSpPr>
            <a:spLocks noGrp="1"/>
          </p:cNvSpPr>
          <p:nvPr>
            <p:ph type="title"/>
          </p:nvPr>
        </p:nvSpPr>
        <p:spPr>
          <a:xfrm>
            <a:off x="6657715" y="467271"/>
            <a:ext cx="4195674" cy="1095425"/>
          </a:xfrm>
        </p:spPr>
        <p:txBody>
          <a:bodyPr anchor="b">
            <a:normAutofit/>
          </a:bodyPr>
          <a:lstStyle/>
          <a:p>
            <a:r>
              <a:rPr lang="en-US" sz="5600" dirty="0"/>
              <a:t>Roots</a:t>
            </a:r>
          </a:p>
        </p:txBody>
      </p:sp>
      <p:sp>
        <p:nvSpPr>
          <p:cNvPr id="3109" name="Oval 310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2BE8940-3554-A025-E692-009EFE2AC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347" r="16154" b="1"/>
          <a:stretch/>
        </p:blipFill>
        <p:spPr bwMode="auto">
          <a:xfrm>
            <a:off x="322965"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311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11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9896B88-351A-7A0E-C649-E9ABB9C1B557}"/>
              </a:ext>
            </a:extLst>
          </p:cNvPr>
          <p:cNvSpPr>
            <a:spLocks noGrp="1"/>
          </p:cNvSpPr>
          <p:nvPr>
            <p:ph idx="1"/>
          </p:nvPr>
        </p:nvSpPr>
        <p:spPr>
          <a:xfrm>
            <a:off x="1683239" y="6449030"/>
            <a:ext cx="2825047" cy="256278"/>
          </a:xfrm>
        </p:spPr>
        <p:txBody>
          <a:bodyPr anchor="t">
            <a:normAutofit fontScale="92500"/>
          </a:bodyPr>
          <a:lstStyle/>
          <a:p>
            <a:pPr marL="0" indent="0">
              <a:buNone/>
            </a:pPr>
            <a:r>
              <a:rPr lang="en-US" sz="700" dirty="0">
                <a:solidFill>
                  <a:schemeClr val="tx1">
                    <a:alpha val="80000"/>
                  </a:schemeClr>
                </a:solidFill>
                <a:hlinkClick r:id="rId3"/>
              </a:rPr>
              <a:t>Source: Plant-roots-go-to-extreme-lengths-to-find-water-800x500.jpg (800×500)</a:t>
            </a:r>
            <a:endParaRPr lang="en-US" sz="700" dirty="0">
              <a:solidFill>
                <a:schemeClr val="tx1">
                  <a:alpha val="80000"/>
                </a:schemeClr>
              </a:solidFill>
            </a:endParaRPr>
          </a:p>
        </p:txBody>
      </p:sp>
      <p:sp>
        <p:nvSpPr>
          <p:cNvPr id="311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11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08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08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08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08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64DD924-AADC-1EE0-A8F7-CBC67038C71C}"/>
              </a:ext>
            </a:extLst>
          </p:cNvPr>
          <p:cNvSpPr>
            <a:spLocks noChangeArrowheads="1"/>
          </p:cNvSpPr>
          <p:nvPr/>
        </p:nvSpPr>
        <p:spPr bwMode="auto">
          <a:xfrm>
            <a:off x="6657715" y="1936925"/>
            <a:ext cx="447037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Roots are important because they </a:t>
            </a:r>
            <a:r>
              <a:rPr kumimoji="0" lang="en-US" altLang="en-US" sz="2800" b="1" i="0" u="none" strike="noStrike" cap="none" normalizeH="0" baseline="0" dirty="0">
                <a:ln>
                  <a:noFill/>
                </a:ln>
                <a:solidFill>
                  <a:schemeClr val="tx1"/>
                </a:solidFill>
                <a:effectLst/>
                <a:latin typeface="Arial" panose="020B0604020202020204" pitchFamily="34" charset="0"/>
              </a:rPr>
              <a:t>hold the plant in place</a:t>
            </a:r>
            <a:r>
              <a:rPr kumimoji="0" lang="en-US" altLang="en-US" sz="2800" b="0" i="0" u="none" strike="noStrike" cap="none" normalizeH="0" baseline="0" dirty="0">
                <a:ln>
                  <a:noFill/>
                </a:ln>
                <a:solidFill>
                  <a:schemeClr val="tx1"/>
                </a:solidFill>
                <a:effectLst/>
                <a:latin typeface="Arial" panose="020B0604020202020204" pitchFamily="34" charset="0"/>
              </a:rPr>
              <a:t> and </a:t>
            </a:r>
            <a:r>
              <a:rPr kumimoji="0" lang="en-US" altLang="en-US" sz="2800" b="1" i="0" u="none" strike="noStrike" cap="none" normalizeH="0" baseline="0" dirty="0">
                <a:ln>
                  <a:noFill/>
                </a:ln>
                <a:solidFill>
                  <a:schemeClr val="tx1"/>
                </a:solidFill>
                <a:effectLst/>
                <a:latin typeface="Arial" panose="020B0604020202020204" pitchFamily="34" charset="0"/>
              </a:rPr>
              <a:t>take in water and nutrients</a:t>
            </a:r>
            <a:r>
              <a:rPr kumimoji="0" lang="en-US" altLang="en-US" sz="2800" b="0" i="0" u="none" strike="noStrike" cap="none" normalizeH="0" baseline="0" dirty="0">
                <a:ln>
                  <a:noFill/>
                </a:ln>
                <a:solidFill>
                  <a:schemeClr val="tx1"/>
                </a:solidFill>
                <a:effectLst/>
                <a:latin typeface="Arial" panose="020B0604020202020204" pitchFamily="34" charset="0"/>
              </a:rPr>
              <a:t> from the soil. Some roots, like carrots, even store food for the plant and can be eaten!</a:t>
            </a:r>
          </a:p>
        </p:txBody>
      </p:sp>
    </p:spTree>
    <p:extLst>
      <p:ext uri="{BB962C8B-B14F-4D97-AF65-F5344CB8AC3E}">
        <p14:creationId xmlns:p14="http://schemas.microsoft.com/office/powerpoint/2010/main" val="411787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5D9B30-486E-03BD-8487-F6C4ECE4A502}"/>
              </a:ext>
            </a:extLst>
          </p:cNvPr>
          <p:cNvSpPr>
            <a:spLocks noGrp="1"/>
          </p:cNvSpPr>
          <p:nvPr>
            <p:ph type="title"/>
          </p:nvPr>
        </p:nvSpPr>
        <p:spPr>
          <a:xfrm>
            <a:off x="6657714" y="789436"/>
            <a:ext cx="4195674" cy="990826"/>
          </a:xfrm>
        </p:spPr>
        <p:txBody>
          <a:bodyPr anchor="b">
            <a:normAutofit/>
          </a:bodyPr>
          <a:lstStyle/>
          <a:p>
            <a:r>
              <a:rPr lang="en-US" sz="5600" dirty="0"/>
              <a:t>Stem</a:t>
            </a:r>
          </a:p>
        </p:txBody>
      </p:sp>
      <p:sp>
        <p:nvSpPr>
          <p:cNvPr id="5131" name="Oval 513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52857F4-BD25-04C2-FE07-00C37512A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86" r="17165" b="2"/>
          <a:stretch/>
        </p:blipFill>
        <p:spPr bwMode="auto">
          <a:xfrm>
            <a:off x="322965" y="561659"/>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513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513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13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513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DA668F5-5CC3-4030-2649-2F0E3D8B9041}"/>
              </a:ext>
            </a:extLst>
          </p:cNvPr>
          <p:cNvSpPr>
            <a:spLocks noChangeArrowheads="1"/>
          </p:cNvSpPr>
          <p:nvPr/>
        </p:nvSpPr>
        <p:spPr bwMode="auto">
          <a:xfrm>
            <a:off x="6657714" y="1849557"/>
            <a:ext cx="472028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stem is like a plant's helper. It </a:t>
            </a:r>
            <a:r>
              <a:rPr kumimoji="0" lang="en-US" altLang="en-US" sz="2800" b="1" i="0" u="none" strike="noStrike" cap="none" normalizeH="0" baseline="0" dirty="0">
                <a:ln>
                  <a:noFill/>
                </a:ln>
                <a:solidFill>
                  <a:schemeClr val="tx1"/>
                </a:solidFill>
                <a:effectLst/>
                <a:latin typeface="Arial" panose="020B0604020202020204" pitchFamily="34" charset="0"/>
              </a:rPr>
              <a:t>supports the plant</a:t>
            </a:r>
            <a:r>
              <a:rPr kumimoji="0" lang="en-US" altLang="en-US" sz="2800" b="0" i="0" u="none" strike="noStrike" cap="none" normalizeH="0" baseline="0" dirty="0">
                <a:ln>
                  <a:noFill/>
                </a:ln>
                <a:solidFill>
                  <a:schemeClr val="tx1"/>
                </a:solidFill>
                <a:effectLst/>
                <a:latin typeface="Arial" panose="020B0604020202020204" pitchFamily="34" charset="0"/>
              </a:rPr>
              <a:t> and helps it stand tall while </a:t>
            </a:r>
            <a:r>
              <a:rPr kumimoji="0" lang="en-US" altLang="en-US" sz="2800" b="1" i="0" u="none" strike="noStrike" cap="none" normalizeH="0" baseline="0" dirty="0">
                <a:ln>
                  <a:noFill/>
                </a:ln>
                <a:solidFill>
                  <a:schemeClr val="tx1"/>
                </a:solidFill>
                <a:effectLst/>
                <a:latin typeface="Arial" panose="020B0604020202020204" pitchFamily="34" charset="0"/>
              </a:rPr>
              <a:t>carrying water and nutrients</a:t>
            </a:r>
            <a:r>
              <a:rPr kumimoji="0" lang="en-US" altLang="en-US" sz="2800" b="0" i="0" u="none" strike="noStrike" cap="none" normalizeH="0" baseline="0" dirty="0">
                <a:ln>
                  <a:noFill/>
                </a:ln>
                <a:solidFill>
                  <a:schemeClr val="tx1"/>
                </a:solidFill>
                <a:effectLst/>
                <a:latin typeface="Arial" panose="020B0604020202020204" pitchFamily="34" charset="0"/>
              </a:rPr>
              <a:t> from the roots to the leaves. It also moves food made by the leaves to other parts of the plant!</a:t>
            </a:r>
          </a:p>
        </p:txBody>
      </p:sp>
      <p:sp>
        <p:nvSpPr>
          <p:cNvPr id="7" name="TextBox 6">
            <a:extLst>
              <a:ext uri="{FF2B5EF4-FFF2-40B4-BE49-F238E27FC236}">
                <a16:creationId xmlns:a16="http://schemas.microsoft.com/office/drawing/2014/main" id="{7C2E7B75-0F24-9F9A-39D7-8B57800E6CCF}"/>
              </a:ext>
            </a:extLst>
          </p:cNvPr>
          <p:cNvSpPr txBox="1"/>
          <p:nvPr/>
        </p:nvSpPr>
        <p:spPr>
          <a:xfrm>
            <a:off x="1813353" y="6296341"/>
            <a:ext cx="3166417" cy="369332"/>
          </a:xfrm>
          <a:prstGeom prst="rect">
            <a:avLst/>
          </a:prstGeom>
          <a:noFill/>
        </p:spPr>
        <p:txBody>
          <a:bodyPr wrap="square">
            <a:spAutoFit/>
          </a:bodyPr>
          <a:lstStyle/>
          <a:p>
            <a:pPr algn="ctr"/>
            <a:r>
              <a:rPr lang="en-US" dirty="0">
                <a:hlinkClick r:id="rId3"/>
              </a:rPr>
              <a:t>Source: web-1.jpg (795×515)</a:t>
            </a:r>
            <a:endParaRPr lang="en-US" dirty="0"/>
          </a:p>
        </p:txBody>
      </p:sp>
    </p:spTree>
    <p:extLst>
      <p:ext uri="{BB962C8B-B14F-4D97-AF65-F5344CB8AC3E}">
        <p14:creationId xmlns:p14="http://schemas.microsoft.com/office/powerpoint/2010/main" val="390242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E318A133-A8A2-5F39-A9D9-867062FE8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5" name="Rectangle 615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9B666D-8B31-C5E7-A95C-EA5074E88A68}"/>
              </a:ext>
            </a:extLst>
          </p:cNvPr>
          <p:cNvSpPr>
            <a:spLocks noGrp="1"/>
          </p:cNvSpPr>
          <p:nvPr>
            <p:ph type="title"/>
          </p:nvPr>
        </p:nvSpPr>
        <p:spPr>
          <a:xfrm>
            <a:off x="7531610" y="365125"/>
            <a:ext cx="3822189" cy="1899912"/>
          </a:xfrm>
        </p:spPr>
        <p:txBody>
          <a:bodyPr>
            <a:normAutofit/>
          </a:bodyPr>
          <a:lstStyle/>
          <a:p>
            <a:r>
              <a:rPr lang="en-US" dirty="0"/>
              <a:t>Leaf</a:t>
            </a:r>
          </a:p>
        </p:txBody>
      </p:sp>
      <p:sp>
        <p:nvSpPr>
          <p:cNvPr id="4" name="Rectangle 3">
            <a:extLst>
              <a:ext uri="{FF2B5EF4-FFF2-40B4-BE49-F238E27FC236}">
                <a16:creationId xmlns:a16="http://schemas.microsoft.com/office/drawing/2014/main" id="{C7184F75-887B-B483-51A5-23E64C0A5080}"/>
              </a:ext>
            </a:extLst>
          </p:cNvPr>
          <p:cNvSpPr>
            <a:spLocks noChangeArrowheads="1"/>
          </p:cNvSpPr>
          <p:nvPr/>
        </p:nvSpPr>
        <p:spPr bwMode="auto">
          <a:xfrm>
            <a:off x="7531610" y="1833880"/>
            <a:ext cx="417328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leaf is the part of the plant that makes food. Using </a:t>
            </a:r>
            <a:r>
              <a:rPr kumimoji="0" lang="en-US" altLang="en-US" sz="2800" b="1" i="0" u="none" strike="noStrike" cap="none" normalizeH="0" baseline="0" dirty="0">
                <a:ln>
                  <a:noFill/>
                </a:ln>
                <a:solidFill>
                  <a:schemeClr val="tx1"/>
                </a:solidFill>
                <a:effectLst/>
                <a:latin typeface="Arial" panose="020B0604020202020204" pitchFamily="34" charset="0"/>
              </a:rPr>
              <a:t>sunlight, water, and air</a:t>
            </a:r>
            <a:r>
              <a:rPr kumimoji="0" lang="en-US" altLang="en-US" sz="2800" b="0" i="0" u="none" strike="noStrike" cap="none" normalizeH="0" baseline="0" dirty="0">
                <a:ln>
                  <a:noFill/>
                </a:ln>
                <a:solidFill>
                  <a:schemeClr val="tx1"/>
                </a:solidFill>
                <a:effectLst/>
                <a:latin typeface="Arial" panose="020B0604020202020204" pitchFamily="34" charset="0"/>
              </a:rPr>
              <a:t>, it performs </a:t>
            </a:r>
            <a:r>
              <a:rPr kumimoji="0" lang="en-US" altLang="en-US" sz="2800" b="1" i="0" u="none" strike="noStrike" cap="none" normalizeH="0" baseline="0" dirty="0">
                <a:ln>
                  <a:noFill/>
                </a:ln>
                <a:solidFill>
                  <a:schemeClr val="tx1"/>
                </a:solidFill>
                <a:effectLst/>
                <a:latin typeface="Arial" panose="020B0604020202020204" pitchFamily="34" charset="0"/>
              </a:rPr>
              <a:t>photosynthesis</a:t>
            </a:r>
            <a:r>
              <a:rPr kumimoji="0" lang="en-US" altLang="en-US" sz="2800" b="0" i="0" u="none" strike="noStrike" cap="none" normalizeH="0" baseline="0" dirty="0">
                <a:ln>
                  <a:noFill/>
                </a:ln>
                <a:solidFill>
                  <a:schemeClr val="tx1"/>
                </a:solidFill>
                <a:effectLst/>
                <a:latin typeface="Arial" panose="020B0604020202020204" pitchFamily="34" charset="0"/>
              </a:rPr>
              <a:t> to create energy for the plant. Leaves also release oxygen, which is important for people and animals to breathe!</a:t>
            </a:r>
          </a:p>
        </p:txBody>
      </p:sp>
      <p:sp>
        <p:nvSpPr>
          <p:cNvPr id="6" name="TextBox 5">
            <a:extLst>
              <a:ext uri="{FF2B5EF4-FFF2-40B4-BE49-F238E27FC236}">
                <a16:creationId xmlns:a16="http://schemas.microsoft.com/office/drawing/2014/main" id="{06583F0E-3B1B-916A-0C9F-4CE23FEE5804}"/>
              </a:ext>
            </a:extLst>
          </p:cNvPr>
          <p:cNvSpPr txBox="1"/>
          <p:nvPr/>
        </p:nvSpPr>
        <p:spPr>
          <a:xfrm>
            <a:off x="108122" y="6370593"/>
            <a:ext cx="6147486" cy="369332"/>
          </a:xfrm>
          <a:prstGeom prst="rect">
            <a:avLst/>
          </a:prstGeom>
          <a:noFill/>
        </p:spPr>
        <p:txBody>
          <a:bodyPr wrap="square">
            <a:spAutoFit/>
          </a:bodyPr>
          <a:lstStyle/>
          <a:p>
            <a:r>
              <a:rPr lang="en-US" dirty="0">
                <a:hlinkClick r:id="rId3"/>
              </a:rPr>
              <a:t>mature-leaves-underside.jpg (2400×1600)</a:t>
            </a:r>
            <a:endParaRPr lang="en-US" dirty="0"/>
          </a:p>
        </p:txBody>
      </p:sp>
    </p:spTree>
    <p:extLst>
      <p:ext uri="{BB962C8B-B14F-4D97-AF65-F5344CB8AC3E}">
        <p14:creationId xmlns:p14="http://schemas.microsoft.com/office/powerpoint/2010/main" val="361918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C71FEEFA-8D8D-229E-F18D-D33884937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7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9A221C-5138-6387-C130-FB035BFBEFF9}"/>
              </a:ext>
            </a:extLst>
          </p:cNvPr>
          <p:cNvSpPr>
            <a:spLocks noGrp="1"/>
          </p:cNvSpPr>
          <p:nvPr>
            <p:ph type="title"/>
          </p:nvPr>
        </p:nvSpPr>
        <p:spPr>
          <a:xfrm>
            <a:off x="7531610" y="365125"/>
            <a:ext cx="3822189" cy="1899912"/>
          </a:xfrm>
        </p:spPr>
        <p:txBody>
          <a:bodyPr>
            <a:normAutofit/>
          </a:bodyPr>
          <a:lstStyle/>
          <a:p>
            <a:r>
              <a:rPr lang="en-US" sz="4000" dirty="0"/>
              <a:t>Flower</a:t>
            </a:r>
          </a:p>
        </p:txBody>
      </p:sp>
      <p:sp>
        <p:nvSpPr>
          <p:cNvPr id="5" name="TextBox 4">
            <a:extLst>
              <a:ext uri="{FF2B5EF4-FFF2-40B4-BE49-F238E27FC236}">
                <a16:creationId xmlns:a16="http://schemas.microsoft.com/office/drawing/2014/main" id="{6AD51307-01CC-1401-D4B4-C8965EE2EA37}"/>
              </a:ext>
            </a:extLst>
          </p:cNvPr>
          <p:cNvSpPr txBox="1"/>
          <p:nvPr/>
        </p:nvSpPr>
        <p:spPr>
          <a:xfrm>
            <a:off x="243996" y="6108527"/>
            <a:ext cx="4556721" cy="646331"/>
          </a:xfrm>
          <a:prstGeom prst="rect">
            <a:avLst/>
          </a:prstGeom>
          <a:noFill/>
        </p:spPr>
        <p:txBody>
          <a:bodyPr wrap="square">
            <a:spAutoFit/>
          </a:bodyPr>
          <a:lstStyle/>
          <a:p>
            <a:r>
              <a:rPr lang="en-US" dirty="0">
                <a:hlinkClick r:id="rId3"/>
              </a:rPr>
              <a:t>Nelumno_nucifera_open_flower_-_botanic_garden_adelaide2.jpg (2800×2052)</a:t>
            </a:r>
            <a:endParaRPr lang="en-US" dirty="0"/>
          </a:p>
        </p:txBody>
      </p:sp>
      <p:sp>
        <p:nvSpPr>
          <p:cNvPr id="6" name="Rectangle 3">
            <a:extLst>
              <a:ext uri="{FF2B5EF4-FFF2-40B4-BE49-F238E27FC236}">
                <a16:creationId xmlns:a16="http://schemas.microsoft.com/office/drawing/2014/main" id="{B755A6B6-D475-F021-1120-FB5F23F48D5B}"/>
              </a:ext>
            </a:extLst>
          </p:cNvPr>
          <p:cNvSpPr>
            <a:spLocks noChangeArrowheads="1"/>
          </p:cNvSpPr>
          <p:nvPr/>
        </p:nvSpPr>
        <p:spPr bwMode="auto">
          <a:xfrm>
            <a:off x="7528564" y="1833879"/>
            <a:ext cx="408596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The flower is the part of the plant that helps it </a:t>
            </a:r>
            <a:r>
              <a:rPr kumimoji="0" lang="en-US" altLang="en-US" sz="2800" b="1" i="0" u="none" strike="noStrike" cap="none" normalizeH="0" baseline="0" dirty="0">
                <a:ln>
                  <a:noFill/>
                </a:ln>
                <a:solidFill>
                  <a:schemeClr val="tx1"/>
                </a:solidFill>
                <a:effectLst/>
                <a:latin typeface="Arial" panose="020B0604020202020204" pitchFamily="34" charset="0"/>
              </a:rPr>
              <a:t>make seeds</a:t>
            </a:r>
            <a:r>
              <a:rPr kumimoji="0" lang="en-US" altLang="en-US" sz="2800" b="0" i="0" u="none" strike="noStrike" cap="none" normalizeH="0" baseline="0" dirty="0">
                <a:ln>
                  <a:noFill/>
                </a:ln>
                <a:solidFill>
                  <a:schemeClr val="tx1"/>
                </a:solidFill>
                <a:effectLst/>
                <a:latin typeface="Arial" panose="020B0604020202020204" pitchFamily="34" charset="0"/>
              </a:rPr>
              <a:t> for new plants to grow. Flowers attract bees, butterflies, and other animals to help with </a:t>
            </a:r>
            <a:r>
              <a:rPr kumimoji="0" lang="en-US" altLang="en-US" sz="2800" b="1" i="0" u="none" strike="noStrike" cap="none" normalizeH="0" baseline="0" dirty="0">
                <a:ln>
                  <a:noFill/>
                </a:ln>
                <a:solidFill>
                  <a:schemeClr val="tx1"/>
                </a:solidFill>
                <a:effectLst/>
                <a:latin typeface="Arial" panose="020B0604020202020204" pitchFamily="34" charset="0"/>
              </a:rPr>
              <a:t>pollination</a:t>
            </a:r>
            <a:r>
              <a:rPr kumimoji="0" lang="en-US" altLang="en-US" sz="2800" b="0" i="0" u="none" strike="noStrike" cap="none" normalizeH="0" baseline="0" dirty="0">
                <a:ln>
                  <a:noFill/>
                </a:ln>
                <a:solidFill>
                  <a:schemeClr val="tx1"/>
                </a:solidFill>
                <a:effectLst/>
                <a:latin typeface="Arial" panose="020B0604020202020204" pitchFamily="34" charset="0"/>
              </a:rPr>
              <a:t>, which is how seeds are formed. They also make plants look beautiful!</a:t>
            </a:r>
          </a:p>
        </p:txBody>
      </p:sp>
    </p:spTree>
    <p:extLst>
      <p:ext uri="{BB962C8B-B14F-4D97-AF65-F5344CB8AC3E}">
        <p14:creationId xmlns:p14="http://schemas.microsoft.com/office/powerpoint/2010/main" val="11716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a:extLst>
              <a:ext uri="{FF2B5EF4-FFF2-40B4-BE49-F238E27FC236}">
                <a16:creationId xmlns:a16="http://schemas.microsoft.com/office/drawing/2014/main" id="{3C758AD5-63BD-CE19-D45E-319806B41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75" r="12713"/>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98B7E-7778-7590-1D69-78DB9BDF22AD}"/>
              </a:ext>
            </a:extLst>
          </p:cNvPr>
          <p:cNvSpPr>
            <a:spLocks noGrp="1"/>
          </p:cNvSpPr>
          <p:nvPr>
            <p:ph type="title"/>
          </p:nvPr>
        </p:nvSpPr>
        <p:spPr>
          <a:xfrm>
            <a:off x="7531610" y="365125"/>
            <a:ext cx="3822189" cy="1899912"/>
          </a:xfrm>
        </p:spPr>
        <p:txBody>
          <a:bodyPr>
            <a:normAutofit/>
          </a:bodyPr>
          <a:lstStyle/>
          <a:p>
            <a:r>
              <a:rPr lang="en-US" sz="4000" dirty="0"/>
              <a:t>Fruit</a:t>
            </a:r>
          </a:p>
        </p:txBody>
      </p:sp>
      <p:sp>
        <p:nvSpPr>
          <p:cNvPr id="5" name="Rectangle 6">
            <a:extLst>
              <a:ext uri="{FF2B5EF4-FFF2-40B4-BE49-F238E27FC236}">
                <a16:creationId xmlns:a16="http://schemas.microsoft.com/office/drawing/2014/main" id="{6E4A5C8B-D8EA-5953-C6F0-36D6D7D565CC}"/>
              </a:ext>
            </a:extLst>
          </p:cNvPr>
          <p:cNvSpPr>
            <a:spLocks noChangeArrowheads="1"/>
          </p:cNvSpPr>
          <p:nvPr/>
        </p:nvSpPr>
        <p:spPr bwMode="auto">
          <a:xfrm>
            <a:off x="7551602" y="1795336"/>
            <a:ext cx="444843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rPr>
              <a:t>The fruit is the part of the plant that </a:t>
            </a:r>
            <a:r>
              <a:rPr kumimoji="0" lang="en-US" altLang="en-US" sz="2600" b="1" i="0" u="none" strike="noStrike" cap="none" normalizeH="0" baseline="0" dirty="0">
                <a:ln>
                  <a:noFill/>
                </a:ln>
                <a:solidFill>
                  <a:schemeClr val="tx1"/>
                </a:solidFill>
                <a:effectLst/>
                <a:latin typeface="Arial" panose="020B0604020202020204" pitchFamily="34" charset="0"/>
              </a:rPr>
              <a:t>protects the seeds</a:t>
            </a:r>
            <a:r>
              <a:rPr kumimoji="0" lang="en-US" altLang="en-US" sz="2600" b="0" i="0" u="none" strike="noStrike" cap="none" normalizeH="0" baseline="0" dirty="0">
                <a:ln>
                  <a:noFill/>
                </a:ln>
                <a:solidFill>
                  <a:schemeClr val="tx1"/>
                </a:solidFill>
                <a:effectLst/>
                <a:latin typeface="Arial" panose="020B0604020202020204" pitchFamily="34" charset="0"/>
              </a:rPr>
              <a:t> inside. It helps in </a:t>
            </a:r>
            <a:r>
              <a:rPr kumimoji="0" lang="en-US" altLang="en-US" sz="2600" b="1" i="0" u="none" strike="noStrike" cap="none" normalizeH="0" baseline="0" dirty="0">
                <a:ln>
                  <a:noFill/>
                </a:ln>
                <a:solidFill>
                  <a:schemeClr val="tx1"/>
                </a:solidFill>
                <a:effectLst/>
                <a:latin typeface="Arial" panose="020B0604020202020204" pitchFamily="34" charset="0"/>
              </a:rPr>
              <a:t>spreading seeds</a:t>
            </a:r>
            <a:r>
              <a:rPr kumimoji="0" lang="en-US" altLang="en-US" sz="2600" b="0" i="0" u="none" strike="noStrike" cap="none" normalizeH="0" baseline="0" dirty="0">
                <a:ln>
                  <a:noFill/>
                </a:ln>
                <a:solidFill>
                  <a:schemeClr val="tx1"/>
                </a:solidFill>
                <a:effectLst/>
                <a:latin typeface="Arial" panose="020B0604020202020204" pitchFamily="34" charset="0"/>
              </a:rPr>
              <a:t> to grow new plants, often by being eaten by animals who carry the seeds to new places. Some fruits, like apples and oranges, are also delicious and healthy for us to eat!</a:t>
            </a:r>
          </a:p>
        </p:txBody>
      </p:sp>
      <p:sp>
        <p:nvSpPr>
          <p:cNvPr id="7" name="TextBox 6">
            <a:extLst>
              <a:ext uri="{FF2B5EF4-FFF2-40B4-BE49-F238E27FC236}">
                <a16:creationId xmlns:a16="http://schemas.microsoft.com/office/drawing/2014/main" id="{2909741B-B081-3F3D-8A1C-AF9E4D29D9EB}"/>
              </a:ext>
            </a:extLst>
          </p:cNvPr>
          <p:cNvSpPr txBox="1"/>
          <p:nvPr/>
        </p:nvSpPr>
        <p:spPr>
          <a:xfrm>
            <a:off x="169905" y="6234669"/>
            <a:ext cx="6147486" cy="369332"/>
          </a:xfrm>
          <a:prstGeom prst="rect">
            <a:avLst/>
          </a:prstGeom>
          <a:noFill/>
        </p:spPr>
        <p:txBody>
          <a:bodyPr wrap="square">
            <a:spAutoFit/>
          </a:bodyPr>
          <a:lstStyle/>
          <a:p>
            <a:r>
              <a:rPr lang="en-US" dirty="0">
                <a:hlinkClick r:id="rId4"/>
              </a:rPr>
              <a:t>fruit02.jpg (3264×1836)</a:t>
            </a:r>
            <a:endParaRPr lang="en-US" dirty="0"/>
          </a:p>
        </p:txBody>
      </p:sp>
    </p:spTree>
    <p:extLst>
      <p:ext uri="{BB962C8B-B14F-4D97-AF65-F5344CB8AC3E}">
        <p14:creationId xmlns:p14="http://schemas.microsoft.com/office/powerpoint/2010/main" val="60355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spiky plant">
            <a:extLst>
              <a:ext uri="{FF2B5EF4-FFF2-40B4-BE49-F238E27FC236}">
                <a16:creationId xmlns:a16="http://schemas.microsoft.com/office/drawing/2014/main" id="{0A66A55A-D812-E045-DB7D-70C750CB9038}"/>
              </a:ext>
            </a:extLst>
          </p:cNvPr>
          <p:cNvPicPr>
            <a:picLocks noChangeAspect="1"/>
          </p:cNvPicPr>
          <p:nvPr/>
        </p:nvPicPr>
        <p:blipFill>
          <a:blip r:embed="rId2"/>
          <a:srcRect r="47539"/>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E2EC7-9438-4CCB-7D9D-DEB15B8ACFEE}"/>
              </a:ext>
            </a:extLst>
          </p:cNvPr>
          <p:cNvSpPr>
            <a:spLocks noGrp="1"/>
          </p:cNvSpPr>
          <p:nvPr>
            <p:ph type="title"/>
          </p:nvPr>
        </p:nvSpPr>
        <p:spPr>
          <a:xfrm>
            <a:off x="6115317" y="405685"/>
            <a:ext cx="5464968" cy="1559301"/>
          </a:xfrm>
        </p:spPr>
        <p:txBody>
          <a:bodyPr>
            <a:normAutofit/>
          </a:bodyPr>
          <a:lstStyle/>
          <a:p>
            <a:r>
              <a:rPr lang="en-US" sz="4000" dirty="0"/>
              <a:t>Parts of the Plant</a:t>
            </a:r>
          </a:p>
        </p:txBody>
      </p:sp>
      <p:sp>
        <p:nvSpPr>
          <p:cNvPr id="3" name="Content Placeholder 2">
            <a:extLst>
              <a:ext uri="{FF2B5EF4-FFF2-40B4-BE49-F238E27FC236}">
                <a16:creationId xmlns:a16="http://schemas.microsoft.com/office/drawing/2014/main" id="{DBAA40EF-95D1-9786-F21C-03CFE977FF62}"/>
              </a:ext>
            </a:extLst>
          </p:cNvPr>
          <p:cNvSpPr>
            <a:spLocks noGrp="1"/>
          </p:cNvSpPr>
          <p:nvPr>
            <p:ph idx="1"/>
          </p:nvPr>
        </p:nvSpPr>
        <p:spPr>
          <a:xfrm>
            <a:off x="6115317" y="2743200"/>
            <a:ext cx="5247340" cy="3496878"/>
          </a:xfrm>
        </p:spPr>
        <p:txBody>
          <a:bodyPr anchor="ctr">
            <a:normAutofit/>
          </a:bodyPr>
          <a:lstStyle/>
          <a:p>
            <a:pPr marL="0" indent="0">
              <a:buNone/>
            </a:pPr>
            <a:r>
              <a:rPr lang="en-US" sz="2000" dirty="0">
                <a:hlinkClick r:id="rId3"/>
              </a:rPr>
              <a:t>Parts Of A Plant | The Dr. Binocs Show | Learn Videos For Kids</a:t>
            </a:r>
            <a:endParaRPr lang="en-US" sz="2000" dirty="0"/>
          </a:p>
        </p:txBody>
      </p:sp>
    </p:spTree>
    <p:extLst>
      <p:ext uri="{BB962C8B-B14F-4D97-AF65-F5344CB8AC3E}">
        <p14:creationId xmlns:p14="http://schemas.microsoft.com/office/powerpoint/2010/main" val="246646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1118</TotalTime>
  <Words>682</Words>
  <Application>Microsoft Office PowerPoint</Application>
  <PresentationFormat>Widescreen</PresentationFormat>
  <Paragraphs>36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Amasis MT Pro Light</vt:lpstr>
      <vt:lpstr>Aptos</vt:lpstr>
      <vt:lpstr>Aptos Display</vt:lpstr>
      <vt:lpstr>Arial</vt:lpstr>
      <vt:lpstr>Office Theme</vt:lpstr>
      <vt:lpstr>The Parts of the Plant</vt:lpstr>
      <vt:lpstr>Essential Questions</vt:lpstr>
      <vt:lpstr>Parts of the Plant</vt:lpstr>
      <vt:lpstr>Roots</vt:lpstr>
      <vt:lpstr>Stem</vt:lpstr>
      <vt:lpstr>Leaf</vt:lpstr>
      <vt:lpstr>Flower</vt:lpstr>
      <vt:lpstr>Fruit</vt:lpstr>
      <vt:lpstr>Parts of the Plant</vt:lpstr>
      <vt:lpstr>Related Concepts</vt:lpstr>
      <vt:lpstr>Experiment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3</cp:revision>
  <dcterms:created xsi:type="dcterms:W3CDTF">2025-01-26T20:57:46Z</dcterms:created>
  <dcterms:modified xsi:type="dcterms:W3CDTF">2025-01-28T13:29:32Z</dcterms:modified>
</cp:coreProperties>
</file>