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B5637-542F-4D7D-B7E2-2FB6882630B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0527C-2D1B-421E-9711-37CCB990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8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0527C-2D1B-421E-9711-37CCB990FE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C9262-17D3-7857-C35A-660F977B7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B0EF5-436E-32EB-7F46-C021DF760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67485-7385-0B13-3A57-13ADD93B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A2116-9EDE-F403-82BD-02BBED7DA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E3EAA-ECF0-7C2E-DF65-D691ACEA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4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4D4F-0E91-796C-AFF1-60D02637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49314-171A-6330-4B5F-65D7C00E0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82D32-B066-26E2-BA52-A348BF54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A0CDE-B30F-2D6A-BA9D-70CD1E60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F76EC-B25B-2EA1-E79E-248CD566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5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49A528-23EC-D437-1A32-8BBBA7A56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C1A87-A59D-DA0B-3D41-F57369F01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A8E73-32FE-2EC4-3D8E-86620929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BAF3-5730-2EE6-4BDF-C2BF61F35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0194D-39DC-E778-CFA0-5CFBB2A1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7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0B906-1B6C-7C9D-9313-842420FE5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659C3-C936-B486-F60F-DCC5FB3A4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62DA8-A4BF-8F8D-526A-7A9F4384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3EC2-8270-1650-DD9E-CB9B1B0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9E4DC-830C-5B45-83CA-5FA86C64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7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6F21-2871-E3D6-1537-9DB65EAF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E9132-7123-7AC6-9B71-0047F2CE7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F970-5D56-41CB-72E9-8C8F159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ED927-BE1C-E13C-BC9B-1B3DF182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1D27B-4CA1-8C7A-4A92-7AF586B2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5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87961-7DFC-F0B5-F4DB-3F1252B1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3AAE3-9185-7AB9-8143-71A4869F7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E3BD6-E36A-0A73-C1E2-6EB7DB528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0F837-03C2-9C8A-5DF3-1E9F32D1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89ED7-89A8-C901-935C-737637031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654DB-3837-A56A-D5B2-DA4F2A975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5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2EA3-732A-E39E-D3A2-D59CB4C5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0CA97-D651-61BD-026E-11673123C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D99DF-CBE7-278F-A45E-342A98033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3859E8-D1B4-09C7-B582-232682A2D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9C3A9-0825-C242-AD44-032D6C7E29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1F0AF-899E-F2C8-E84B-ECBD826A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FE0A66-7E68-A353-58D3-493E79D9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8E26A-7121-4E3E-35F0-4A880C90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6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D41C1-15BC-2372-226C-8D3AC580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EBC80-7A55-73EE-26D9-526C8303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BA20A-C421-D2B3-FE52-4C10AB29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29794-2730-9ECF-1715-1D90C034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A1835-D6CC-B4C1-2423-BD2EFB71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711D5A-EF2D-5491-54CC-D8938B9AB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60F9-BB9B-8242-CE5C-F1B2DB1B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8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AD51-27F3-CB6B-E508-BC7A61A3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79BE1-0643-14A8-B131-82D70CA9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4E138-F8B4-A30F-E87F-61B8702E0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5FA73-EDE9-6DB1-FB86-E619F14A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137AF-0479-B515-FAAA-D4FDDD12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7629-3050-D2D2-332E-2093C61A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3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4131B-0FBA-5366-4DD4-989A28D5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448AB-76DF-1150-4A01-FF08E78C3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20B2F-495A-1622-0414-3DEC46341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F06EB-C94E-4CE3-89A9-D8D5A741B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06AF6-7DDC-FA01-1F04-667628D88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35707-1D55-B406-38CF-EF8B96739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7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5E8C9-0BE5-5D76-B6F4-1466364D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CBD6A-1C79-5231-38D2-B341DD3AD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0629-7131-26C2-88BA-5701CE77A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B15D3A-AF9D-4A61-B3A8-79CA32968F5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BE5E-C6CC-72D2-4676-CE4884036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47089-26C2-446E-BF55-87901B1DA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BE180B-497D-4079-8275-45C23B9BC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6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stralianenvironmentaleducation.com.au/wp-content/uploads/2020/07/Scientific-Method-1024x1024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novatewithmrbarbado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60F04-1E07-333A-0E99-482357B8A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366" y="1052052"/>
            <a:ext cx="3739341" cy="13308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Scientific Method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dirty="0"/>
              <a:t>How Scientist Solve Problems</a:t>
            </a:r>
            <a:br>
              <a:rPr lang="en-US" sz="4400" dirty="0"/>
            </a:b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5A24D-0E5C-432D-F15A-01472523E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366" y="2772696"/>
            <a:ext cx="3427001" cy="332999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dirty="0"/>
              <a:t>SC.6.N.1.1 – Students plan and carry out scientific investigations using the scientific method, including asking questions, forming hypotheses, conducting experiments, and analyzing data.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algn="l"/>
            <a:r>
              <a:rPr lang="en-US" sz="1700" dirty="0"/>
              <a:t>JOHN MARK L. BARBADO, M.Ed.</a:t>
            </a:r>
          </a:p>
          <a:p>
            <a:pPr algn="l"/>
            <a:r>
              <a:rPr lang="en-US" sz="1700" dirty="0"/>
              <a:t>STEM Teacher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BC190-7793-6068-2E90-7452B07F7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073" y="661916"/>
            <a:ext cx="5557909" cy="5557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DA116C-2C05-52C0-C536-3451F646A500}"/>
              </a:ext>
            </a:extLst>
          </p:cNvPr>
          <p:cNvSpPr txBox="1"/>
          <p:nvPr/>
        </p:nvSpPr>
        <p:spPr>
          <a:xfrm>
            <a:off x="5017827" y="6354246"/>
            <a:ext cx="701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Image Source: Scientific-Method-1024x1024.jpg (1024×1024)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2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FBC482-498D-B6C0-D902-379E5F75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What is the Scientific Method?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CB35A-FA00-D1B1-4519-8A943780F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500" dirty="0"/>
              <a:t>The </a:t>
            </a:r>
            <a:r>
              <a:rPr lang="en-US" sz="1500" b="1" dirty="0"/>
              <a:t>Scientific Method</a:t>
            </a:r>
            <a:r>
              <a:rPr lang="en-US" sz="1500" dirty="0"/>
              <a:t> is a </a:t>
            </a:r>
            <a:r>
              <a:rPr lang="en-US" sz="1500" b="1" dirty="0"/>
              <a:t>systematic, step-by-step process</a:t>
            </a:r>
            <a:r>
              <a:rPr lang="en-US" sz="1500" dirty="0"/>
              <a:t> scientists use to investigate questions, test ideas, and understand the world. It ensures investigations are </a:t>
            </a:r>
            <a:r>
              <a:rPr lang="en-US" sz="1500" b="1" dirty="0"/>
              <a:t>organized, fair, and based on evidence</a:t>
            </a:r>
            <a:r>
              <a:rPr lang="en-US" sz="1500" dirty="0"/>
              <a:t>.</a:t>
            </a:r>
          </a:p>
          <a:p>
            <a:pPr marL="0" indent="0">
              <a:buNone/>
            </a:pPr>
            <a:r>
              <a:rPr lang="en-US" sz="1500" b="1" u="sng" dirty="0"/>
              <a:t>Steps of the Scientific Method</a:t>
            </a:r>
            <a:endParaRPr lang="en-US" sz="1500" u="sng" dirty="0"/>
          </a:p>
          <a:p>
            <a:pPr marL="0" indent="0">
              <a:buNone/>
            </a:pPr>
            <a:r>
              <a:rPr lang="en-US" sz="1500" b="1" dirty="0"/>
              <a:t>1. Observe</a:t>
            </a:r>
            <a:r>
              <a:rPr lang="en-US" sz="1500" dirty="0"/>
              <a:t> – Notice something interesting or unusual.</a:t>
            </a:r>
          </a:p>
          <a:p>
            <a:pPr marL="0" indent="0">
              <a:buNone/>
            </a:pPr>
            <a:r>
              <a:rPr lang="en-US" sz="1500" b="1" dirty="0"/>
              <a:t>2. Ask Questions</a:t>
            </a:r>
            <a:r>
              <a:rPr lang="en-US" sz="1500" dirty="0"/>
              <a:t> – Identify a specific, testable problem.</a:t>
            </a:r>
          </a:p>
          <a:p>
            <a:pPr marL="0" indent="0">
              <a:buNone/>
            </a:pPr>
            <a:r>
              <a:rPr lang="en-US" sz="1500" b="1" dirty="0"/>
              <a:t>3. Hypothesize</a:t>
            </a:r>
            <a:r>
              <a:rPr lang="en-US" sz="1500" dirty="0"/>
              <a:t> – Make an educated guess that can be tested.</a:t>
            </a:r>
          </a:p>
          <a:p>
            <a:pPr marL="0" indent="0">
              <a:buNone/>
            </a:pPr>
            <a:r>
              <a:rPr lang="en-US" sz="1500" b="1" dirty="0"/>
              <a:t>4. Test Ideas (Experiment)</a:t>
            </a:r>
            <a:r>
              <a:rPr lang="en-US" sz="1500" dirty="0"/>
              <a:t> – Conduct experiments changing one variable at a time.</a:t>
            </a:r>
          </a:p>
          <a:p>
            <a:pPr marL="0" indent="0">
              <a:buNone/>
            </a:pPr>
            <a:r>
              <a:rPr lang="en-US" sz="1500" b="1" dirty="0"/>
              <a:t>5. Gather Evidence (Data Collection)</a:t>
            </a:r>
            <a:r>
              <a:rPr lang="en-US" sz="1500" dirty="0"/>
              <a:t> – Record observations and measurements.</a:t>
            </a:r>
          </a:p>
          <a:p>
            <a:pPr marL="0" indent="0">
              <a:buNone/>
            </a:pPr>
            <a:r>
              <a:rPr lang="en-US" sz="1500" b="1" dirty="0"/>
              <a:t>6. Draw Conclusions</a:t>
            </a:r>
            <a:r>
              <a:rPr lang="en-US" sz="1500" dirty="0"/>
              <a:t> – Decide whether your hypothesis is supported.</a:t>
            </a:r>
          </a:p>
          <a:p>
            <a:pPr marL="0" indent="0">
              <a:buNone/>
            </a:pPr>
            <a:r>
              <a:rPr lang="en-US" sz="1500" b="1" dirty="0"/>
              <a:t>7. Communicate Results</a:t>
            </a:r>
            <a:r>
              <a:rPr lang="en-US" sz="1500" dirty="0"/>
              <a:t> – Share findings so others can learn and repeat the experiment.</a:t>
            </a:r>
          </a:p>
        </p:txBody>
      </p:sp>
      <p:pic>
        <p:nvPicPr>
          <p:cNvPr id="4" name="Picture 3" descr="A diagram of scientific method&#10;&#10;AI-generated content may be incorrect.">
            <a:extLst>
              <a:ext uri="{FF2B5EF4-FFF2-40B4-BE49-F238E27FC236}">
                <a16:creationId xmlns:a16="http://schemas.microsoft.com/office/drawing/2014/main" id="{99D4D3F6-084C-03C2-E25E-CCD74FBE8A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8" r="2604" b="-3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05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6AA05-A2FD-179F-39FE-3B936853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Observe and Ask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C3EFB-CCFD-0D09-6248-51133F90C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1900"/>
              <a:t>Every scientific investigation begins with </a:t>
            </a:r>
            <a:r>
              <a:rPr lang="en-US" sz="1900" b="1"/>
              <a:t>observations</a:t>
            </a:r>
            <a:r>
              <a:rPr lang="en-US" sz="1900"/>
              <a:t>.</a:t>
            </a:r>
          </a:p>
          <a:p>
            <a:r>
              <a:rPr lang="en-US" sz="1900"/>
              <a:t>Observations can be </a:t>
            </a:r>
            <a:r>
              <a:rPr lang="en-US" sz="1900" b="1"/>
              <a:t>qualitative</a:t>
            </a:r>
            <a:r>
              <a:rPr lang="en-US" sz="1900"/>
              <a:t> (descriptions) or </a:t>
            </a:r>
            <a:r>
              <a:rPr lang="en-US" sz="1900" b="1"/>
              <a:t>quantitative</a:t>
            </a:r>
            <a:r>
              <a:rPr lang="en-US" sz="1900"/>
              <a:t> (measurements).</a:t>
            </a:r>
          </a:p>
          <a:p>
            <a:r>
              <a:rPr lang="en-US" sz="1900"/>
              <a:t>From observations, scientists ask a </a:t>
            </a:r>
            <a:r>
              <a:rPr lang="en-US" sz="1900" b="1"/>
              <a:t>specific, testable question</a:t>
            </a:r>
            <a:r>
              <a:rPr lang="en-US" sz="1900"/>
              <a:t>.</a:t>
            </a:r>
          </a:p>
          <a:p>
            <a:pPr marL="0" indent="0">
              <a:buNone/>
            </a:pPr>
            <a:r>
              <a:rPr lang="en-US" sz="1900" b="1"/>
              <a:t>Example:</a:t>
            </a:r>
            <a:br>
              <a:rPr lang="en-US" sz="1900"/>
            </a:br>
            <a:r>
              <a:rPr lang="en-US" sz="1900"/>
              <a:t>A student notices that plants near a window are taller than plants placed in shade.</a:t>
            </a:r>
          </a:p>
          <a:p>
            <a:pPr marL="0" indent="0">
              <a:buNone/>
            </a:pPr>
            <a:br>
              <a:rPr lang="en-US" sz="1900"/>
            </a:br>
            <a:r>
              <a:rPr lang="en-US" sz="1900" i="1"/>
              <a:t>Question:</a:t>
            </a:r>
            <a:r>
              <a:rPr lang="en-US" sz="1900"/>
              <a:t> Does sunlight affect how fast a plant grows?</a:t>
            </a:r>
          </a:p>
          <a:p>
            <a:endParaRPr lang="en-US" sz="1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9011B-1BA9-6389-06CA-C09768D69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831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7161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0C03E-67D5-1C47-506D-44D5242F2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Research and Form a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4F04A-8B6B-FA71-BCC0-CDE2ECD7A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2000" b="1"/>
              <a:t>Research:</a:t>
            </a:r>
            <a:r>
              <a:rPr lang="en-US" sz="2000"/>
              <a:t> Gather information from books, articles, previous studies, or reliable websites.</a:t>
            </a:r>
          </a:p>
          <a:p>
            <a:r>
              <a:rPr lang="en-US" sz="2000" b="1"/>
              <a:t>Hypothesis:</a:t>
            </a:r>
            <a:r>
              <a:rPr lang="en-US" sz="2000"/>
              <a:t> A </a:t>
            </a:r>
            <a:r>
              <a:rPr lang="en-US" sz="2000" b="1"/>
              <a:t>testable prediction</a:t>
            </a:r>
            <a:r>
              <a:rPr lang="en-US" sz="2000"/>
              <a:t> based on your observations and research.</a:t>
            </a:r>
          </a:p>
          <a:p>
            <a:r>
              <a:rPr lang="en-US" sz="2000"/>
              <a:t>Usually written as </a:t>
            </a:r>
            <a:r>
              <a:rPr lang="en-US" sz="2000" b="1"/>
              <a:t>If…Then…Because…</a:t>
            </a:r>
            <a:r>
              <a:rPr lang="en-US" sz="2000"/>
              <a:t> to explain the reasoning.</a:t>
            </a:r>
          </a:p>
          <a:p>
            <a:pPr marL="0" indent="0">
              <a:buNone/>
            </a:pPr>
            <a:r>
              <a:rPr lang="en-US" sz="2000" b="1"/>
              <a:t>Example Hypothesis:</a:t>
            </a:r>
            <a:br>
              <a:rPr lang="en-US" sz="2000"/>
            </a:br>
            <a:r>
              <a:rPr lang="en-US" sz="2000" i="1"/>
              <a:t>If a plant receives more sunlight, then it will grow taller because sunlight helps plants produce food through photosynthesis.</a:t>
            </a:r>
            <a:endParaRPr lang="en-US" sz="2000"/>
          </a:p>
          <a:p>
            <a:endParaRPr lang="en-US" sz="2000"/>
          </a:p>
        </p:txBody>
      </p:sp>
      <p:pic>
        <p:nvPicPr>
          <p:cNvPr id="5" name="Picture 4" descr="A young child using a tablet&#10;&#10;AI-generated content may be incorrect.">
            <a:extLst>
              <a:ext uri="{FF2B5EF4-FFF2-40B4-BE49-F238E27FC236}">
                <a16:creationId xmlns:a16="http://schemas.microsoft.com/office/drawing/2014/main" id="{ABD0C482-6E7B-C39A-88FF-CD8AE831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831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56156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F7E84-0410-C9A6-902D-30AD66F5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Conduct an Experiment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26A56-C8AD-9C2F-ABDE-7FF357EB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55" y="511293"/>
            <a:ext cx="3781834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AD3A4-6490-E9C4-A2BF-E7F4DE571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sz="1800" dirty="0"/>
              <a:t>Design a test to check the hypothesis.</a:t>
            </a:r>
          </a:p>
          <a:p>
            <a:r>
              <a:rPr lang="en-US" sz="1800" dirty="0"/>
              <a:t>Identify variables:</a:t>
            </a:r>
          </a:p>
          <a:p>
            <a:pPr lvl="1"/>
            <a:r>
              <a:rPr lang="en-US" sz="1800" b="1" dirty="0"/>
              <a:t>Independent Variable:</a:t>
            </a:r>
            <a:r>
              <a:rPr lang="en-US" sz="1800" dirty="0"/>
              <a:t> The factor that is changed (amount of sunlight).</a:t>
            </a:r>
          </a:p>
          <a:p>
            <a:pPr lvl="1"/>
            <a:r>
              <a:rPr lang="en-US" sz="1800" b="1" dirty="0"/>
              <a:t>Dependent Variable:</a:t>
            </a:r>
            <a:r>
              <a:rPr lang="en-US" sz="1800" dirty="0"/>
              <a:t> The factor that is measured (plant height).</a:t>
            </a:r>
          </a:p>
          <a:p>
            <a:pPr lvl="1"/>
            <a:r>
              <a:rPr lang="en-US" sz="1800" b="1" dirty="0"/>
              <a:t>Controlled Variables:</a:t>
            </a:r>
            <a:r>
              <a:rPr lang="en-US" sz="1800" dirty="0"/>
              <a:t> Factors kept the same (soil type, water amount, pot size, plant species).</a:t>
            </a:r>
          </a:p>
          <a:p>
            <a:pPr marL="0" indent="0">
              <a:buNone/>
            </a:pPr>
            <a:r>
              <a:rPr lang="en-US" sz="1800" b="1" dirty="0"/>
              <a:t>Example Experiment:</a:t>
            </a:r>
            <a:endParaRPr lang="en-US" sz="1800" dirty="0"/>
          </a:p>
          <a:p>
            <a:r>
              <a:rPr lang="en-US" sz="1800" dirty="0"/>
              <a:t>Plant A in sunlight, Plant B in shade</a:t>
            </a:r>
          </a:p>
          <a:p>
            <a:r>
              <a:rPr lang="en-US" sz="1800" dirty="0"/>
              <a:t>Water both equally for 3 weeks</a:t>
            </a:r>
          </a:p>
          <a:p>
            <a:r>
              <a:rPr lang="en-US" sz="1800" dirty="0"/>
              <a:t>Observe growth weekly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39478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6F07A-EAB2-251D-859D-9DC0820C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/>
              <a:t>Collect and Analyze Data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9A4CC-AB28-D27B-C5A0-1A4DDB1B6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sz="1400" b="1" dirty="0"/>
              <a:t>Data Collection:</a:t>
            </a:r>
            <a:r>
              <a:rPr lang="en-US" sz="1400" dirty="0"/>
              <a:t> Record measurements and observations carefully.</a:t>
            </a:r>
          </a:p>
          <a:p>
            <a:r>
              <a:rPr lang="en-US" sz="1400" b="1" dirty="0"/>
              <a:t>Data Analysis:</a:t>
            </a:r>
            <a:r>
              <a:rPr lang="en-US" sz="1400" dirty="0"/>
              <a:t> Organize data to identify patterns. Use </a:t>
            </a:r>
            <a:r>
              <a:rPr lang="en-US" sz="1400" b="1" dirty="0"/>
              <a:t>tables, charts, or graphs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b="1" dirty="0"/>
              <a:t>Example Data Table:</a:t>
            </a:r>
            <a:endParaRPr lang="en-US" sz="1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5F5E87-629A-F7E0-4E11-F0606A8E3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268221"/>
              </p:ext>
            </p:extLst>
          </p:nvPr>
        </p:nvGraphicFramePr>
        <p:xfrm>
          <a:off x="4984205" y="2886222"/>
          <a:ext cx="6737660" cy="3170217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872152">
                  <a:extLst>
                    <a:ext uri="{9D8B030D-6E8A-4147-A177-3AD203B41FA5}">
                      <a16:colId xmlns:a16="http://schemas.microsoft.com/office/drawing/2014/main" val="3270812460"/>
                    </a:ext>
                  </a:extLst>
                </a:gridCol>
                <a:gridCol w="2524015">
                  <a:extLst>
                    <a:ext uri="{9D8B030D-6E8A-4147-A177-3AD203B41FA5}">
                      <a16:colId xmlns:a16="http://schemas.microsoft.com/office/drawing/2014/main" val="3800172378"/>
                    </a:ext>
                  </a:extLst>
                </a:gridCol>
                <a:gridCol w="2341493">
                  <a:extLst>
                    <a:ext uri="{9D8B030D-6E8A-4147-A177-3AD203B41FA5}">
                      <a16:colId xmlns:a16="http://schemas.microsoft.com/office/drawing/2014/main" val="3388995250"/>
                    </a:ext>
                  </a:extLst>
                </a:gridCol>
              </a:tblGrid>
              <a:tr h="1138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/>
                        <a:t>Week</a:t>
                      </a:r>
                    </a:p>
                  </a:txBody>
                  <a:tcPr marL="153894" marR="153894" marT="76947" marB="7694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/>
                        <a:t>Plant in Sunlight</a:t>
                      </a:r>
                    </a:p>
                  </a:txBody>
                  <a:tcPr marL="153894" marR="153894" marT="76947" marB="7694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/>
                        <a:t>Plant in Shade</a:t>
                      </a:r>
                    </a:p>
                  </a:txBody>
                  <a:tcPr marL="153894" marR="153894" marT="76947" marB="76947" anchor="ctr"/>
                </a:tc>
                <a:extLst>
                  <a:ext uri="{0D108BD9-81ED-4DB2-BD59-A6C34878D82A}">
                    <a16:rowId xmlns:a16="http://schemas.microsoft.com/office/drawing/2014/main" val="1583985757"/>
                  </a:ext>
                </a:extLst>
              </a:tr>
              <a:tr h="6771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/>
                        <a:t>1</a:t>
                      </a:r>
                    </a:p>
                  </a:txBody>
                  <a:tcPr marL="153894" marR="153894" marT="76947" marB="7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5 cm</a:t>
                      </a:r>
                    </a:p>
                  </a:txBody>
                  <a:tcPr marL="153894" marR="153894" marT="76947" marB="7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4 cm</a:t>
                      </a:r>
                    </a:p>
                  </a:txBody>
                  <a:tcPr marL="153894" marR="153894" marT="76947" marB="76947" anchor="ctr"/>
                </a:tc>
                <a:extLst>
                  <a:ext uri="{0D108BD9-81ED-4DB2-BD59-A6C34878D82A}">
                    <a16:rowId xmlns:a16="http://schemas.microsoft.com/office/drawing/2014/main" val="1881216671"/>
                  </a:ext>
                </a:extLst>
              </a:tr>
              <a:tr h="6771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/>
                        <a:t>2</a:t>
                      </a:r>
                    </a:p>
                  </a:txBody>
                  <a:tcPr marL="153894" marR="153894" marT="76947" marB="7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/>
                        <a:t>8 cm</a:t>
                      </a:r>
                    </a:p>
                  </a:txBody>
                  <a:tcPr marL="153894" marR="153894" marT="76947" marB="7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5 cm</a:t>
                      </a:r>
                    </a:p>
                  </a:txBody>
                  <a:tcPr marL="153894" marR="153894" marT="76947" marB="76947" anchor="ctr"/>
                </a:tc>
                <a:extLst>
                  <a:ext uri="{0D108BD9-81ED-4DB2-BD59-A6C34878D82A}">
                    <a16:rowId xmlns:a16="http://schemas.microsoft.com/office/drawing/2014/main" val="887968620"/>
                  </a:ext>
                </a:extLst>
              </a:tr>
              <a:tr h="6771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/>
                        <a:t>3</a:t>
                      </a:r>
                    </a:p>
                  </a:txBody>
                  <a:tcPr marL="153894" marR="153894" marT="76947" marB="7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/>
                        <a:t>12 cm</a:t>
                      </a:r>
                    </a:p>
                  </a:txBody>
                  <a:tcPr marL="153894" marR="153894" marT="76947" marB="7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6 cm</a:t>
                      </a:r>
                    </a:p>
                  </a:txBody>
                  <a:tcPr marL="153894" marR="153894" marT="76947" marB="76947" anchor="ctr"/>
                </a:tc>
                <a:extLst>
                  <a:ext uri="{0D108BD9-81ED-4DB2-BD59-A6C34878D82A}">
                    <a16:rowId xmlns:a16="http://schemas.microsoft.com/office/drawing/2014/main" val="20899412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382507A-2F8A-4292-37B9-7213FC8773C6}"/>
              </a:ext>
            </a:extLst>
          </p:cNvPr>
          <p:cNvSpPr txBox="1"/>
          <p:nvPr/>
        </p:nvSpPr>
        <p:spPr>
          <a:xfrm>
            <a:off x="4984203" y="6163455"/>
            <a:ext cx="67376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Graphs can visually show which plant grew faster.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12925B-2DEE-D707-5FE1-939D38F12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57" y="2605233"/>
            <a:ext cx="2546555" cy="38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5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1C272-0042-F33D-A5BB-784A10B6A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Draw Conclusions and Communicate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A02CD-A04D-6BBE-C74C-52A982D07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Conclusion:</a:t>
            </a:r>
            <a:r>
              <a:rPr lang="en-US" dirty="0"/>
              <a:t> Compare data to your hypothesis. Was it supported?</a:t>
            </a:r>
          </a:p>
          <a:p>
            <a:r>
              <a:rPr lang="en-US" b="1" dirty="0"/>
              <a:t>Communication:</a:t>
            </a:r>
            <a:r>
              <a:rPr lang="en-US" dirty="0"/>
              <a:t> Share results through reports, presentations, or discussions. This allows other scientists to </a:t>
            </a:r>
            <a:r>
              <a:rPr lang="en-US" b="1" dirty="0"/>
              <a:t>review and repeat the investigation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b="1" dirty="0"/>
              <a:t>Example Conclusion:</a:t>
            </a:r>
            <a:br>
              <a:rPr lang="en-US" dirty="0"/>
            </a:br>
            <a:r>
              <a:rPr lang="en-US" dirty="0"/>
              <a:t>The plant in sunlight grew taller, </a:t>
            </a:r>
            <a:r>
              <a:rPr lang="en-US" b="1" dirty="0"/>
              <a:t>supporting the hypothesis</a:t>
            </a:r>
            <a:r>
              <a:rPr lang="en-US" dirty="0"/>
              <a:t> that sunlight helps plants grow.</a:t>
            </a:r>
          </a:p>
          <a:p>
            <a:endParaRPr lang="en-US" dirty="0"/>
          </a:p>
        </p:txBody>
      </p:sp>
      <p:pic>
        <p:nvPicPr>
          <p:cNvPr id="5" name="Picture 4" descr="A child pointing at a graph on a white board&#10;&#10;AI-generated content may be incorrect.">
            <a:extLst>
              <a:ext uri="{FF2B5EF4-FFF2-40B4-BE49-F238E27FC236}">
                <a16:creationId xmlns:a16="http://schemas.microsoft.com/office/drawing/2014/main" id="{F3DBCCB0-184A-8155-D8C4-DCFA07E22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831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708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91BFB-1898-620D-1723-B288C88B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313"/>
            <a:ext cx="10515600" cy="755752"/>
          </a:xfrm>
        </p:spPr>
        <p:txBody>
          <a:bodyPr/>
          <a:lstStyle/>
          <a:p>
            <a:pPr algn="ctr"/>
            <a:r>
              <a:rPr lang="en-US" b="1" dirty="0"/>
              <a:t>Friction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0EAA4-7235-7647-0A5B-F9A7C0BB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2375"/>
            <a:ext cx="10515600" cy="5344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Instructions:</a:t>
            </a:r>
            <a:r>
              <a:rPr lang="en-US" sz="2400" dirty="0"/>
              <a:t> Use the Scientific Method to complete the experiment. Fill in your answers as you go.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8DA1654-D55F-D414-AA6A-600CED730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01310"/>
            <a:ext cx="993092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Steps: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Observation: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What do you notice about how objects move on different surfaces?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What do you want to find out?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Hypothesis: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If a toy car rolls on a ______ surface, then it will travel ______ because ______.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Experiment Design: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Independent Variable: ______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Dependent Variable: ______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Controlled Variables: 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 Collection: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Record distances traveled.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Conclusion: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Was your hypothesis supported? Explain.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Communicate Results: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Share your findings in a graph, chart, or short report.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9E69EF-206D-5918-2F67-25B453D68F7A}"/>
              </a:ext>
            </a:extLst>
          </p:cNvPr>
          <p:cNvSpPr txBox="1"/>
          <p:nvPr/>
        </p:nvSpPr>
        <p:spPr>
          <a:xfrm>
            <a:off x="838200" y="5724869"/>
            <a:ext cx="10164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Download Note: </a:t>
            </a:r>
            <a:r>
              <a:rPr lang="en-US" dirty="0"/>
              <a:t>Download the full </a:t>
            </a:r>
            <a:r>
              <a:rPr lang="en-US" b="1" dirty="0"/>
              <a:t>Experiment Guide</a:t>
            </a:r>
            <a:r>
              <a:rPr lang="en-US" dirty="0"/>
              <a:t> at </a:t>
            </a:r>
            <a:r>
              <a:rPr lang="en-US" b="1" dirty="0">
                <a:hlinkClick r:id="rId2"/>
              </a:rPr>
              <a:t>www.innovatewithmrbarbado.com</a:t>
            </a:r>
            <a:r>
              <a:rPr lang="en-US" dirty="0"/>
              <a:t> for detailed instructions and templates.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19B4493-2E5C-F3B7-0F9D-E2646E1FC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054775"/>
              </p:ext>
            </p:extLst>
          </p:nvPr>
        </p:nvGraphicFramePr>
        <p:xfrm>
          <a:off x="1043448" y="4207434"/>
          <a:ext cx="10515600" cy="79248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2681731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9414301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700"/>
                        <a:t>Surface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700"/>
                        <a:t>Distance Traveled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003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7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0555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7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7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784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7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5877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561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684</Words>
  <Application>Microsoft Office PowerPoint</Application>
  <PresentationFormat>Widescreen</PresentationFormat>
  <Paragraphs>81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Office Theme</vt:lpstr>
      <vt:lpstr>The Scientific Method How Scientist Solve Problems </vt:lpstr>
      <vt:lpstr>What is the Scientific Method?</vt:lpstr>
      <vt:lpstr>Observe and Ask Questions</vt:lpstr>
      <vt:lpstr>Research and Form a Hypothesis</vt:lpstr>
      <vt:lpstr>Conduct an Experiment</vt:lpstr>
      <vt:lpstr>Collect and Analyze Data</vt:lpstr>
      <vt:lpstr>Draw Conclusions and Communicate Results</vt:lpstr>
      <vt:lpstr>Friction Experiment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mark Barbado</dc:creator>
  <cp:lastModifiedBy>John mark Barbado</cp:lastModifiedBy>
  <cp:revision>1</cp:revision>
  <dcterms:created xsi:type="dcterms:W3CDTF">2026-03-13T14:32:58Z</dcterms:created>
  <dcterms:modified xsi:type="dcterms:W3CDTF">2026-03-13T17:03:55Z</dcterms:modified>
</cp:coreProperties>
</file>