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694" r:id="rId5"/>
    <p:sldMasterId id="2147483868" r:id="rId6"/>
  </p:sldMasterIdLst>
  <p:notesMasterIdLst>
    <p:notesMasterId r:id="rId28"/>
  </p:notesMasterIdLst>
  <p:handoutMasterIdLst>
    <p:handoutMasterId r:id="rId29"/>
  </p:handoutMasterIdLst>
  <p:sldIdLst>
    <p:sldId id="295" r:id="rId7"/>
    <p:sldId id="902" r:id="rId8"/>
    <p:sldId id="293" r:id="rId9"/>
    <p:sldId id="292" r:id="rId10"/>
    <p:sldId id="291" r:id="rId11"/>
    <p:sldId id="290" r:id="rId12"/>
    <p:sldId id="294" r:id="rId13"/>
    <p:sldId id="903" r:id="rId14"/>
    <p:sldId id="904" r:id="rId15"/>
    <p:sldId id="905" r:id="rId16"/>
    <p:sldId id="907" r:id="rId17"/>
    <p:sldId id="908" r:id="rId18"/>
    <p:sldId id="909" r:id="rId19"/>
    <p:sldId id="910" r:id="rId20"/>
    <p:sldId id="911" r:id="rId21"/>
    <p:sldId id="912" r:id="rId22"/>
    <p:sldId id="914" r:id="rId23"/>
    <p:sldId id="915" r:id="rId24"/>
    <p:sldId id="917" r:id="rId25"/>
    <p:sldId id="918" r:id="rId26"/>
    <p:sldId id="91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9B40B0-BABE-58C3-0FA7-12CDC8A79F22}" name="Alissa Himelfarb" initials="AH" userId="S::205552@hcps.net::6cdc8349-0372-4238-a43e-872e6f9af1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588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83791" autoAdjust="0"/>
  </p:normalViewPr>
  <p:slideViewPr>
    <p:cSldViewPr snapToGrid="0">
      <p:cViewPr varScale="1">
        <p:scale>
          <a:sx n="69" d="100"/>
          <a:sy n="69" d="100"/>
        </p:scale>
        <p:origin x="121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568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F62F61-4D1A-0AFB-4A74-89DCD450DA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A779F-ABA0-D212-679A-807D77B135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ADE69-5EF6-497E-833B-A6C79CC58254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F58F0-0A08-95EA-6ECE-B0042B4DCE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A9D288-67CD-CA77-581C-CA43EA0CCB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E5DE6-3A7D-4963-B05E-5A616F6C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42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739D4-D9AD-478B-87B7-9FFE30EF94B9}" type="datetimeFigureOut"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45334-7D5E-4524-A821-283457E8620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6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45334-7D5E-4524-A821-283457E86201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32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1. Why do some objects move easily while others don’t?</a:t>
            </a:r>
            <a:endParaRPr lang="en-US" dirty="0"/>
          </a:p>
          <a:p>
            <a:r>
              <a:rPr lang="en-US" dirty="0"/>
              <a:t>Objects move more easily when there is </a:t>
            </a:r>
            <a:r>
              <a:rPr lang="en-US" b="1" dirty="0"/>
              <a:t>less friction</a:t>
            </a:r>
            <a:r>
              <a:rPr lang="en-US" dirty="0"/>
              <a:t> between their surfaces.</a:t>
            </a:r>
          </a:p>
          <a:p>
            <a:r>
              <a:rPr lang="en-US" dirty="0"/>
              <a:t>Rough surfaces or heavier objects usually </a:t>
            </a:r>
            <a:r>
              <a:rPr lang="en-US" b="1" dirty="0"/>
              <a:t>increase friction</a:t>
            </a:r>
            <a:r>
              <a:rPr lang="en-US" dirty="0"/>
              <a:t>, making them harder to move.</a:t>
            </a:r>
          </a:p>
          <a:p>
            <a:r>
              <a:rPr lang="en-US" b="1" dirty="0"/>
              <a:t>2. Why does a car slide on ice but not on asphalt?</a:t>
            </a:r>
            <a:endParaRPr lang="en-US" dirty="0"/>
          </a:p>
          <a:p>
            <a:r>
              <a:rPr lang="en-US" dirty="0"/>
              <a:t>Ice is a </a:t>
            </a:r>
            <a:r>
              <a:rPr lang="en-US" b="1" dirty="0"/>
              <a:t>very smooth surface</a:t>
            </a:r>
            <a:r>
              <a:rPr lang="en-US" dirty="0"/>
              <a:t>, so it has </a:t>
            </a:r>
            <a:r>
              <a:rPr lang="en-US" b="1" dirty="0"/>
              <a:t>less friction</a:t>
            </a:r>
            <a:r>
              <a:rPr lang="en-US" dirty="0"/>
              <a:t>, allowing the car to slide.</a:t>
            </a:r>
          </a:p>
          <a:p>
            <a:r>
              <a:rPr lang="en-US" dirty="0"/>
              <a:t>Asphalt is rough, which creates </a:t>
            </a:r>
            <a:r>
              <a:rPr lang="en-US" b="1" dirty="0"/>
              <a:t>more friction</a:t>
            </a:r>
            <a:r>
              <a:rPr lang="en-US" dirty="0"/>
              <a:t>, helping the tires grip the road and stop sliding.</a:t>
            </a:r>
          </a:p>
          <a:p>
            <a:r>
              <a:rPr lang="en-US" b="1" dirty="0"/>
              <a:t>3. Examples: playground slides, walking on ice, car brakes</a:t>
            </a:r>
            <a:endParaRPr lang="en-US" dirty="0"/>
          </a:p>
          <a:p>
            <a:r>
              <a:rPr lang="en-US" b="1" dirty="0"/>
              <a:t>Playground slides:</a:t>
            </a:r>
            <a:r>
              <a:rPr lang="en-US" dirty="0"/>
              <a:t> Smooth slides → less friction → children slide easily</a:t>
            </a:r>
          </a:p>
          <a:p>
            <a:r>
              <a:rPr lang="en-US" b="1" dirty="0"/>
              <a:t>Walking on ice:</a:t>
            </a:r>
            <a:r>
              <a:rPr lang="en-US" dirty="0"/>
              <a:t> Low friction → harder to stop → slipping occurs</a:t>
            </a:r>
          </a:p>
          <a:p>
            <a:r>
              <a:rPr lang="en-US" b="1" dirty="0"/>
              <a:t>Car brakes:</a:t>
            </a:r>
            <a:r>
              <a:rPr lang="en-US" dirty="0"/>
              <a:t> Brakes create friction to </a:t>
            </a:r>
            <a:r>
              <a:rPr lang="en-US" b="1" dirty="0"/>
              <a:t>slow down or stop</a:t>
            </a:r>
            <a:r>
              <a:rPr lang="en-US" dirty="0"/>
              <a:t> the car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45334-7D5E-4524-A821-283457E862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72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Speed:</a:t>
            </a:r>
            <a:r>
              <a:rPr lang="en-US" dirty="0"/>
              <a:t> How fast an object is moving (e.g., 5 meters per second).</a:t>
            </a:r>
          </a:p>
          <a:p>
            <a:r>
              <a:rPr lang="en-US" b="1" dirty="0"/>
              <a:t>Direction:</a:t>
            </a:r>
            <a:r>
              <a:rPr lang="en-US" dirty="0"/>
              <a:t> The path the object is moving along (e.g., north, downward, along the ramp).</a:t>
            </a:r>
          </a:p>
          <a:p>
            <a:r>
              <a:rPr lang="en-US" b="1" dirty="0"/>
              <a:t>Distance Traveled:</a:t>
            </a:r>
            <a:r>
              <a:rPr lang="en-US" dirty="0"/>
              <a:t> How far the object has moved from its starting point (e.g., 10 meters).</a:t>
            </a:r>
          </a:p>
          <a:p>
            <a:r>
              <a:rPr lang="en-US" dirty="0"/>
              <a:t>✅ Together, these three things </a:t>
            </a:r>
            <a:r>
              <a:rPr lang="en-US" b="1" dirty="0"/>
              <a:t>fully describe the motion of an object</a:t>
            </a:r>
            <a:r>
              <a:rPr lang="en-US" dirty="0"/>
              <a:t>, because knowing just one (like speed) isn’t enough—you also need to know </a:t>
            </a:r>
            <a:r>
              <a:rPr lang="en-US" b="1" dirty="0"/>
              <a:t>where it’s going and how far it moved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45334-7D5E-4524-A821-283457E862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55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45334-7D5E-4524-A821-283457E862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25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Mass = 2 kg, Acceleration = 3 m/s²</a:t>
            </a:r>
          </a:p>
          <a:p>
            <a:r>
              <a:rPr lang="en-US" dirty="0"/>
              <a:t>Force = 2 × 3 = 6 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45334-7D5E-4524-A821-283457E862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7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CE91C-B763-06AA-7137-E7CA45455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87E97D-E6FD-1EFE-9E49-3C86AAA022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073F2A-E868-0846-672E-B7679E1E2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BA66C-1ECF-81F6-EDFC-68EA7CD981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17AA3-6261-4006-8D63-07C54DFB826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86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sz="1200" dirty="0">
              <a:effectLst/>
              <a:latin typeface="Calibri"/>
              <a:ea typeface="Times New Roman" panose="02020603050405020304" pitchFamily="18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45334-7D5E-4524-A821-283457E86201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1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45334-7D5E-4524-A821-283457E86201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39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45334-7D5E-4524-A821-283457E86201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48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i="0" dirty="0">
              <a:solidFill>
                <a:srgbClr val="000000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45334-7D5E-4524-A821-283457E86201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44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17AA3-6261-4006-8D63-07C54DFB826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97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45334-7D5E-4524-A821-283457E862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28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5A928-37F5-69D1-0747-6806916EA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3BA121-CE06-15A4-908F-7CA3E5A1A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94748E-8AD8-47C5-B6D3-A2FC1CF74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D113B-B230-D917-A137-2D8E59A939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45334-7D5E-4524-A821-283457E862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8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nit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1C68484-823E-C33E-C96D-4C6DF1F74B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D55CF3B-30C7-8D1A-3E1A-6A996071A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2" y="1954998"/>
            <a:ext cx="11029616" cy="1189554"/>
          </a:xfrm>
        </p:spPr>
        <p:txBody>
          <a:bodyPr anchor="ctr">
            <a:normAutofit/>
          </a:bodyPr>
          <a:lstStyle>
            <a:lvl1pPr algn="ctr">
              <a:defRPr sz="8000" b="1" u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Unit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A33B12B-0994-0497-71B1-21B996ED8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1025" y="2884072"/>
            <a:ext cx="11029950" cy="1042987"/>
          </a:xfrm>
        </p:spPr>
        <p:txBody>
          <a:bodyPr>
            <a:noAutofit/>
          </a:bodyPr>
          <a:lstStyle>
            <a:lvl1pPr marL="0" indent="0" algn="ctr">
              <a:buNone/>
              <a:defRPr lang="en-US" sz="4400" b="0" u="none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_____________________________________</a:t>
            </a:r>
          </a:p>
          <a:p>
            <a:pPr lvl="0"/>
            <a:r>
              <a:rPr lang="en-US"/>
              <a:t>SEQUENCE # AND DAYS</a:t>
            </a:r>
          </a:p>
        </p:txBody>
      </p:sp>
    </p:spTree>
    <p:extLst>
      <p:ext uri="{BB962C8B-B14F-4D97-AF65-F5344CB8AC3E}">
        <p14:creationId xmlns:p14="http://schemas.microsoft.com/office/powerpoint/2010/main" val="342127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2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65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534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nit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1C68484-823E-C33E-C96D-4C6DF1F74B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D55CF3B-30C7-8D1A-3E1A-6A996071A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2" y="1954998"/>
            <a:ext cx="11029616" cy="1189554"/>
          </a:xfrm>
        </p:spPr>
        <p:txBody>
          <a:bodyPr anchor="ctr">
            <a:normAutofit/>
          </a:bodyPr>
          <a:lstStyle>
            <a:lvl1pPr algn="ctr">
              <a:defRPr sz="8000" b="1" u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Unit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A33B12B-0994-0497-71B1-21B996ED8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1025" y="2884072"/>
            <a:ext cx="11029950" cy="1042987"/>
          </a:xfrm>
        </p:spPr>
        <p:txBody>
          <a:bodyPr>
            <a:noAutofit/>
          </a:bodyPr>
          <a:lstStyle>
            <a:lvl1pPr marL="0" indent="0" algn="ctr">
              <a:buNone/>
              <a:defRPr lang="en-US" sz="4400" b="0" u="none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_____________________________________</a:t>
            </a:r>
          </a:p>
          <a:p>
            <a:pPr lvl="0"/>
            <a:r>
              <a:rPr lang="en-US"/>
              <a:t>SEQUENCE # AND DAYS</a:t>
            </a:r>
          </a:p>
        </p:txBody>
      </p:sp>
    </p:spTree>
    <p:extLst>
      <p:ext uri="{BB962C8B-B14F-4D97-AF65-F5344CB8AC3E}">
        <p14:creationId xmlns:p14="http://schemas.microsoft.com/office/powerpoint/2010/main" val="1269853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439" y="562032"/>
            <a:ext cx="3681984" cy="5733937"/>
          </a:xfrm>
          <a:effectLst/>
        </p:spPr>
        <p:txBody>
          <a:bodyPr anchor="ctr">
            <a:noAutofit/>
          </a:bodyPr>
          <a:lstStyle>
            <a:lvl1pPr algn="ctr">
              <a:defRPr sz="7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Day(s)</a:t>
            </a:r>
            <a:br>
              <a:rPr lang="en-US"/>
            </a:br>
            <a:r>
              <a:rPr lang="en-US"/>
              <a:t>#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2B1CFF-62DE-80F6-3260-705B4A7D88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30624" y="0"/>
            <a:ext cx="796137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Insert assignment picture here</a:t>
            </a:r>
          </a:p>
        </p:txBody>
      </p:sp>
    </p:spTree>
    <p:extLst>
      <p:ext uri="{BB962C8B-B14F-4D97-AF65-F5344CB8AC3E}">
        <p14:creationId xmlns:p14="http://schemas.microsoft.com/office/powerpoint/2010/main" val="708116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439" y="562032"/>
            <a:ext cx="3681984" cy="5733937"/>
          </a:xfrm>
          <a:effectLst/>
        </p:spPr>
        <p:txBody>
          <a:bodyPr anchor="ctr">
            <a:noAutofit/>
          </a:bodyPr>
          <a:lstStyle>
            <a:lvl1pPr algn="ctr">
              <a:defRPr sz="7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video</a:t>
            </a:r>
            <a:br>
              <a:rPr lang="en-US"/>
            </a:br>
            <a:endParaRPr lang="en-US"/>
          </a:p>
        </p:txBody>
      </p:sp>
      <p:pic>
        <p:nvPicPr>
          <p:cNvPr id="4" name="Graphic 3" descr="Video camera with solid fill">
            <a:extLst>
              <a:ext uri="{FF2B5EF4-FFF2-40B4-BE49-F238E27FC236}">
                <a16:creationId xmlns:a16="http://schemas.microsoft.com/office/drawing/2014/main" id="{A502AB77-D0F4-174D-7FA7-2BB7F87043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4514" y="3307463"/>
            <a:ext cx="914400" cy="9144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890343-5FF3-DBE2-E0F4-A45A7DBD0E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30688" y="0"/>
            <a:ext cx="7961312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2031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FORMANCE EXPECT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2608" y="471791"/>
            <a:ext cx="4559808" cy="1503313"/>
          </a:xfrm>
          <a:effectLst/>
        </p:spPr>
        <p:txBody>
          <a:bodyPr anchor="t">
            <a:noAutofit/>
          </a:bodyPr>
          <a:lstStyle>
            <a:lvl1pPr>
              <a:defRPr sz="4800" b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Performance expectation #?: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D5606-1CFB-2EC2-CF56-AE3F07A3AF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315" y="2074036"/>
            <a:ext cx="4559808" cy="44243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kern="1200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Describe </a:t>
            </a:r>
            <a:r>
              <a:rPr lang="en-US" err="1"/>
              <a:t>pE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2B1CFF-62DE-80F6-3260-705B4A7D88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18176" y="0"/>
            <a:ext cx="697382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Insert assignment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23184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GAGE and EVALUA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5606" y="813167"/>
            <a:ext cx="5039043" cy="919493"/>
          </a:xfrm>
          <a:effectLst/>
        </p:spPr>
        <p:txBody>
          <a:bodyPr anchor="t">
            <a:noAutofit/>
          </a:bodyPr>
          <a:lstStyle>
            <a:lvl1pPr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RED E: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D5606-1CFB-2EC2-CF56-AE3F07A3AF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313" y="1732660"/>
            <a:ext cx="5039043" cy="20468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400" b="0" kern="1200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Assignment name here</a:t>
            </a:r>
          </a:p>
          <a:p>
            <a:pPr lvl="0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288F068-6337-20DB-7ABB-E3829BB682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270" y="3896411"/>
            <a:ext cx="5039411" cy="26409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231775" indent="-2254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Directions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ED9C399-10C3-41C9-9F80-F476EA32A0A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0" y="813168"/>
            <a:ext cx="5632450" cy="5724158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5863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40353" y="601200"/>
            <a:ext cx="7270457" cy="58154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tabLst>
                <a:tab pos="854075" algn="l"/>
              </a:tabLst>
              <a:defRPr sz="3600" b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Today I will</a:t>
            </a:r>
          </a:p>
          <a:p>
            <a:pPr lvl="0"/>
            <a:r>
              <a:rPr lang="en-US"/>
              <a:t>So that I can</a:t>
            </a:r>
          </a:p>
          <a:p>
            <a:pPr lvl="0"/>
            <a:r>
              <a:rPr lang="en-US"/>
              <a:t>I’ll know I’ve got it when</a:t>
            </a:r>
          </a:p>
          <a:p>
            <a:pPr lvl="0"/>
            <a:r>
              <a:rPr lang="en-US"/>
              <a:t>(only these 3 descriptors should be bolded)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F57220-D1CA-0EA5-3DAB-78B1A2083E08}"/>
              </a:ext>
            </a:extLst>
          </p:cNvPr>
          <p:cNvSpPr txBox="1"/>
          <p:nvPr/>
        </p:nvSpPr>
        <p:spPr>
          <a:xfrm>
            <a:off x="447816" y="2631775"/>
            <a:ext cx="368272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0">
                <a:solidFill>
                  <a:schemeClr val="bg1"/>
                </a:solidFill>
                <a:latin typeface="+mj-lt"/>
              </a:rPr>
              <a:t>LEARNING TARGET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3BE0C8-EB26-F0C7-A2BB-0DA7463F7360}"/>
              </a:ext>
            </a:extLst>
          </p:cNvPr>
          <p:cNvSpPr txBox="1"/>
          <p:nvPr userDrawn="1"/>
        </p:nvSpPr>
        <p:spPr>
          <a:xfrm>
            <a:off x="447816" y="2631775"/>
            <a:ext cx="368272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0">
                <a:solidFill>
                  <a:schemeClr val="bg1"/>
                </a:solidFill>
                <a:latin typeface="+mj-lt"/>
              </a:rPr>
              <a:t>LEARNING TARGET</a:t>
            </a:r>
          </a:p>
        </p:txBody>
      </p:sp>
    </p:spTree>
    <p:extLst>
      <p:ext uri="{BB962C8B-B14F-4D97-AF65-F5344CB8AC3E}">
        <p14:creationId xmlns:p14="http://schemas.microsoft.com/office/powerpoint/2010/main" val="2094147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PLORE, EXPLAIN, and ELABORATE - ACTIVI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353" y="601200"/>
            <a:ext cx="7270457" cy="58154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100" b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1300B0A-53AF-D588-57ED-18C7456E78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314" y="1476629"/>
            <a:ext cx="3354601" cy="116903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kern="1200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Assignment name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C3FEC91-59FF-386D-349E-11088AEF9C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270" y="2840736"/>
            <a:ext cx="3535269" cy="3416065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5425" indent="-2254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Directions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34ACD0-343C-82FF-5818-EAA33FA56B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5271" y="771887"/>
            <a:ext cx="3354601" cy="642403"/>
          </a:xfrm>
          <a:effectLst/>
        </p:spPr>
        <p:txBody>
          <a:bodyPr anchor="t">
            <a:noAutofit/>
          </a:bodyPr>
          <a:lstStyle>
            <a:lvl1pPr>
              <a:defRPr sz="4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RED E:</a:t>
            </a:r>
          </a:p>
        </p:txBody>
      </p:sp>
    </p:spTree>
    <p:extLst>
      <p:ext uri="{BB962C8B-B14F-4D97-AF65-F5344CB8AC3E}">
        <p14:creationId xmlns:p14="http://schemas.microsoft.com/office/powerpoint/2010/main" val="161421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439" y="562032"/>
            <a:ext cx="3681984" cy="5733937"/>
          </a:xfrm>
          <a:effectLst/>
        </p:spPr>
        <p:txBody>
          <a:bodyPr anchor="ctr">
            <a:noAutofit/>
          </a:bodyPr>
          <a:lstStyle>
            <a:lvl1pPr algn="ctr">
              <a:defRPr sz="7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Day(s)</a:t>
            </a:r>
            <a:br>
              <a:rPr lang="en-US"/>
            </a:br>
            <a:r>
              <a:rPr lang="en-US"/>
              <a:t>#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2B1CFF-62DE-80F6-3260-705B4A7D88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30624" y="0"/>
            <a:ext cx="796137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Insert assignment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823917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E - ASSIGNMENT OR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353" y="601200"/>
            <a:ext cx="7270457" cy="58154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100" b="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1300B0A-53AF-D588-57ED-18C7456E78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314" y="752354"/>
            <a:ext cx="3354601" cy="189331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kern="1200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Assignment name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C3FEC91-59FF-386D-349E-11088AEF9C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270" y="2840736"/>
            <a:ext cx="3535269" cy="3416065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5425" indent="-2254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Directions</a:t>
            </a:r>
          </a:p>
        </p:txBody>
      </p:sp>
    </p:spTree>
    <p:extLst>
      <p:ext uri="{BB962C8B-B14F-4D97-AF65-F5344CB8AC3E}">
        <p14:creationId xmlns:p14="http://schemas.microsoft.com/office/powerpoint/2010/main" val="10668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E (Explain/Explo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353" y="601200"/>
            <a:ext cx="7270457" cy="58154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100" b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1300B0A-53AF-D588-57ED-18C7456E78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314" y="2086229"/>
            <a:ext cx="3354601" cy="116903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kern="1200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Assignment name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C3FEC91-59FF-386D-349E-11088AEF9C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270" y="3400571"/>
            <a:ext cx="3535270" cy="29705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5425" indent="-2254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Directions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34ACD0-343C-82FF-5818-EAA33FA56B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5271" y="771887"/>
            <a:ext cx="3354601" cy="1314342"/>
          </a:xfrm>
          <a:effectLst/>
        </p:spPr>
        <p:txBody>
          <a:bodyPr anchor="t">
            <a:noAutofit/>
          </a:bodyPr>
          <a:lstStyle>
            <a:lvl1pPr>
              <a:defRPr sz="4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RED E 1/</a:t>
            </a:r>
            <a:br>
              <a:rPr lang="en-US"/>
            </a:br>
            <a:r>
              <a:rPr lang="en-US"/>
              <a:t>red e 2:</a:t>
            </a:r>
          </a:p>
        </p:txBody>
      </p:sp>
    </p:spTree>
    <p:extLst>
      <p:ext uri="{BB962C8B-B14F-4D97-AF65-F5344CB8AC3E}">
        <p14:creationId xmlns:p14="http://schemas.microsoft.com/office/powerpoint/2010/main" val="494078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AIN - N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353" y="601200"/>
            <a:ext cx="7270457" cy="58154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100" b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1300B0A-53AF-D588-57ED-18C7456E78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314" y="1476628"/>
            <a:ext cx="3354601" cy="28515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kern="1200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Vocabulary word or question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A7A2C9-FA44-70AF-4000-D7A1147D7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5271" y="771887"/>
            <a:ext cx="3354601" cy="642403"/>
          </a:xfrm>
          <a:effectLst/>
        </p:spPr>
        <p:txBody>
          <a:bodyPr anchor="t">
            <a:noAutofit/>
          </a:bodyPr>
          <a:lstStyle>
            <a:lvl1pPr>
              <a:defRPr sz="4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E:</a:t>
            </a:r>
          </a:p>
        </p:txBody>
      </p:sp>
    </p:spTree>
    <p:extLst>
      <p:ext uri="{BB962C8B-B14F-4D97-AF65-F5344CB8AC3E}">
        <p14:creationId xmlns:p14="http://schemas.microsoft.com/office/powerpoint/2010/main" val="2652364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EXPLAIN - Exte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183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73699"/>
            <a:ext cx="11029615" cy="416410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695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4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44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647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71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590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3952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FORMANCE EXPECT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2608" y="471791"/>
            <a:ext cx="4559808" cy="1503313"/>
          </a:xfrm>
          <a:effectLst/>
        </p:spPr>
        <p:txBody>
          <a:bodyPr anchor="t">
            <a:noAutofit/>
          </a:bodyPr>
          <a:lstStyle>
            <a:lvl1pPr>
              <a:defRPr sz="4800" b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Performance expectation #?: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D5606-1CFB-2EC2-CF56-AE3F07A3AF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315" y="2074036"/>
            <a:ext cx="4559808" cy="44243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kern="1200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Describe </a:t>
            </a:r>
            <a:r>
              <a:rPr lang="en-US" err="1"/>
              <a:t>pE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2B1CFF-62DE-80F6-3260-705B4A7D88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18176" y="0"/>
            <a:ext cx="697382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Insert assignment picture here</a:t>
            </a:r>
          </a:p>
        </p:txBody>
      </p:sp>
    </p:spTree>
    <p:extLst>
      <p:ext uri="{BB962C8B-B14F-4D97-AF65-F5344CB8AC3E}">
        <p14:creationId xmlns:p14="http://schemas.microsoft.com/office/powerpoint/2010/main" val="512437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36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216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Rectangle 1" descr="View of a lake and mountain range">
            <a:extLst>
              <a:ext uri="{FF2B5EF4-FFF2-40B4-BE49-F238E27FC236}">
                <a16:creationId xmlns:a16="http://schemas.microsoft.com/office/drawing/2014/main" id="{5F444271-7FA7-63E9-6281-BB2F88D79103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27E311-7348-C031-0F6B-9446C9277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476925-CBB6-FBEA-DE8F-3E8866D94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BE3B28-4AAF-FA64-8754-600E6A801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5573014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64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1614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66469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59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02096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17014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8491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and EVALUA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5606" y="813167"/>
            <a:ext cx="5039043" cy="919493"/>
          </a:xfrm>
          <a:effectLst/>
        </p:spPr>
        <p:txBody>
          <a:bodyPr anchor="t">
            <a:noAutofit/>
          </a:bodyPr>
          <a:lstStyle>
            <a:lvl1pPr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RED E: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D5606-1CFB-2EC2-CF56-AE3F07A3AF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313" y="1732660"/>
            <a:ext cx="5039043" cy="20468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400" b="0" kern="1200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Assignment name here</a:t>
            </a:r>
          </a:p>
          <a:p>
            <a:pPr lvl="0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288F068-6337-20DB-7ABB-E3829BB682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270" y="3896411"/>
            <a:ext cx="5039411" cy="26409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Directions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ED9C399-10C3-41C9-9F80-F476EA32A0A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0" y="813168"/>
            <a:ext cx="5632450" cy="5724158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42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96041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4433912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10549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02385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16429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Unit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1C68484-823E-C33E-C96D-4C6DF1F74B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D55CF3B-30C7-8D1A-3E1A-6A996071A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2" y="1954998"/>
            <a:ext cx="11029616" cy="1189554"/>
          </a:xfrm>
        </p:spPr>
        <p:txBody>
          <a:bodyPr anchor="ctr">
            <a:normAutofit/>
          </a:bodyPr>
          <a:lstStyle>
            <a:lvl1pPr algn="ctr">
              <a:defRPr sz="8000" b="1" u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Unit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A33B12B-0994-0497-71B1-21B996ED8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1025" y="2884072"/>
            <a:ext cx="11029950" cy="1042987"/>
          </a:xfrm>
        </p:spPr>
        <p:txBody>
          <a:bodyPr>
            <a:noAutofit/>
          </a:bodyPr>
          <a:lstStyle>
            <a:lvl1pPr marL="0" indent="0" algn="ctr">
              <a:buNone/>
              <a:defRPr lang="en-US" sz="4400" b="0" u="none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_____________________________________</a:t>
            </a:r>
          </a:p>
          <a:p>
            <a:pPr lvl="0"/>
            <a:r>
              <a:rPr lang="en-US"/>
              <a:t>SEQUENCE # AND DAYS</a:t>
            </a:r>
          </a:p>
        </p:txBody>
      </p:sp>
    </p:spTree>
    <p:extLst>
      <p:ext uri="{BB962C8B-B14F-4D97-AF65-F5344CB8AC3E}">
        <p14:creationId xmlns:p14="http://schemas.microsoft.com/office/powerpoint/2010/main" val="13467906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ERFORMANCE EXPECT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2608" y="471791"/>
            <a:ext cx="4559808" cy="1503313"/>
          </a:xfrm>
          <a:effectLst/>
        </p:spPr>
        <p:txBody>
          <a:bodyPr anchor="t">
            <a:noAutofit/>
          </a:bodyPr>
          <a:lstStyle>
            <a:lvl1pPr>
              <a:defRPr sz="4800" b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Performance expectation #?: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D5606-1CFB-2EC2-CF56-AE3F07A3AF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315" y="2074036"/>
            <a:ext cx="4559808" cy="44243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kern="1200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Describe </a:t>
            </a:r>
            <a:r>
              <a:rPr lang="en-US" err="1"/>
              <a:t>pE</a:t>
            </a:r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2B1CFF-62DE-80F6-3260-705B4A7D88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18176" y="0"/>
            <a:ext cx="697382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Insert assignment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518726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7439" y="562032"/>
            <a:ext cx="3681984" cy="5733937"/>
          </a:xfrm>
          <a:effectLst/>
        </p:spPr>
        <p:txBody>
          <a:bodyPr anchor="ctr">
            <a:noAutofit/>
          </a:bodyPr>
          <a:lstStyle>
            <a:lvl1pPr algn="ctr">
              <a:defRPr sz="7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Day(s)</a:t>
            </a:r>
            <a:br>
              <a:rPr lang="en-US"/>
            </a:br>
            <a:r>
              <a:rPr lang="en-US"/>
              <a:t>#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2B1CFF-62DE-80F6-3260-705B4A7D88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30624" y="0"/>
            <a:ext cx="796137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Insert assignment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403500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ARNING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40353" y="601200"/>
            <a:ext cx="7270457" cy="58154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tabLst>
                <a:tab pos="854075" algn="l"/>
              </a:tabLst>
              <a:defRPr sz="3600" b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Today I will</a:t>
            </a:r>
          </a:p>
          <a:p>
            <a:pPr lvl="0"/>
            <a:r>
              <a:rPr lang="en-US"/>
              <a:t>So that I can</a:t>
            </a:r>
          </a:p>
          <a:p>
            <a:pPr lvl="0"/>
            <a:r>
              <a:rPr lang="en-US"/>
              <a:t>I’ll know I’ve got it when</a:t>
            </a:r>
          </a:p>
          <a:p>
            <a:pPr lvl="0"/>
            <a:r>
              <a:rPr lang="en-US"/>
              <a:t>(only these 3 descriptors should be bolded)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F57220-D1CA-0EA5-3DAB-78B1A2083E08}"/>
              </a:ext>
            </a:extLst>
          </p:cNvPr>
          <p:cNvSpPr txBox="1"/>
          <p:nvPr userDrawn="1"/>
        </p:nvSpPr>
        <p:spPr>
          <a:xfrm>
            <a:off x="447816" y="2631775"/>
            <a:ext cx="368272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0">
                <a:solidFill>
                  <a:schemeClr val="bg1"/>
                </a:solidFill>
                <a:latin typeface="+mj-lt"/>
              </a:rPr>
              <a:t>LEARNING GOAL</a:t>
            </a:r>
          </a:p>
        </p:txBody>
      </p:sp>
    </p:spTree>
    <p:extLst>
      <p:ext uri="{BB962C8B-B14F-4D97-AF65-F5344CB8AC3E}">
        <p14:creationId xmlns:p14="http://schemas.microsoft.com/office/powerpoint/2010/main" val="1041971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GAGE and EVALUA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5606" y="813167"/>
            <a:ext cx="5039043" cy="919493"/>
          </a:xfrm>
          <a:effectLst/>
        </p:spPr>
        <p:txBody>
          <a:bodyPr anchor="t">
            <a:noAutofit/>
          </a:bodyPr>
          <a:lstStyle>
            <a:lvl1pPr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RED E: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D5606-1CFB-2EC2-CF56-AE3F07A3AF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313" y="1732660"/>
            <a:ext cx="5039043" cy="204685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400" b="0" kern="1200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Assignment name here</a:t>
            </a:r>
          </a:p>
          <a:p>
            <a:pPr lvl="0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288F068-6337-20DB-7ABB-E3829BB682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270" y="3896411"/>
            <a:ext cx="5039411" cy="26409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Directions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ED9C399-10C3-41C9-9F80-F476EA32A0A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0" y="813168"/>
            <a:ext cx="5632450" cy="5724158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25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40353" y="601200"/>
            <a:ext cx="7270457" cy="58154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tabLst>
                <a:tab pos="854075" algn="l"/>
              </a:tabLst>
              <a:defRPr sz="3600" b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Today I will</a:t>
            </a:r>
          </a:p>
          <a:p>
            <a:pPr lvl="0"/>
            <a:r>
              <a:rPr lang="en-US"/>
              <a:t>So that I can</a:t>
            </a:r>
          </a:p>
          <a:p>
            <a:pPr lvl="0"/>
            <a:r>
              <a:rPr lang="en-US"/>
              <a:t>I’ll know I’ve got it when</a:t>
            </a:r>
          </a:p>
          <a:p>
            <a:pPr lvl="0"/>
            <a:r>
              <a:rPr lang="en-US"/>
              <a:t>(only these 3 descriptors should be bolded)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F57220-D1CA-0EA5-3DAB-78B1A2083E08}"/>
              </a:ext>
            </a:extLst>
          </p:cNvPr>
          <p:cNvSpPr txBox="1"/>
          <p:nvPr userDrawn="1"/>
        </p:nvSpPr>
        <p:spPr>
          <a:xfrm>
            <a:off x="447816" y="2631775"/>
            <a:ext cx="368272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0">
                <a:solidFill>
                  <a:schemeClr val="bg1"/>
                </a:solidFill>
                <a:latin typeface="+mj-lt"/>
              </a:rPr>
              <a:t>LEARNING GOAL</a:t>
            </a:r>
          </a:p>
        </p:txBody>
      </p:sp>
    </p:spTree>
    <p:extLst>
      <p:ext uri="{BB962C8B-B14F-4D97-AF65-F5344CB8AC3E}">
        <p14:creationId xmlns:p14="http://schemas.microsoft.com/office/powerpoint/2010/main" val="13458664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PLAIN - N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353" y="601200"/>
            <a:ext cx="7270457" cy="58154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100" b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1300B0A-53AF-D588-57ED-18C7456E78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314" y="1476628"/>
            <a:ext cx="3354601" cy="28515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800" b="0" kern="1200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Vocabulary word or question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A7A2C9-FA44-70AF-4000-D7A1147D7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5271" y="771887"/>
            <a:ext cx="3354601" cy="642403"/>
          </a:xfrm>
          <a:effectLst/>
        </p:spPr>
        <p:txBody>
          <a:bodyPr anchor="t">
            <a:noAutofit/>
          </a:bodyPr>
          <a:lstStyle>
            <a:lvl1pPr>
              <a:defRPr sz="4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explain:</a:t>
            </a:r>
          </a:p>
        </p:txBody>
      </p:sp>
    </p:spTree>
    <p:extLst>
      <p:ext uri="{BB962C8B-B14F-4D97-AF65-F5344CB8AC3E}">
        <p14:creationId xmlns:p14="http://schemas.microsoft.com/office/powerpoint/2010/main" val="286958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ORE, EXPLAIN, and ELABORATE - ACTIVI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353" y="601200"/>
            <a:ext cx="7270457" cy="58154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100" b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1300B0A-53AF-D588-57ED-18C7456E78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314" y="1476629"/>
            <a:ext cx="3354601" cy="116903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kern="1200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Assignment name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C3FEC91-59FF-386D-349E-11088AEF9C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270" y="2840736"/>
            <a:ext cx="3535269" cy="3416065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5425" indent="-2254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Directions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34ACD0-343C-82FF-5818-EAA33FA56B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5271" y="771887"/>
            <a:ext cx="3354601" cy="642403"/>
          </a:xfrm>
          <a:effectLst/>
        </p:spPr>
        <p:txBody>
          <a:bodyPr anchor="t">
            <a:noAutofit/>
          </a:bodyPr>
          <a:lstStyle>
            <a:lvl1pPr>
              <a:defRPr sz="4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RED E:</a:t>
            </a:r>
          </a:p>
        </p:txBody>
      </p:sp>
    </p:spTree>
    <p:extLst>
      <p:ext uri="{BB962C8B-B14F-4D97-AF65-F5344CB8AC3E}">
        <p14:creationId xmlns:p14="http://schemas.microsoft.com/office/powerpoint/2010/main" val="322472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E (Explain/Explo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353" y="601200"/>
            <a:ext cx="7270457" cy="58154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100" b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1300B0A-53AF-D588-57ED-18C7456E78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314" y="2086229"/>
            <a:ext cx="3354601" cy="116903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0" kern="1200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Assignment name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C3FEC91-59FF-386D-349E-11088AEF9C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270" y="3400571"/>
            <a:ext cx="3535270" cy="29705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5425" indent="-2254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Directions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34ACD0-343C-82FF-5818-EAA33FA56B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5271" y="771887"/>
            <a:ext cx="3354601" cy="1314342"/>
          </a:xfrm>
          <a:effectLst/>
        </p:spPr>
        <p:txBody>
          <a:bodyPr anchor="t">
            <a:noAutofit/>
          </a:bodyPr>
          <a:lstStyle>
            <a:lvl1pPr>
              <a:defRPr sz="4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RED E 1/</a:t>
            </a:r>
            <a:br>
              <a:rPr lang="en-US"/>
            </a:br>
            <a:r>
              <a:rPr lang="en-US"/>
              <a:t>red e 2:</a:t>
            </a:r>
          </a:p>
        </p:txBody>
      </p:sp>
    </p:spTree>
    <p:extLst>
      <p:ext uri="{BB962C8B-B14F-4D97-AF65-F5344CB8AC3E}">
        <p14:creationId xmlns:p14="http://schemas.microsoft.com/office/powerpoint/2010/main" val="198604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AIN - N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353" y="601200"/>
            <a:ext cx="7270457" cy="58154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100" b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1300B0A-53AF-D588-57ED-18C7456E78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314" y="1476628"/>
            <a:ext cx="3354601" cy="28515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800" b="0" kern="1200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Vocabulary word or question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A7A2C9-FA44-70AF-4000-D7A1147D7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5271" y="771887"/>
            <a:ext cx="3354601" cy="642403"/>
          </a:xfrm>
          <a:effectLst/>
        </p:spPr>
        <p:txBody>
          <a:bodyPr anchor="t">
            <a:noAutofit/>
          </a:bodyPr>
          <a:lstStyle>
            <a:lvl1pPr>
              <a:defRPr sz="4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explain:</a:t>
            </a:r>
          </a:p>
        </p:txBody>
      </p:sp>
    </p:spTree>
    <p:extLst>
      <p:ext uri="{BB962C8B-B14F-4D97-AF65-F5344CB8AC3E}">
        <p14:creationId xmlns:p14="http://schemas.microsoft.com/office/powerpoint/2010/main" val="111911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29666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7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8" r:id="rId2"/>
    <p:sldLayoutId id="2147483717" r:id="rId3"/>
    <p:sldLayoutId id="2147483714" r:id="rId4"/>
    <p:sldLayoutId id="2147483712" r:id="rId5"/>
    <p:sldLayoutId id="2147483719" r:id="rId6"/>
    <p:sldLayoutId id="2147483721" r:id="rId7"/>
    <p:sldLayoutId id="2147483720" r:id="rId8"/>
    <p:sldLayoutId id="2147483722" r:id="rId9"/>
    <p:sldLayoutId id="2147483708" r:id="rId10"/>
    <p:sldLayoutId id="2147483713" r:id="rId11"/>
    <p:sldLayoutId id="2147483715" r:id="rId12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2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9" r:id="rId3"/>
    <p:sldLayoutId id="2147483697" r:id="rId4"/>
    <p:sldLayoutId id="2147483698" r:id="rId5"/>
    <p:sldLayoutId id="2147483699" r:id="rId6"/>
    <p:sldLayoutId id="2147483700" r:id="rId7"/>
    <p:sldLayoutId id="2147483710" r:id="rId8"/>
    <p:sldLayoutId id="2147483701" r:id="rId9"/>
    <p:sldLayoutId id="2147483702" r:id="rId10"/>
    <p:sldLayoutId id="2147483704" r:id="rId11"/>
    <p:sldLayoutId id="2147483703" r:id="rId12"/>
    <p:sldLayoutId id="2147483705" r:id="rId13"/>
    <p:sldLayoutId id="2147483706" r:id="rId14"/>
    <p:sldLayoutId id="2147483707" r:id="rId15"/>
    <p:sldLayoutId id="2147483711" r:id="rId16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5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  <p:sldLayoutId id="2147483886" r:id="rId18"/>
    <p:sldLayoutId id="2147483887" r:id="rId19"/>
    <p:sldLayoutId id="2147483888" r:id="rId20"/>
    <p:sldLayoutId id="2147483889" r:id="rId21"/>
    <p:sldLayoutId id="2147483890" r:id="rId2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innovatewithmrbarbado.com/?utm_source=chatgpt.com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5" name="Freeform 6">
            <a:extLst>
              <a:ext uri="{FF2B5EF4-FFF2-40B4-BE49-F238E27FC236}">
                <a16:creationId xmlns:a16="http://schemas.microsoft.com/office/drawing/2014/main" id="{BA1AABB7-0FD0-4445-8B8B-7A0C680C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60" name="Picture 59" descr="A digital balance scale using circles">
            <a:extLst>
              <a:ext uri="{FF2B5EF4-FFF2-40B4-BE49-F238E27FC236}">
                <a16:creationId xmlns:a16="http://schemas.microsoft.com/office/drawing/2014/main" id="{C9CDD26E-992F-03CC-FA2E-EA44AF1F71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91" t="15477"/>
          <a:stretch>
            <a:fillRect/>
          </a:stretch>
        </p:blipFill>
        <p:spPr>
          <a:xfrm>
            <a:off x="20" y="10"/>
            <a:ext cx="12191980" cy="6857988"/>
          </a:xfrm>
          <a:prstGeom prst="rect">
            <a:avLst/>
          </a:prstGeom>
        </p:spPr>
      </p:pic>
      <p:sp>
        <p:nvSpPr>
          <p:cNvPr id="97" name="Freeform 5">
            <a:extLst>
              <a:ext uri="{FF2B5EF4-FFF2-40B4-BE49-F238E27FC236}">
                <a16:creationId xmlns:a16="http://schemas.microsoft.com/office/drawing/2014/main" id="{2F2D0089-EE06-49C0-9C5F-56B94DF2D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tx1">
              <a:alpha val="9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0E6D3A5C-1E4F-F9B2-A77F-F8C49958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3962400"/>
            <a:ext cx="8458200" cy="9589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0" dirty="0">
                <a:solidFill>
                  <a:srgbClr val="FEFFFF"/>
                </a:solidFill>
              </a:rPr>
              <a:t>Force and Motion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18B9BE-E02C-FFE6-E8EB-A09E85EE7921}"/>
              </a:ext>
            </a:extLst>
          </p:cNvPr>
          <p:cNvSpPr txBox="1"/>
          <p:nvPr/>
        </p:nvSpPr>
        <p:spPr>
          <a:xfrm>
            <a:off x="1083733" y="4944531"/>
            <a:ext cx="8458200" cy="5249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SzPct val="92000"/>
            </a:pPr>
            <a:r>
              <a:rPr lang="en-US" b="0" i="0" u="none" strike="noStrike" cap="all" dirty="0">
                <a:solidFill>
                  <a:srgbClr val="FEFFFF"/>
                </a:solidFill>
                <a:effectLst/>
              </a:rPr>
              <a:t>What are the Types of Forces?</a:t>
            </a:r>
            <a:endParaRPr lang="en-US" cap="all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8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116CFA-CA97-A1D7-5271-01720FD36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B95E0C3-0C2F-C76B-CF31-965EE58A4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D27AE19-643C-0CCE-FB95-EAF7C250B7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9C99F26-7337-DF44-37A8-4827B8FC4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52AADFA-2E81-B3E8-8EC4-241A781F4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36FC497-3900-B81D-F3B2-8ADAF11A83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0780D02-7435-70CB-773F-B2A8711C6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CEC5F35F-BB66-4DC6-7BB4-6D0D3EE82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1175EE1-F038-34FD-A10C-55ACD8CF0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8071353C-1F80-73F9-27C2-70124493BA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6D0B792F-1EB8-69E5-473F-1294AAAF92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C0E71FC5-DD79-11AD-1A84-0E52B6255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F246CB9-51E4-11E0-9BD6-63CBD2AF1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32F95725-0F30-B090-7B69-55389D45F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1544A4-ABBE-6440-8E08-599BFC4BE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38D7E983-42B2-4BED-7CFA-01385BD98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0F838FB-CDDA-C9E9-0E07-E1B0525F4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7897E68-13FB-FFA2-44F9-99E2F276F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21702261-AE2F-C529-8BED-46955A8A4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C9798EAB-16EF-0CA4-5986-6715206B6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7291481-FBB5-955D-CCC5-EAD5B24D5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7266B0A9-2258-C414-C09A-E9E7D9B66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81AF7A21-24F2-AB17-C559-CD15A3F21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1D2002D-0AE8-79CF-3E2F-C244F6370C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22FCB79-A9C0-8654-CEFD-DA8480CE0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A308C1A3-F572-174E-F04A-2790E74F5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A0624AD-C5CA-0F56-6D86-FCCDD606BA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5A4076B4-6DEC-C1DE-8437-FD88CA601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44DE0062-D866-6964-6891-0D6770B43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6342411C-CB46-320C-88DB-A89E41CEC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192023-1BF5-69CC-B902-4656DA4E5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37255E5-9AA9-D0BE-5862-6D0217ABA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0701B037-76D4-8758-3D3D-C3C99FAAC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79C58D7F-CA97-D75A-5B63-177551FD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3DD571C7-A4FE-C32F-FF60-BFB2E3672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A4F27B07-BE52-1DA7-E545-732AC7073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49433F1A-376D-3D12-9BF5-A5289FDAF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2EA5F721-CEEC-7B5B-5B9C-89B7AFC2D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4E2CEEF2-FF4C-7795-4BF1-5ACDF9A59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EFE558C6-B516-0C98-1655-D7861A71B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3D0DEE84-3F7F-C90A-D4FD-6CF0D1859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96909019-5A6A-729B-9009-A5BEFF8F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E0A10E04-4D5D-0AC5-3CA2-FAAD4B51E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5681B806-BC7B-B8E3-966E-ABE2FDAC9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81AD23D-1EF7-78B0-6F4B-859AFDD28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6FB77B2E-016D-30C6-ECDB-D644AA3EB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16B10BC6-7D52-5D4D-BCBD-CE3A5D760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EDD40005-C9E3-40A7-0A76-E4A0CBF51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30">
              <a:extLst>
                <a:ext uri="{FF2B5EF4-FFF2-40B4-BE49-F238E27FC236}">
                  <a16:creationId xmlns:a16="http://schemas.microsoft.com/office/drawing/2014/main" id="{617136CE-76C5-850D-CEBF-FD73AC77B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31">
              <a:extLst>
                <a:ext uri="{FF2B5EF4-FFF2-40B4-BE49-F238E27FC236}">
                  <a16:creationId xmlns:a16="http://schemas.microsoft.com/office/drawing/2014/main" id="{7E13796F-44A1-273A-F49F-AA720C5FF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2">
              <a:extLst>
                <a:ext uri="{FF2B5EF4-FFF2-40B4-BE49-F238E27FC236}">
                  <a16:creationId xmlns:a16="http://schemas.microsoft.com/office/drawing/2014/main" id="{9D109D78-7A7E-A67C-A117-CC810A460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3">
              <a:extLst>
                <a:ext uri="{FF2B5EF4-FFF2-40B4-BE49-F238E27FC236}">
                  <a16:creationId xmlns:a16="http://schemas.microsoft.com/office/drawing/2014/main" id="{6B75BC0F-EA85-F3F8-B1D5-AC553739B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F0B05F78-14E7-5583-E7ED-E53810925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5EF3364E-DFA8-AE57-0EDD-7094E857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32903C22-1E66-8047-AA76-7B1CCA072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2C96A0E9-8B44-4F35-2F15-E505FEFB0B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8">
              <a:extLst>
                <a:ext uri="{FF2B5EF4-FFF2-40B4-BE49-F238E27FC236}">
                  <a16:creationId xmlns:a16="http://schemas.microsoft.com/office/drawing/2014/main" id="{15DF4526-409C-FE6F-4C49-B0A860043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" name="Freeform 11">
            <a:extLst>
              <a:ext uri="{FF2B5EF4-FFF2-40B4-BE49-F238E27FC236}">
                <a16:creationId xmlns:a16="http://schemas.microsoft.com/office/drawing/2014/main" id="{E3F16B7F-6215-B13F-546C-1FDEAEB62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51ED46-8321-15A3-2215-608ADCE4F311}"/>
              </a:ext>
            </a:extLst>
          </p:cNvPr>
          <p:cNvSpPr txBox="1"/>
          <p:nvPr/>
        </p:nvSpPr>
        <p:spPr>
          <a:xfrm>
            <a:off x="3373062" y="2133600"/>
            <a:ext cx="8131550" cy="37776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800" b="1" dirty="0"/>
              <a:t>Examples: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Gravity:</a:t>
            </a:r>
            <a:r>
              <a:rPr lang="en-US" sz="2800" dirty="0"/>
              <a:t> Pulls objects toward the center of the Earth (e.g., a falling ball).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Magnetic Force:</a:t>
            </a:r>
            <a:r>
              <a:rPr lang="en-US" sz="2800" dirty="0"/>
              <a:t> Pulls or pushes magnetic objects (e.g., magnet attracting a paperclip).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Electric / Electrostatic Force:</a:t>
            </a:r>
            <a:r>
              <a:rPr lang="en-US" sz="2800" dirty="0"/>
              <a:t> Pulls or pushes objects with electric charges (e.g., static electricity making hair stand up).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B111F-3A81-87BA-ACAD-41D261327487}"/>
              </a:ext>
            </a:extLst>
          </p:cNvPr>
          <p:cNvSpPr txBox="1"/>
          <p:nvPr/>
        </p:nvSpPr>
        <p:spPr>
          <a:xfrm>
            <a:off x="3207509" y="432645"/>
            <a:ext cx="85165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/>
              <a:t>Non-Contact Forces – forces that act at a distance; no touching needed.</a:t>
            </a:r>
            <a:endParaRPr lang="en-US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FC75BC-AFF2-588A-BC33-5031D13B8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63" y="801977"/>
            <a:ext cx="2076207" cy="128089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Two Major Types of Forces</a:t>
            </a:r>
          </a:p>
        </p:txBody>
      </p:sp>
    </p:spTree>
    <p:extLst>
      <p:ext uri="{BB962C8B-B14F-4D97-AF65-F5344CB8AC3E}">
        <p14:creationId xmlns:p14="http://schemas.microsoft.com/office/powerpoint/2010/main" val="219030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4CE9304C-7D47-49AD-9260-6DBF0A5B9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-393"/>
            <a:ext cx="12188952" cy="68587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fferent colored question marks">
            <a:extLst>
              <a:ext uri="{FF2B5EF4-FFF2-40B4-BE49-F238E27FC236}">
                <a16:creationId xmlns:a16="http://schemas.microsoft.com/office/drawing/2014/main" id="{29186289-477C-4353-122C-05F13BC7B2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/>
          <a:stretch>
            <a:fillRect/>
          </a:stretch>
        </p:blipFill>
        <p:spPr>
          <a:xfrm>
            <a:off x="-1524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C8581-DC39-9575-CB16-B088B4E49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042639"/>
            <a:ext cx="8915399" cy="22627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17450"/>
                </a:solidFill>
              </a:rPr>
              <a:t>Discussion Questions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AB670CB-B7DC-9E89-4B10-E40B90E2163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78422" y="3392285"/>
            <a:ext cx="8915399" cy="11262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Can you give real-life examples of contact and non-contact forces?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How do contact and non-contact forces affect motion differently?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Why is it important to classify forces by type rather than just saying “push or pull”?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DEDD006-D91C-4989-B39C-EEEA43F86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7" name="Freeform 33">
            <a:extLst>
              <a:ext uri="{FF2B5EF4-FFF2-40B4-BE49-F238E27FC236}">
                <a16:creationId xmlns:a16="http://schemas.microsoft.com/office/drawing/2014/main" id="{35EF7FFE-55CC-444E-A630-F40A5C9C5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1759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67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76CB6AE4-A444-41E5-A744-47F048A1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B4BAC1B2-6636-4CB3-8018-BAAE8A045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9E51F2A-41B1-4159-8DCF-C9E46EDC5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47" y="935646"/>
            <a:ext cx="4851190" cy="496801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868BDA6-98C8-4E7B-8A59-1162BE939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D81ADA10-FA3B-405F-86D4-1BA4D4140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D4F2022F-50BA-40A0-9DE3-95D8E5D84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D45B3AAD-CD8F-42A9-8911-746584CB4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1B5BBA15-98B5-49B1-BFAA-70496407C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1426328E-D8AD-4CF3-84C4-EADAF4B7C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6D173D77-4FAE-4B6E-BCA3-88C023DEA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D2F3C6ED-3296-4551-890C-E00636FC45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CCD94978-E895-4165-8420-BFD493A48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2D296B6E-5119-44C6-8316-91B13AC22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9718EC72-EF07-434B-86CA-F9FB74FA4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1">
              <a:extLst>
                <a:ext uri="{FF2B5EF4-FFF2-40B4-BE49-F238E27FC236}">
                  <a16:creationId xmlns:a16="http://schemas.microsoft.com/office/drawing/2014/main" id="{4A84889A-F40B-4581-B8FF-D34D3EC21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EEA5C22F-63E7-4E2A-9135-6820FC6B8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2B2B893-BDFC-47A3-A8C8-B3351994B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8D083C0B-408E-4195-B8E1-33451B8A3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7C7442FE-70AA-4B30-9386-0E011A0A9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6183366D-5F8A-40D5-9D35-25286ECB4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F9E4E29F-ED9B-42DE-8858-A3B54120E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75C77770-2C7D-4356-A1C0-F3B10DCCC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A583B398-24D3-452A-9279-409D85D4C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3">
              <a:extLst>
                <a:ext uri="{FF2B5EF4-FFF2-40B4-BE49-F238E27FC236}">
                  <a16:creationId xmlns:a16="http://schemas.microsoft.com/office/drawing/2014/main" id="{8592BE0E-0BF6-4FE9-ABD6-7B7188BFD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C3D34FBF-02FF-4A36-BD2F-560F61252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id="{F7F01C2A-5852-4E78-87E5-963993815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6">
              <a:extLst>
                <a:ext uri="{FF2B5EF4-FFF2-40B4-BE49-F238E27FC236}">
                  <a16:creationId xmlns:a16="http://schemas.microsoft.com/office/drawing/2014/main" id="{3F3D15E2-E389-4E28-815C-9F1EF5387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id="{933BD079-DCEA-44C2-A3ED-3919F996F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id="{760D82AC-986D-4E9A-9989-BB83B349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26B60E-2C06-F2C6-C619-200109E9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602" y="935646"/>
            <a:ext cx="3181597" cy="384173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dirty="0"/>
              <a:t>Static Electricity – Balloon and Paper Person Experiment</a:t>
            </a:r>
            <a:br>
              <a:rPr lang="en-US" sz="3700" dirty="0"/>
            </a:br>
            <a:endParaRPr lang="en-US" sz="3700" dirty="0"/>
          </a:p>
        </p:txBody>
      </p:sp>
      <p:pic>
        <p:nvPicPr>
          <p:cNvPr id="4" name="Picture 3" descr="A diagram of a person with a balloon&#10;&#10;AI-generated content may be incorrect.">
            <a:extLst>
              <a:ext uri="{FF2B5EF4-FFF2-40B4-BE49-F238E27FC236}">
                <a16:creationId xmlns:a16="http://schemas.microsoft.com/office/drawing/2014/main" id="{40673E92-6488-D1A3-CEFC-86F550C3A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00" y="1250067"/>
            <a:ext cx="3980470" cy="4326599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FE8CCA1D-3EED-438C-8DF2-1F365B6F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Freeform 33">
            <a:extLst>
              <a:ext uri="{FF2B5EF4-FFF2-40B4-BE49-F238E27FC236}">
                <a16:creationId xmlns:a16="http://schemas.microsoft.com/office/drawing/2014/main" id="{32D9B158-7DEE-41F9-AC1A-4F746D428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4E9F44E-02E7-4A97-B7DB-1DB0F1F4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1" name="Freeform 11">
              <a:extLst>
                <a:ext uri="{FF2B5EF4-FFF2-40B4-BE49-F238E27FC236}">
                  <a16:creationId xmlns:a16="http://schemas.microsoft.com/office/drawing/2014/main" id="{154F2546-BFC4-4B9A-B22A-40C22269F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2">
              <a:extLst>
                <a:ext uri="{FF2B5EF4-FFF2-40B4-BE49-F238E27FC236}">
                  <a16:creationId xmlns:a16="http://schemas.microsoft.com/office/drawing/2014/main" id="{4BB2355B-3CC7-4F78-AEE5-42361DBF4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3">
              <a:extLst>
                <a:ext uri="{FF2B5EF4-FFF2-40B4-BE49-F238E27FC236}">
                  <a16:creationId xmlns:a16="http://schemas.microsoft.com/office/drawing/2014/main" id="{031B8A19-2FD3-4302-91CF-C8B6F93B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4">
              <a:extLst>
                <a:ext uri="{FF2B5EF4-FFF2-40B4-BE49-F238E27FC236}">
                  <a16:creationId xmlns:a16="http://schemas.microsoft.com/office/drawing/2014/main" id="{73162A24-700C-424E-96EC-86CB156D0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5">
              <a:extLst>
                <a:ext uri="{FF2B5EF4-FFF2-40B4-BE49-F238E27FC236}">
                  <a16:creationId xmlns:a16="http://schemas.microsoft.com/office/drawing/2014/main" id="{1F0C1D92-E435-4491-B392-AB951E055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6">
              <a:extLst>
                <a:ext uri="{FF2B5EF4-FFF2-40B4-BE49-F238E27FC236}">
                  <a16:creationId xmlns:a16="http://schemas.microsoft.com/office/drawing/2014/main" id="{0212CAD4-9EC5-41A6-B23D-EBA052710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7">
              <a:extLst>
                <a:ext uri="{FF2B5EF4-FFF2-40B4-BE49-F238E27FC236}">
                  <a16:creationId xmlns:a16="http://schemas.microsoft.com/office/drawing/2014/main" id="{6EFDEEEF-07D4-42EA-BAF2-B6FB6442D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8">
              <a:extLst>
                <a:ext uri="{FF2B5EF4-FFF2-40B4-BE49-F238E27FC236}">
                  <a16:creationId xmlns:a16="http://schemas.microsoft.com/office/drawing/2014/main" id="{2F4FA7A2-4814-4283-AED6-51BE5786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9">
              <a:extLst>
                <a:ext uri="{FF2B5EF4-FFF2-40B4-BE49-F238E27FC236}">
                  <a16:creationId xmlns:a16="http://schemas.microsoft.com/office/drawing/2014/main" id="{3A80AF23-BF8E-4209-B9DE-1D2A637B4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20">
              <a:extLst>
                <a:ext uri="{FF2B5EF4-FFF2-40B4-BE49-F238E27FC236}">
                  <a16:creationId xmlns:a16="http://schemas.microsoft.com/office/drawing/2014/main" id="{19128847-0CCA-451D-A00A-2855A4D6D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21">
              <a:extLst>
                <a:ext uri="{FF2B5EF4-FFF2-40B4-BE49-F238E27FC236}">
                  <a16:creationId xmlns:a16="http://schemas.microsoft.com/office/drawing/2014/main" id="{5007ABF4-C6D7-4D5A-B621-E22A6CD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22">
              <a:extLst>
                <a:ext uri="{FF2B5EF4-FFF2-40B4-BE49-F238E27FC236}">
                  <a16:creationId xmlns:a16="http://schemas.microsoft.com/office/drawing/2014/main" id="{C626D9E0-6E9C-49D1-9350-E85A88DD3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F22DE9C-F188-48E2-A82C-4434A8EE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144" name="Freeform 27">
              <a:extLst>
                <a:ext uri="{FF2B5EF4-FFF2-40B4-BE49-F238E27FC236}">
                  <a16:creationId xmlns:a16="http://schemas.microsoft.com/office/drawing/2014/main" id="{02013AA2-1F55-4C5D-AA37-2F66C2056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28">
              <a:extLst>
                <a:ext uri="{FF2B5EF4-FFF2-40B4-BE49-F238E27FC236}">
                  <a16:creationId xmlns:a16="http://schemas.microsoft.com/office/drawing/2014/main" id="{1FB61D00-6151-464C-A1C0-2F19F6413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29">
              <a:extLst>
                <a:ext uri="{FF2B5EF4-FFF2-40B4-BE49-F238E27FC236}">
                  <a16:creationId xmlns:a16="http://schemas.microsoft.com/office/drawing/2014/main" id="{A5ED6B64-D948-4BCE-9D88-5BB2FDD8F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30">
              <a:extLst>
                <a:ext uri="{FF2B5EF4-FFF2-40B4-BE49-F238E27FC236}">
                  <a16:creationId xmlns:a16="http://schemas.microsoft.com/office/drawing/2014/main" id="{F89D4BEB-9156-4620-A774-3B780CC75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31">
              <a:extLst>
                <a:ext uri="{FF2B5EF4-FFF2-40B4-BE49-F238E27FC236}">
                  <a16:creationId xmlns:a16="http://schemas.microsoft.com/office/drawing/2014/main" id="{B4A8D726-AC9C-413C-BA61-279C42A85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32">
              <a:extLst>
                <a:ext uri="{FF2B5EF4-FFF2-40B4-BE49-F238E27FC236}">
                  <a16:creationId xmlns:a16="http://schemas.microsoft.com/office/drawing/2014/main" id="{F17D811C-C413-4847-8A99-0C428A58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33">
              <a:extLst>
                <a:ext uri="{FF2B5EF4-FFF2-40B4-BE49-F238E27FC236}">
                  <a16:creationId xmlns:a16="http://schemas.microsoft.com/office/drawing/2014/main" id="{75BC74C6-A8D3-43B7-88D6-D36F1C038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34">
              <a:extLst>
                <a:ext uri="{FF2B5EF4-FFF2-40B4-BE49-F238E27FC236}">
                  <a16:creationId xmlns:a16="http://schemas.microsoft.com/office/drawing/2014/main" id="{57EEDAFB-AA1B-4B29-B0D8-E3F097A30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35">
              <a:extLst>
                <a:ext uri="{FF2B5EF4-FFF2-40B4-BE49-F238E27FC236}">
                  <a16:creationId xmlns:a16="http://schemas.microsoft.com/office/drawing/2014/main" id="{2037E8F3-503E-4F56-81D4-C0058A855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36">
              <a:extLst>
                <a:ext uri="{FF2B5EF4-FFF2-40B4-BE49-F238E27FC236}">
                  <a16:creationId xmlns:a16="http://schemas.microsoft.com/office/drawing/2014/main" id="{B3B14D57-F75A-402A-B35D-98E84AD68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37">
              <a:extLst>
                <a:ext uri="{FF2B5EF4-FFF2-40B4-BE49-F238E27FC236}">
                  <a16:creationId xmlns:a16="http://schemas.microsoft.com/office/drawing/2014/main" id="{4AFB6E2F-5AF1-4DB0-851C-8F7492A9E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38">
              <a:extLst>
                <a:ext uri="{FF2B5EF4-FFF2-40B4-BE49-F238E27FC236}">
                  <a16:creationId xmlns:a16="http://schemas.microsoft.com/office/drawing/2014/main" id="{6725B281-5E62-47B4-873A-9B126142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6A10670B-6568-4038-91D8-392C78C0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7" name="Freeform 6">
            <a:extLst>
              <a:ext uri="{FF2B5EF4-FFF2-40B4-BE49-F238E27FC236}">
                <a16:creationId xmlns:a16="http://schemas.microsoft.com/office/drawing/2014/main" id="{62163DB6-3EE7-474C-8726-1A05F7DE4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58" name="Rectangle 157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99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59566"/>
            <a:ext cx="7560245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9EE4D-49CA-585B-78CD-9CCCE5B27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15" y="1318590"/>
            <a:ext cx="5102159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Friction and Motion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521ED-7FB3-E873-DAC3-3A12B7B675CA}"/>
              </a:ext>
            </a:extLst>
          </p:cNvPr>
          <p:cNvSpPr txBox="1"/>
          <p:nvPr/>
        </p:nvSpPr>
        <p:spPr>
          <a:xfrm>
            <a:off x="7712032" y="804334"/>
            <a:ext cx="3675634" cy="524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</a:pP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6FD3D1-3DA0-D9E1-AF03-5EADA1C96B4B}"/>
              </a:ext>
            </a:extLst>
          </p:cNvPr>
          <p:cNvSpPr txBox="1"/>
          <p:nvPr/>
        </p:nvSpPr>
        <p:spPr>
          <a:xfrm>
            <a:off x="150973" y="96031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</a:pPr>
            <a:r>
              <a:rPr lang="en-US" dirty="0"/>
              <a:t>Day 3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60C379-D6A4-A001-7670-8327DC345EA0}"/>
              </a:ext>
            </a:extLst>
          </p:cNvPr>
          <p:cNvSpPr txBox="1"/>
          <p:nvPr/>
        </p:nvSpPr>
        <p:spPr>
          <a:xfrm>
            <a:off x="7983769" y="974396"/>
            <a:ext cx="332911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Why do some objects move easily while others don’t?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Why does a car slide on ice but not on asphalt?</a:t>
            </a:r>
          </a:p>
        </p:txBody>
      </p:sp>
    </p:spTree>
    <p:extLst>
      <p:ext uri="{BB962C8B-B14F-4D97-AF65-F5344CB8AC3E}">
        <p14:creationId xmlns:p14="http://schemas.microsoft.com/office/powerpoint/2010/main" val="1362321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5F305C72-8769-4E0F-B31D-F4B1C9DC9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2583CFC-05A3-4743-9A2E-7C2095B8D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9A751892-92F2-4CB4-BCAB-6D0AAF8F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5934046E-4D7C-4AA6-8633-29944553F1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421462AB-19D6-42DB-A850-F35B82C7B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208D8C07-9637-45D3-9E40-7C5C40077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883C90A1-D75A-4818-9F01-B4BF19D74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8808F87B-C4B8-4084-BD89-E41A1A44E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E7FC0B23-1372-4455-98CE-E0FC7FF99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D14B79DD-45AC-487C-B361-0312B3C85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CDA09C7F-7AF3-4B6C-BC42-92780A682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FF7EBDD4-71BF-4FAF-B00B-444F9AE20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AF5E4290-F8B0-440E-A418-613A1552D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FF0BF04A-FCC8-42BF-AD17-10F0ACB44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06F0A57-55BB-457C-9C8C-3DEE71009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60DB408E-A426-4658-B39D-0BBF09463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BEFFABCA-CAA4-45E4-A7D4-DB3D2C864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99494AF8-97E4-4473-AA6E-B4AB1279E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D05C67DC-0E54-4C69-90BE-8374C7E97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B2B38B94-E895-4324-B699-EEF28E052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2">
              <a:extLst>
                <a:ext uri="{FF2B5EF4-FFF2-40B4-BE49-F238E27FC236}">
                  <a16:creationId xmlns:a16="http://schemas.microsoft.com/office/drawing/2014/main" id="{41E77CC3-723C-4C87-A1BA-D8E35B801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id="{CC5757E8-4CBE-4EA3-98AF-96361C918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51E4772B-9FB7-4AC7-B352-C44489167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5">
              <a:extLst>
                <a:ext uri="{FF2B5EF4-FFF2-40B4-BE49-F238E27FC236}">
                  <a16:creationId xmlns:a16="http://schemas.microsoft.com/office/drawing/2014/main" id="{7F853444-696F-4B42-8C91-1F6EDD53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6">
              <a:extLst>
                <a:ext uri="{FF2B5EF4-FFF2-40B4-BE49-F238E27FC236}">
                  <a16:creationId xmlns:a16="http://schemas.microsoft.com/office/drawing/2014/main" id="{CD1A3085-30B0-496B-B9D3-55280769A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7">
              <a:extLst>
                <a:ext uri="{FF2B5EF4-FFF2-40B4-BE49-F238E27FC236}">
                  <a16:creationId xmlns:a16="http://schemas.microsoft.com/office/drawing/2014/main" id="{1B2519D7-F51F-4583-9B50-41B493C14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8">
              <a:extLst>
                <a:ext uri="{FF2B5EF4-FFF2-40B4-BE49-F238E27FC236}">
                  <a16:creationId xmlns:a16="http://schemas.microsoft.com/office/drawing/2014/main" id="{6E1141E0-4F4D-4B40-BDB5-B2DD0FAEB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C6C69D-4C89-41F2-79CA-2F46AF31B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/>
              <a:t>Motion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 change in position of an object over time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5E0C91A-3F1D-43D7-9AB4-5D0A17D5C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3" name="Freeform 11">
            <a:extLst>
              <a:ext uri="{FF2B5EF4-FFF2-40B4-BE49-F238E27FC236}">
                <a16:creationId xmlns:a16="http://schemas.microsoft.com/office/drawing/2014/main" id="{3A6C27A1-A438-4EC6-93BF-EC26F29BB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White arrows going to the red target">
            <a:extLst>
              <a:ext uri="{FF2B5EF4-FFF2-40B4-BE49-F238E27FC236}">
                <a16:creationId xmlns:a16="http://schemas.microsoft.com/office/drawing/2014/main" id="{2EA99650-B8DB-E07C-7DF2-D8809F95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169" r="9515" b="-2"/>
          <a:stretch>
            <a:fillRect/>
          </a:stretch>
        </p:blipFill>
        <p:spPr>
          <a:xfrm>
            <a:off x="-1554" y="1731"/>
            <a:ext cx="465585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7852D0-97A0-1FE5-3C24-864797D58EEA}"/>
              </a:ext>
            </a:extLst>
          </p:cNvPr>
          <p:cNvSpPr txBox="1"/>
          <p:nvPr/>
        </p:nvSpPr>
        <p:spPr>
          <a:xfrm>
            <a:off x="6460644" y="2723316"/>
            <a:ext cx="5066419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defTabSz="4572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Motion happens when a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force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applied</a:t>
            </a:r>
          </a:p>
          <a:p>
            <a:pPr marL="457200" indent="-457200" defTabSz="4572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be described by: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speed, direction, and distance traveled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62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5F305C72-8769-4E0F-B31D-F4B1C9DC9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2583CFC-05A3-4743-9A2E-7C2095B8D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9A751892-92F2-4CB4-BCAB-6D0AAF8F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5934046E-4D7C-4AA6-8633-29944553F1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421462AB-19D6-42DB-A850-F35B82C7B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208D8C07-9637-45D3-9E40-7C5C40077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883C90A1-D75A-4818-9F01-B4BF19D74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8808F87B-C4B8-4084-BD89-E41A1A44E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E7FC0B23-1372-4455-98CE-E0FC7FF99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D14B79DD-45AC-487C-B361-0312B3C85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CDA09C7F-7AF3-4B6C-BC42-92780A682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FF7EBDD4-71BF-4FAF-B00B-444F9AE20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AF5E4290-F8B0-440E-A418-613A1552D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FF0BF04A-FCC8-42BF-AD17-10F0ACB44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06F0A57-55BB-457C-9C8C-3DEE71009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96" name="Freeform 27">
              <a:extLst>
                <a:ext uri="{FF2B5EF4-FFF2-40B4-BE49-F238E27FC236}">
                  <a16:creationId xmlns:a16="http://schemas.microsoft.com/office/drawing/2014/main" id="{60DB408E-A426-4658-B39D-0BBF09463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8">
              <a:extLst>
                <a:ext uri="{FF2B5EF4-FFF2-40B4-BE49-F238E27FC236}">
                  <a16:creationId xmlns:a16="http://schemas.microsoft.com/office/drawing/2014/main" id="{BEFFABCA-CAA4-45E4-A7D4-DB3D2C864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9">
              <a:extLst>
                <a:ext uri="{FF2B5EF4-FFF2-40B4-BE49-F238E27FC236}">
                  <a16:creationId xmlns:a16="http://schemas.microsoft.com/office/drawing/2014/main" id="{99494AF8-97E4-4473-AA6E-B4AB1279E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30">
              <a:extLst>
                <a:ext uri="{FF2B5EF4-FFF2-40B4-BE49-F238E27FC236}">
                  <a16:creationId xmlns:a16="http://schemas.microsoft.com/office/drawing/2014/main" id="{D05C67DC-0E54-4C69-90BE-8374C7E97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31">
              <a:extLst>
                <a:ext uri="{FF2B5EF4-FFF2-40B4-BE49-F238E27FC236}">
                  <a16:creationId xmlns:a16="http://schemas.microsoft.com/office/drawing/2014/main" id="{B2B38B94-E895-4324-B699-EEF28E052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32">
              <a:extLst>
                <a:ext uri="{FF2B5EF4-FFF2-40B4-BE49-F238E27FC236}">
                  <a16:creationId xmlns:a16="http://schemas.microsoft.com/office/drawing/2014/main" id="{41E77CC3-723C-4C87-A1BA-D8E35B801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3">
              <a:extLst>
                <a:ext uri="{FF2B5EF4-FFF2-40B4-BE49-F238E27FC236}">
                  <a16:creationId xmlns:a16="http://schemas.microsoft.com/office/drawing/2014/main" id="{CC5757E8-4CBE-4EA3-98AF-96361C918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51E4772B-9FB7-4AC7-B352-C44489167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7F853444-696F-4B42-8C91-1F6EDD53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CD1A3085-30B0-496B-B9D3-55280769A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1B2519D7-F51F-4583-9B50-41B493C14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6E1141E0-4F4D-4B40-BDB5-B2DD0FAEB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51F3A3-9889-A11A-DF04-7C45FC036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Friction is a </a:t>
            </a:r>
            <a:r>
              <a:rPr lang="en-US" sz="2800" b="1" dirty="0"/>
              <a:t>contact force</a:t>
            </a:r>
            <a:r>
              <a:rPr lang="en-US" sz="2800" dirty="0"/>
              <a:t> that </a:t>
            </a:r>
            <a:r>
              <a:rPr lang="en-US" sz="2800" b="1" dirty="0"/>
              <a:t>resists motion</a:t>
            </a:r>
            <a:r>
              <a:rPr lang="en-US" sz="2800" dirty="0"/>
              <a:t> between surfaces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5E0C91A-3F1D-43D7-9AB4-5D0A17D5C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1" name="Freeform 11">
            <a:extLst>
              <a:ext uri="{FF2B5EF4-FFF2-40B4-BE49-F238E27FC236}">
                <a16:creationId xmlns:a16="http://schemas.microsoft.com/office/drawing/2014/main" id="{3A6C27A1-A438-4EC6-93BF-EC26F29BB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Gears">
            <a:extLst>
              <a:ext uri="{FF2B5EF4-FFF2-40B4-BE49-F238E27FC236}">
                <a16:creationId xmlns:a16="http://schemas.microsoft.com/office/drawing/2014/main" id="{07A3CE46-4F92-7398-4BD7-B51CF58384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415" r="24269" b="-2"/>
          <a:stretch>
            <a:fillRect/>
          </a:stretch>
        </p:blipFill>
        <p:spPr>
          <a:xfrm>
            <a:off x="-1554" y="1731"/>
            <a:ext cx="465585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916814-E8BA-E171-B018-5B11ACB0FA15}"/>
              </a:ext>
            </a:extLst>
          </p:cNvPr>
          <p:cNvSpPr txBox="1"/>
          <p:nvPr/>
        </p:nvSpPr>
        <p:spPr>
          <a:xfrm>
            <a:off x="5981597" y="2133600"/>
            <a:ext cx="5523014" cy="4396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Types of Friction: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Static friction: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Prevents motion from starting</a:t>
            </a: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Sliding friction: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Resists motion while sliding</a:t>
            </a: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Rolling friction: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Resists rolling motion (e.g., wheels)</a:t>
            </a: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Factors Affecting Friction: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Surface type: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Rough → more friction, smooth → less friction</a:t>
            </a: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Weight of object: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Heavier → more friction</a:t>
            </a:r>
          </a:p>
        </p:txBody>
      </p:sp>
    </p:spTree>
    <p:extLst>
      <p:ext uri="{BB962C8B-B14F-4D97-AF65-F5344CB8AC3E}">
        <p14:creationId xmlns:p14="http://schemas.microsoft.com/office/powerpoint/2010/main" val="345843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5B3CCFC9-E82D-444E-9621-FE5F95E67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2FDEACC-D224-4F5B-A0BE-6581493C3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67B8489-9450-4A50-94AF-90283270F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9D81556A-CBCA-4ADE-9ACA-F18F2F5E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669DF-E316-1760-B35C-61E0AC7D8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EFFFF"/>
                </a:solidFill>
              </a:rPr>
              <a:t>STEM Focus Goal #3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1F3828-30B9-4E41-2084-4B51DC7EBB40}"/>
              </a:ext>
            </a:extLst>
          </p:cNvPr>
          <p:cNvSpPr txBox="1"/>
          <p:nvPr/>
        </p:nvSpPr>
        <p:spPr>
          <a:xfrm>
            <a:off x="541866" y="2032000"/>
            <a:ext cx="7145867" cy="387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EFFFF"/>
                </a:solidFill>
              </a:rPr>
              <a:t>Engineering &amp; Data Analysis:</a:t>
            </a:r>
            <a:endParaRPr lang="en-US" sz="2400" dirty="0">
              <a:solidFill>
                <a:srgbClr val="FEFFFF"/>
              </a:solidFill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EFFFF"/>
                </a:solidFill>
              </a:rPr>
              <a:t>Analyze experimental data</a:t>
            </a:r>
            <a:r>
              <a:rPr lang="en-US" sz="2400" dirty="0">
                <a:solidFill>
                  <a:srgbClr val="FEFFFF"/>
                </a:solidFill>
              </a:rPr>
              <a:t> to see how surfaces and weights affect motion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Use results to </a:t>
            </a:r>
            <a:r>
              <a:rPr lang="en-US" sz="2400" b="1" dirty="0">
                <a:solidFill>
                  <a:srgbClr val="FEFFFF"/>
                </a:solidFill>
              </a:rPr>
              <a:t>design or improve objects and systems</a:t>
            </a:r>
            <a:r>
              <a:rPr lang="en-US" sz="2400" dirty="0">
                <a:solidFill>
                  <a:srgbClr val="FEFFFF"/>
                </a:solidFill>
              </a:rPr>
              <a:t> that rely on friction (e.g., wheels, brakes, ramps)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Connects classroom learning to </a:t>
            </a:r>
            <a:r>
              <a:rPr lang="en-US" sz="2400" b="1" dirty="0">
                <a:solidFill>
                  <a:srgbClr val="FEFFFF"/>
                </a:solidFill>
              </a:rPr>
              <a:t>real-world engineering problems</a:t>
            </a:r>
            <a:endParaRPr lang="en-US" sz="2400" dirty="0">
              <a:solidFill>
                <a:srgbClr val="FEFFFF"/>
              </a:solidFill>
            </a:endParaRPr>
          </a:p>
        </p:txBody>
      </p:sp>
      <p:pic>
        <p:nvPicPr>
          <p:cNvPr id="8" name="Graphic 7" descr="Statistics">
            <a:extLst>
              <a:ext uri="{FF2B5EF4-FFF2-40B4-BE49-F238E27FC236}">
                <a16:creationId xmlns:a16="http://schemas.microsoft.com/office/drawing/2014/main" id="{6D2D00C7-5F34-A8FE-58B5-7C6494AB8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13057" y="2462282"/>
            <a:ext cx="3001931" cy="30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4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" name="Freeform 6">
            <a:extLst>
              <a:ext uri="{FF2B5EF4-FFF2-40B4-BE49-F238E27FC236}">
                <a16:creationId xmlns:a16="http://schemas.microsoft.com/office/drawing/2014/main" id="{76CB6AE4-A444-41E5-A744-47F048A1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25F129D9-8F3D-4302-AB5D-DE987A6B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F4A57F6-BEF1-4CA6-A0F1-3A01F6AB4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334D3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05356B-DCD3-7F75-ACDC-BAA27FD8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Exploring Friction and Motion</a:t>
            </a:r>
          </a:p>
        </p:txBody>
      </p:sp>
      <p:sp>
        <p:nvSpPr>
          <p:cNvPr id="106" name="Freeform 5">
            <a:extLst>
              <a:ext uri="{FF2B5EF4-FFF2-40B4-BE49-F238E27FC236}">
                <a16:creationId xmlns:a16="http://schemas.microsoft.com/office/drawing/2014/main" id="{E3336A73-1C9B-4BAA-A893-AD3C79E66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C02899-0D02-9FB1-9D85-14B07CE72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263" y="967417"/>
            <a:ext cx="4079963" cy="4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A22AB8F-8672-4CA8-8E57-FDB5A32F1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rgbClr val="395157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Metal tic-tac-toe game pieces">
            <a:extLst>
              <a:ext uri="{FF2B5EF4-FFF2-40B4-BE49-F238E27FC236}">
                <a16:creationId xmlns:a16="http://schemas.microsoft.com/office/drawing/2014/main" id="{A42E6D99-E4A2-3861-0FD2-CE377051C9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65" r="35102"/>
          <a:stretch>
            <a:fillRect/>
          </a:stretch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46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18346-0918-1B9D-5B81-D537C7573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EFFFF"/>
                </a:solidFill>
              </a:rPr>
              <a:t>Calculating Force and Motion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F9B2A-10AA-1273-4D9F-8AD1E9D4EB97}"/>
              </a:ext>
            </a:extLst>
          </p:cNvPr>
          <p:cNvSpPr txBox="1"/>
          <p:nvPr/>
        </p:nvSpPr>
        <p:spPr>
          <a:xfrm>
            <a:off x="541866" y="2032000"/>
            <a:ext cx="7145867" cy="387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defTabSz="457200">
              <a:spcBef>
                <a:spcPts val="1000"/>
              </a:spcBef>
              <a:buClr>
                <a:srgbClr val="5C8BBB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EFFFF"/>
                </a:solidFill>
              </a:rPr>
              <a:t>What makes some objects accelerate faster than others?</a:t>
            </a:r>
          </a:p>
          <a:p>
            <a:pPr marL="457200" indent="-457200" defTabSz="457200">
              <a:spcBef>
                <a:spcPts val="1000"/>
              </a:spcBef>
              <a:buClr>
                <a:srgbClr val="5C8BBB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EFFFF"/>
                </a:solidFill>
              </a:rPr>
              <a:t>How does mass affect the motion of an object?</a:t>
            </a:r>
          </a:p>
          <a:p>
            <a:pPr marL="457200" indent="-457200" defTabSz="457200">
              <a:spcBef>
                <a:spcPts val="1000"/>
              </a:spcBef>
              <a:buClr>
                <a:srgbClr val="5C8BBB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EFFFF"/>
                </a:solidFill>
              </a:rPr>
              <a:t>How can we determine the force needed to move an object?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35378-0A2D-7692-80B6-7C7C04A2EB42}"/>
              </a:ext>
            </a:extLst>
          </p:cNvPr>
          <p:cNvSpPr txBox="1"/>
          <p:nvPr/>
        </p:nvSpPr>
        <p:spPr>
          <a:xfrm>
            <a:off x="274387" y="12198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</a:t>
            </a:r>
          </a:p>
        </p:txBody>
      </p:sp>
    </p:spTree>
    <p:extLst>
      <p:ext uri="{BB962C8B-B14F-4D97-AF65-F5344CB8AC3E}">
        <p14:creationId xmlns:p14="http://schemas.microsoft.com/office/powerpoint/2010/main" val="12805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Rome://settings/searchEngines</a:t>
              </a:r>
            </a:p>
            <a:p>
              <a:r>
                <a:rPr lang="en-US" dirty="0"/>
                <a:t>	Shop					</a:t>
              </a:r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5B3CCFC9-E82D-444E-9621-FE5F95E67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584FD149-94B6-4257-AB5B-C478E603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ED452-8D29-017D-B7DD-083D66F1D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Newton’s 2nd Law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743F4F4-276D-4A4D-930A-0530386F9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D3EB5-AA1A-FA5E-2F38-6EF450AAEF00}"/>
              </a:ext>
            </a:extLst>
          </p:cNvPr>
          <p:cNvSpPr txBox="1"/>
          <p:nvPr/>
        </p:nvSpPr>
        <p:spPr>
          <a:xfrm>
            <a:off x="649225" y="2133600"/>
            <a:ext cx="5122652" cy="375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defTabSz="4572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acceleration of an object depends on the net force acting on it and its mass.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4572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Formula: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 = m × a</a:t>
            </a:r>
          </a:p>
          <a:p>
            <a:pPr marL="914400" lvl="1" indent="-457200" defTabSz="4572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 = force (N), m = mass (kg), a = acceleration (m/s²)</a:t>
            </a:r>
          </a:p>
        </p:txBody>
      </p:sp>
      <p:pic>
        <p:nvPicPr>
          <p:cNvPr id="8" name="Graphic 7" descr="Atom">
            <a:extLst>
              <a:ext uri="{FF2B5EF4-FFF2-40B4-BE49-F238E27FC236}">
                <a16:creationId xmlns:a16="http://schemas.microsoft.com/office/drawing/2014/main" id="{0B8DB039-86C0-DB92-689B-367E8FAB0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3856" y="645106"/>
            <a:ext cx="5247747" cy="5247747"/>
          </a:xfrm>
          <a:prstGeom prst="rect">
            <a:avLst/>
          </a:prstGeom>
        </p:spPr>
      </p:pic>
      <p:sp>
        <p:nvSpPr>
          <p:cNvPr id="47" name="Freeform 10">
            <a:extLst>
              <a:ext uri="{FF2B5EF4-FFF2-40B4-BE49-F238E27FC236}">
                <a16:creationId xmlns:a16="http://schemas.microsoft.com/office/drawing/2014/main" id="{AA1386B8-14BD-4682-B537-BC9027D6E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3F37E6-48E0-789C-A992-18A2F0261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B2E2FF0-2DEB-1A12-C267-258BCEF13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922" y="1113764"/>
            <a:ext cx="4895030" cy="7098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STEM Focus Goal #1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90D5B-848D-8909-5B99-68C0E75913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0864" y="2131705"/>
            <a:ext cx="3710018" cy="91556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Analyze a Model to Identify Contact vs. Non-Contact Forces</a:t>
            </a:r>
          </a:p>
        </p:txBody>
      </p:sp>
      <p:pic>
        <p:nvPicPr>
          <p:cNvPr id="9" name="Picture 8" descr="Woman pushing wheelbarrow with plants">
            <a:extLst>
              <a:ext uri="{FF2B5EF4-FFF2-40B4-BE49-F238E27FC236}">
                <a16:creationId xmlns:a16="http://schemas.microsoft.com/office/drawing/2014/main" id="{43F52D0A-6812-CBC2-CFF0-4EB9153F1A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r="23177" b="-1"/>
          <a:stretch>
            <a:fillRect/>
          </a:stretch>
        </p:blipFill>
        <p:spPr>
          <a:xfrm>
            <a:off x="6095998" y="-20965"/>
            <a:ext cx="6096002" cy="6878965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E22AE4-D9F1-FC8B-FE12-1F4340472FDD}"/>
              </a:ext>
            </a:extLst>
          </p:cNvPr>
          <p:cNvSpPr txBox="1"/>
          <p:nvPr/>
        </p:nvSpPr>
        <p:spPr>
          <a:xfrm>
            <a:off x="5155905" y="1113764"/>
            <a:ext cx="6108179" cy="462432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0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0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134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9" name="Freeform 11">
            <a:extLst>
              <a:ext uri="{FF2B5EF4-FFF2-40B4-BE49-F238E27FC236}">
                <a16:creationId xmlns:a16="http://schemas.microsoft.com/office/drawing/2014/main" id="{5B3CCFC9-E82D-444E-9621-FE5F95E67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id="{82FDEACC-D224-4F5B-A0BE-6581493C3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567B8489-9450-4A50-94AF-90283270F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5" name="Freeform 5">
            <a:extLst>
              <a:ext uri="{FF2B5EF4-FFF2-40B4-BE49-F238E27FC236}">
                <a16:creationId xmlns:a16="http://schemas.microsoft.com/office/drawing/2014/main" id="{9D81556A-CBCA-4ADE-9ACA-F18F2F5E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2E0D5-92DE-C1E9-504D-7E7B0134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EFFFF"/>
                </a:solidFill>
              </a:rPr>
              <a:t>STEM Focus Goal #4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088368-2455-7243-157F-AC5ADF3B0258}"/>
              </a:ext>
            </a:extLst>
          </p:cNvPr>
          <p:cNvSpPr txBox="1"/>
          <p:nvPr/>
        </p:nvSpPr>
        <p:spPr>
          <a:xfrm>
            <a:off x="541866" y="2032000"/>
            <a:ext cx="7145867" cy="38792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</a:pPr>
            <a:r>
              <a:rPr lang="en-US" sz="2400" b="1" dirty="0">
                <a:solidFill>
                  <a:srgbClr val="FEFFFF"/>
                </a:solidFill>
              </a:rPr>
              <a:t>Real-World Problem Solving</a:t>
            </a:r>
          </a:p>
          <a:p>
            <a:pPr marL="457200" indent="-4572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b="1" dirty="0">
                <a:solidFill>
                  <a:srgbClr val="FEFFFF"/>
                </a:solidFill>
              </a:rPr>
              <a:t>Apply Newton’s 2nd Law (F = m × a)</a:t>
            </a:r>
            <a:r>
              <a:rPr lang="en-US" sz="2400" dirty="0">
                <a:solidFill>
                  <a:srgbClr val="FEFFFF"/>
                </a:solidFill>
              </a:rPr>
              <a:t> to solve </a:t>
            </a:r>
            <a:r>
              <a:rPr lang="en-US" sz="2400" b="1" dirty="0">
                <a:solidFill>
                  <a:srgbClr val="FEFFFF"/>
                </a:solidFill>
              </a:rPr>
              <a:t>word problems</a:t>
            </a:r>
            <a:r>
              <a:rPr lang="en-US" sz="2400" dirty="0">
                <a:solidFill>
                  <a:srgbClr val="FEFFFF"/>
                </a:solidFill>
              </a:rPr>
              <a:t> involving motion.</a:t>
            </a:r>
          </a:p>
          <a:p>
            <a:pPr marL="457200" indent="-4572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rgbClr val="FEFFFF"/>
                </a:solidFill>
              </a:rPr>
              <a:t>Connect calculations to </a:t>
            </a:r>
            <a:r>
              <a:rPr lang="en-US" sz="2400" b="1" dirty="0">
                <a:solidFill>
                  <a:srgbClr val="FEFFFF"/>
                </a:solidFill>
              </a:rPr>
              <a:t>everyday situations</a:t>
            </a:r>
            <a:r>
              <a:rPr lang="en-US" sz="2400" dirty="0">
                <a:solidFill>
                  <a:srgbClr val="FEFFFF"/>
                </a:solidFill>
              </a:rPr>
              <a:t> such as cars accelerating, elevators moving, or athletes pushing objects.</a:t>
            </a:r>
          </a:p>
          <a:p>
            <a:pPr marL="457200" indent="-45720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rgbClr val="FEFFFF"/>
                </a:solidFill>
              </a:rPr>
              <a:t>Develop </a:t>
            </a:r>
            <a:r>
              <a:rPr lang="en-US" sz="2400" b="1" dirty="0">
                <a:solidFill>
                  <a:srgbClr val="FEFFFF"/>
                </a:solidFill>
              </a:rPr>
              <a:t>critical thinking and quantitative reasoning</a:t>
            </a:r>
            <a:r>
              <a:rPr lang="en-US" sz="2400" dirty="0">
                <a:solidFill>
                  <a:srgbClr val="FEFFFF"/>
                </a:solidFill>
              </a:rPr>
              <a:t> skills by interpreting data and solving problems relevant to real life.</a:t>
            </a:r>
          </a:p>
        </p:txBody>
      </p:sp>
      <p:pic>
        <p:nvPicPr>
          <p:cNvPr id="8" name="Graphic 7" descr="Ruler">
            <a:extLst>
              <a:ext uri="{FF2B5EF4-FFF2-40B4-BE49-F238E27FC236}">
                <a16:creationId xmlns:a16="http://schemas.microsoft.com/office/drawing/2014/main" id="{8F6B0FE1-8C1D-2EB2-B475-AE95FCA4C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13057" y="2462282"/>
            <a:ext cx="3001931" cy="30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0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5B3CCFC9-E82D-444E-9621-FE5F95E67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2FDEACC-D224-4F5B-A0BE-6581493C3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67B8489-9450-4A50-94AF-90283270F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9D81556A-CBCA-4ADE-9ACA-F18F2F5E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7E1D4-6DB0-6A07-1517-10D4458051AC}"/>
              </a:ext>
            </a:extLst>
          </p:cNvPr>
          <p:cNvSpPr txBox="1"/>
          <p:nvPr/>
        </p:nvSpPr>
        <p:spPr>
          <a:xfrm>
            <a:off x="150973" y="-125204"/>
            <a:ext cx="7145866" cy="778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Day 5 </a:t>
            </a:r>
            <a:endParaRPr lang="en-US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EB742-B3CF-5539-1517-1C4A0C689513}"/>
              </a:ext>
            </a:extLst>
          </p:cNvPr>
          <p:cNvSpPr txBox="1"/>
          <p:nvPr/>
        </p:nvSpPr>
        <p:spPr>
          <a:xfrm>
            <a:off x="541866" y="2032000"/>
            <a:ext cx="7145867" cy="387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EFFFF"/>
                </a:solidFill>
              </a:rPr>
              <a:t>Show understanding of </a:t>
            </a:r>
            <a:r>
              <a:rPr lang="en-US" sz="1500" b="1" dirty="0">
                <a:solidFill>
                  <a:srgbClr val="FEFFFF"/>
                </a:solidFill>
              </a:rPr>
              <a:t>forces, motion, and Newton’s Laws</a:t>
            </a:r>
            <a:r>
              <a:rPr lang="en-US" sz="1500" dirty="0">
                <a:solidFill>
                  <a:srgbClr val="FEFFFF"/>
                </a:solidFill>
              </a:rPr>
              <a:t>.</a:t>
            </a: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EFFFF"/>
                </a:solidFill>
              </a:rPr>
              <a:t>Apply problem-solving to </a:t>
            </a:r>
            <a:r>
              <a:rPr lang="en-US" sz="1500" b="1" dirty="0">
                <a:solidFill>
                  <a:srgbClr val="FEFFFF"/>
                </a:solidFill>
              </a:rPr>
              <a:t>real-world scenarios</a:t>
            </a:r>
            <a:r>
              <a:rPr lang="en-US" sz="1500" dirty="0">
                <a:solidFill>
                  <a:srgbClr val="FEFFFF"/>
                </a:solidFill>
              </a:rPr>
              <a:t>.</a:t>
            </a: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FEFFFF"/>
              </a:solidFill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1500" b="1" dirty="0">
                <a:solidFill>
                  <a:srgbClr val="FEFFFF"/>
                </a:solidFill>
              </a:rPr>
              <a:t>Instructions:</a:t>
            </a:r>
            <a:endParaRPr lang="en-US" sz="1500" dirty="0">
              <a:solidFill>
                <a:srgbClr val="FEFFFF"/>
              </a:solidFill>
            </a:endParaRP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EFFFF"/>
                </a:solidFill>
              </a:rPr>
              <a:t>Complete the review test </a:t>
            </a:r>
            <a:r>
              <a:rPr lang="en-US" sz="1500" b="1" dirty="0">
                <a:solidFill>
                  <a:srgbClr val="FEFFFF"/>
                </a:solidFill>
              </a:rPr>
              <a:t>online</a:t>
            </a:r>
            <a:r>
              <a:rPr lang="en-US" sz="1500" dirty="0">
                <a:solidFill>
                  <a:srgbClr val="FEFFFF"/>
                </a:solidFill>
              </a:rPr>
              <a:t>.</a:t>
            </a: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EFFFF"/>
                </a:solidFill>
              </a:rPr>
              <a:t>Include </a:t>
            </a:r>
            <a:r>
              <a:rPr lang="en-US" sz="1500" b="1" dirty="0">
                <a:solidFill>
                  <a:srgbClr val="FEFFFF"/>
                </a:solidFill>
              </a:rPr>
              <a:t>units</a:t>
            </a:r>
            <a:r>
              <a:rPr lang="en-US" sz="1500" dirty="0">
                <a:solidFill>
                  <a:srgbClr val="FEFFFF"/>
                </a:solidFill>
              </a:rPr>
              <a:t> and </a:t>
            </a:r>
            <a:r>
              <a:rPr lang="en-US" sz="1500" b="1" dirty="0">
                <a:solidFill>
                  <a:srgbClr val="FEFFFF"/>
                </a:solidFill>
              </a:rPr>
              <a:t>show your work</a:t>
            </a:r>
            <a:r>
              <a:rPr lang="en-US" sz="1500" dirty="0">
                <a:solidFill>
                  <a:srgbClr val="FEFFFF"/>
                </a:solidFill>
              </a:rPr>
              <a:t>.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br>
              <a:rPr lang="en-US" sz="1500" dirty="0">
                <a:solidFill>
                  <a:srgbClr val="FEFFFF"/>
                </a:solidFill>
              </a:rPr>
            </a:br>
            <a:endParaRPr lang="en-US" sz="1500" dirty="0">
              <a:solidFill>
                <a:srgbClr val="FEFFFF"/>
              </a:solidFill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1500" b="1" dirty="0">
                <a:solidFill>
                  <a:srgbClr val="FEFFFF"/>
                </a:solidFill>
              </a:rPr>
              <a:t>Access Here:</a:t>
            </a:r>
            <a:br>
              <a:rPr lang="en-US" sz="1500" dirty="0">
                <a:solidFill>
                  <a:srgbClr val="FEFFFF"/>
                </a:solidFill>
              </a:rPr>
            </a:br>
            <a:r>
              <a:rPr lang="en-US" sz="1500" dirty="0">
                <a:solidFill>
                  <a:srgbClr val="FEFFFF"/>
                </a:solidFill>
              </a:rPr>
              <a:t>🔗 </a:t>
            </a:r>
            <a:r>
              <a:rPr lang="en-US" sz="1500" dirty="0">
                <a:solidFill>
                  <a:srgbClr val="FEFFFF"/>
                </a:solidFill>
                <a:hlinkClick r:id="rId2"/>
              </a:rPr>
              <a:t>www.innovatewithmrbarbado.com</a:t>
            </a:r>
            <a:endParaRPr lang="en-US" sz="1500" dirty="0">
              <a:solidFill>
                <a:srgbClr val="FEFFFF"/>
              </a:solidFill>
            </a:endParaRPr>
          </a:p>
        </p:txBody>
      </p:sp>
      <p:pic>
        <p:nvPicPr>
          <p:cNvPr id="9" name="Graphic 8" descr="Bullseye">
            <a:extLst>
              <a:ext uri="{FF2B5EF4-FFF2-40B4-BE49-F238E27FC236}">
                <a16:creationId xmlns:a16="http://schemas.microsoft.com/office/drawing/2014/main" id="{66CC0C80-1326-6B3E-1AF6-B51D7634E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13057" y="2462282"/>
            <a:ext cx="3001931" cy="30019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40A671-FA04-9E3D-7D24-C9897F67251E}"/>
              </a:ext>
            </a:extLst>
          </p:cNvPr>
          <p:cNvSpPr txBox="1"/>
          <p:nvPr/>
        </p:nvSpPr>
        <p:spPr>
          <a:xfrm>
            <a:off x="274387" y="927864"/>
            <a:ext cx="609414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3600" b="1" dirty="0">
                <a:solidFill>
                  <a:srgbClr val="FEFFFF"/>
                </a:solidFill>
              </a:rPr>
              <a:t>STEM Focus Goal #5</a:t>
            </a:r>
            <a:endParaRPr lang="en-US" sz="36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gnetic attraction">
            <a:extLst>
              <a:ext uri="{FF2B5EF4-FFF2-40B4-BE49-F238E27FC236}">
                <a16:creationId xmlns:a16="http://schemas.microsoft.com/office/drawing/2014/main" id="{F0067702-145F-4FC6-40A9-9D418F010C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7" b="187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DF3F434-8C78-95E3-E684-81A8E78F1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568" y="4751713"/>
            <a:ext cx="5478432" cy="10320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/>
              <a:t>Do objects have to touch each other to apply a force?</a:t>
            </a:r>
            <a:endParaRPr lang="en-US" sz="2800" dirty="0">
              <a:solidFill>
                <a:srgbClr val="FEFFFF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3F9F682-2A58-CE53-0EF6-65229615167E}"/>
              </a:ext>
            </a:extLst>
          </p:cNvPr>
          <p:cNvSpPr txBox="1"/>
          <p:nvPr/>
        </p:nvSpPr>
        <p:spPr>
          <a:xfrm>
            <a:off x="128608" y="254058"/>
            <a:ext cx="5454227" cy="5249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</a:pPr>
            <a:r>
              <a:rPr lang="en-US" dirty="0">
                <a:solidFill>
                  <a:srgbClr val="FEFFFF"/>
                </a:solidFill>
              </a:rPr>
              <a:t>Day 1</a:t>
            </a:r>
          </a:p>
        </p:txBody>
      </p:sp>
    </p:spTree>
    <p:extLst>
      <p:ext uri="{BB962C8B-B14F-4D97-AF65-F5344CB8AC3E}">
        <p14:creationId xmlns:p14="http://schemas.microsoft.com/office/powerpoint/2010/main" val="21949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ontent Placeholder 38">
            <a:extLst>
              <a:ext uri="{FF2B5EF4-FFF2-40B4-BE49-F238E27FC236}">
                <a16:creationId xmlns:a16="http://schemas.microsoft.com/office/drawing/2014/main" id="{003D6572-78DF-4FE3-9A82-02DFFC19F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0353" y="666750"/>
            <a:ext cx="7270457" cy="5730874"/>
          </a:xfrm>
        </p:spPr>
        <p:txBody>
          <a:bodyPr>
            <a:normAutofit lnSpcReduction="10000"/>
          </a:bodyPr>
          <a:lstStyle/>
          <a:p>
            <a:r>
              <a:rPr lang="en-US" b="0" dirty="0">
                <a:latin typeface="Amasis MT Pro" panose="02040504050005020304" pitchFamily="18" charset="0"/>
              </a:rPr>
              <a:t>Today’s mini-lab investigation focuses on exploring how forces act on objects. The activity aims to help students describe and differentiate between contact and non-contact forces, such as friction, magnetism, and gravity. Mastery is demonstrated when students can clearly explain whether or not objects need to touch in order to exert a force on each other.</a:t>
            </a:r>
          </a:p>
        </p:txBody>
      </p:sp>
    </p:spTree>
    <p:extLst>
      <p:ext uri="{BB962C8B-B14F-4D97-AF65-F5344CB8AC3E}">
        <p14:creationId xmlns:p14="http://schemas.microsoft.com/office/powerpoint/2010/main" val="368926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48173-EF1D-4628-85E2-A6B1A438F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313" y="560248"/>
            <a:ext cx="5039043" cy="91949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Amasis MT Pro" panose="02040504050005020304" pitchFamily="18" charset="0"/>
              </a:rPr>
              <a:t>Engage: </a:t>
            </a:r>
            <a:endParaRPr lang="en-US" sz="6000" dirty="0">
              <a:solidFill>
                <a:srgbClr val="FFC000"/>
              </a:solidFill>
              <a:latin typeface="Amasis MT Pro" panose="020405040500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E38A7-29EF-7147-6445-E0740C9933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13" y="1629791"/>
            <a:ext cx="5039043" cy="2046859"/>
          </a:xfrm>
        </p:spPr>
        <p:txBody>
          <a:bodyPr/>
          <a:lstStyle/>
          <a:p>
            <a:r>
              <a:rPr lang="en-US" dirty="0"/>
              <a:t>Knowledge Check</a:t>
            </a:r>
            <a:endParaRPr lang="en-US" sz="6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46E3A7-B2B8-3D64-2009-F452C50402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313" y="3195967"/>
            <a:ext cx="5039411" cy="3006090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2800" dirty="0"/>
              <a:t>Read the scenario carefully.</a:t>
            </a:r>
          </a:p>
          <a:p>
            <a:pPr>
              <a:buFont typeface="Arial"/>
              <a:buChar char="•"/>
            </a:pPr>
            <a:r>
              <a:rPr lang="en-US" sz="2800" dirty="0"/>
              <a:t>Think about each friend’s idea.</a:t>
            </a:r>
          </a:p>
          <a:p>
            <a:pPr>
              <a:buFont typeface="Arial"/>
              <a:buChar char="•"/>
            </a:pPr>
            <a:r>
              <a:rPr lang="en-US" sz="2800" dirty="0"/>
              <a:t>Decide which friend you agree with and explain why.</a:t>
            </a:r>
            <a:endParaRPr lang="en-US" sz="2800" dirty="0">
              <a:solidFill>
                <a:srgbClr val="FF0000"/>
              </a:solidFill>
              <a:cs typeface="Times New Roman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C5F767-15D2-E28F-B5B7-901AA497E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356" y="0"/>
            <a:ext cx="6230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8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577BC5-604E-D300-9AF1-26F6A8839F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en-US" dirty="0"/>
              <a:t>What is a </a:t>
            </a:r>
            <a:r>
              <a:rPr lang="en-US" b="1" dirty="0">
                <a:solidFill>
                  <a:schemeClr val="bg2"/>
                </a:solidFill>
              </a:rPr>
              <a:t>force</a:t>
            </a:r>
            <a:r>
              <a:rPr lang="en-US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E8C7D-5CD7-2D5D-EA2F-DE8408B16F2E}"/>
              </a:ext>
            </a:extLst>
          </p:cNvPr>
          <p:cNvSpPr txBox="1"/>
          <p:nvPr/>
        </p:nvSpPr>
        <p:spPr>
          <a:xfrm>
            <a:off x="4569034" y="704221"/>
            <a:ext cx="7027652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dirty="0"/>
              <a:t>Force is a push or pull between two objects that can change their motion.</a:t>
            </a:r>
            <a:r>
              <a:rPr lang="en-US" sz="2400" dirty="0"/>
              <a:t> It is measured in </a:t>
            </a:r>
            <a:r>
              <a:rPr lang="en-US" sz="2400" b="1" dirty="0"/>
              <a:t>Newtons (N)</a:t>
            </a:r>
            <a:r>
              <a:rPr lang="en-US" sz="2400" dirty="0"/>
              <a:t> using a spring scale or a force sensor. One Newton is the force needed to make a 1-kilogram object accelerate at 1 meter per second squared. A spring scale measures force by how much the spring stretches when pushed or pulled.</a:t>
            </a:r>
          </a:p>
        </p:txBody>
      </p:sp>
      <p:pic>
        <p:nvPicPr>
          <p:cNvPr id="1026" name="Picture 2" descr="Image result for tug of war gif">
            <a:extLst>
              <a:ext uri="{FF2B5EF4-FFF2-40B4-BE49-F238E27FC236}">
                <a16:creationId xmlns:a16="http://schemas.microsoft.com/office/drawing/2014/main" id="{06F22C64-DF06-92DC-5AC9-324B97BED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60" y="389927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06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4" name="Freeform 11">
            <a:extLst>
              <a:ext uri="{FF2B5EF4-FFF2-40B4-BE49-F238E27FC236}">
                <a16:creationId xmlns:a16="http://schemas.microsoft.com/office/drawing/2014/main" id="{5B3CCFC9-E82D-444E-9621-FE5F95E67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82FDEACC-D224-4F5B-A0BE-6581493C3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67B8489-9450-4A50-94AF-90283270F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rgbClr val="246636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9D81556A-CBCA-4ADE-9ACA-F18F2F5E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E54490B-E05A-815A-3F51-24B0A05AE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EFFFF"/>
                </a:solidFill>
              </a:rPr>
              <a:t>STEM Focus Goal #2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F77EB-0285-7690-7FDB-254697415F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1866" y="2032000"/>
            <a:ext cx="7145867" cy="38792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rgbClr val="EB9B1A"/>
              </a:buClr>
              <a:buFont typeface="Wingdings 3" charset="2"/>
              <a:buChar char=""/>
            </a:pPr>
            <a:r>
              <a:rPr lang="en-US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Use simple tools and materials, such as magnets, blocks, toy cars, and strings, to investigate how forces affect the motion of objects.</a:t>
            </a:r>
          </a:p>
        </p:txBody>
      </p:sp>
      <p:pic>
        <p:nvPicPr>
          <p:cNvPr id="9" name="Picture 8" descr="Woman pushing wheelbarrow with plants">
            <a:extLst>
              <a:ext uri="{FF2B5EF4-FFF2-40B4-BE49-F238E27FC236}">
                <a16:creationId xmlns:a16="http://schemas.microsoft.com/office/drawing/2014/main" id="{67A83709-28D0-49A5-FADB-2BD0DD20F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r="23177" b="-1"/>
          <a:stretch>
            <a:fillRect/>
          </a:stretch>
        </p:blipFill>
        <p:spPr>
          <a:xfrm>
            <a:off x="8713057" y="2269529"/>
            <a:ext cx="3001931" cy="3387438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287FBA-A0D8-BA0B-235C-F5D3EE17790B}"/>
              </a:ext>
            </a:extLst>
          </p:cNvPr>
          <p:cNvSpPr txBox="1"/>
          <p:nvPr/>
        </p:nvSpPr>
        <p:spPr>
          <a:xfrm>
            <a:off x="5155905" y="1113764"/>
            <a:ext cx="6108179" cy="462432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B0A514-FA8D-D0AB-1188-C683CC5C52F1}"/>
              </a:ext>
            </a:extLst>
          </p:cNvPr>
          <p:cNvSpPr/>
          <p:nvPr/>
        </p:nvSpPr>
        <p:spPr>
          <a:xfrm>
            <a:off x="232627" y="114855"/>
            <a:ext cx="10438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 2</a:t>
            </a:r>
          </a:p>
        </p:txBody>
      </p:sp>
    </p:spTree>
    <p:extLst>
      <p:ext uri="{BB962C8B-B14F-4D97-AF65-F5344CB8AC3E}">
        <p14:creationId xmlns:p14="http://schemas.microsoft.com/office/powerpoint/2010/main" val="4107908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B7EFD05-5F12-420E-8AEF-74D5EF9D5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72" name="Freeform 11">
              <a:extLst>
                <a:ext uri="{FF2B5EF4-FFF2-40B4-BE49-F238E27FC236}">
                  <a16:creationId xmlns:a16="http://schemas.microsoft.com/office/drawing/2014/main" id="{6B6786B7-9BA0-488B-8C6B-1C5BB4E2A5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2">
              <a:extLst>
                <a:ext uri="{FF2B5EF4-FFF2-40B4-BE49-F238E27FC236}">
                  <a16:creationId xmlns:a16="http://schemas.microsoft.com/office/drawing/2014/main" id="{ACF6C842-D596-43D3-B584-5672E0D33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3">
              <a:extLst>
                <a:ext uri="{FF2B5EF4-FFF2-40B4-BE49-F238E27FC236}">
                  <a16:creationId xmlns:a16="http://schemas.microsoft.com/office/drawing/2014/main" id="{6DF84F3E-35FA-497B-B6FA-F453E82F3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4">
              <a:extLst>
                <a:ext uri="{FF2B5EF4-FFF2-40B4-BE49-F238E27FC236}">
                  <a16:creationId xmlns:a16="http://schemas.microsoft.com/office/drawing/2014/main" id="{2846D7FA-E05C-448E-B156-F77C205A1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5">
              <a:extLst>
                <a:ext uri="{FF2B5EF4-FFF2-40B4-BE49-F238E27FC236}">
                  <a16:creationId xmlns:a16="http://schemas.microsoft.com/office/drawing/2014/main" id="{E269AD3A-E6B6-4322-A013-276CBC1B0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6">
              <a:extLst>
                <a:ext uri="{FF2B5EF4-FFF2-40B4-BE49-F238E27FC236}">
                  <a16:creationId xmlns:a16="http://schemas.microsoft.com/office/drawing/2014/main" id="{CEFB9F00-6239-4BF6-B439-D16231B24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7">
              <a:extLst>
                <a:ext uri="{FF2B5EF4-FFF2-40B4-BE49-F238E27FC236}">
                  <a16:creationId xmlns:a16="http://schemas.microsoft.com/office/drawing/2014/main" id="{74D1DDDB-FC85-40C5-9225-06312C451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8">
              <a:extLst>
                <a:ext uri="{FF2B5EF4-FFF2-40B4-BE49-F238E27FC236}">
                  <a16:creationId xmlns:a16="http://schemas.microsoft.com/office/drawing/2014/main" id="{E9217709-40C1-4F4A-AB69-8A693608A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9">
              <a:extLst>
                <a:ext uri="{FF2B5EF4-FFF2-40B4-BE49-F238E27FC236}">
                  <a16:creationId xmlns:a16="http://schemas.microsoft.com/office/drawing/2014/main" id="{ACCD26D6-BC97-43F5-B803-5838985FC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20">
              <a:extLst>
                <a:ext uri="{FF2B5EF4-FFF2-40B4-BE49-F238E27FC236}">
                  <a16:creationId xmlns:a16="http://schemas.microsoft.com/office/drawing/2014/main" id="{8136022F-2988-42E2-90E1-617D189F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21">
              <a:extLst>
                <a:ext uri="{FF2B5EF4-FFF2-40B4-BE49-F238E27FC236}">
                  <a16:creationId xmlns:a16="http://schemas.microsoft.com/office/drawing/2014/main" id="{03859925-85FA-4D69-A0AB-6F827E3B5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22">
              <a:extLst>
                <a:ext uri="{FF2B5EF4-FFF2-40B4-BE49-F238E27FC236}">
                  <a16:creationId xmlns:a16="http://schemas.microsoft.com/office/drawing/2014/main" id="{BAE65FC7-970A-4DCC-9FB4-CF0F7496A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64F33C7-E158-4057-87E7-6F42AA6D0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186" name="Freeform 27">
              <a:extLst>
                <a:ext uri="{FF2B5EF4-FFF2-40B4-BE49-F238E27FC236}">
                  <a16:creationId xmlns:a16="http://schemas.microsoft.com/office/drawing/2014/main" id="{26714E66-FCC0-42F6-B127-0F91203BC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28">
              <a:extLst>
                <a:ext uri="{FF2B5EF4-FFF2-40B4-BE49-F238E27FC236}">
                  <a16:creationId xmlns:a16="http://schemas.microsoft.com/office/drawing/2014/main" id="{7E0BD3C9-F0D9-4A53-87DF-71D17D328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29">
              <a:extLst>
                <a:ext uri="{FF2B5EF4-FFF2-40B4-BE49-F238E27FC236}">
                  <a16:creationId xmlns:a16="http://schemas.microsoft.com/office/drawing/2014/main" id="{DFA9FE4C-FCED-4A9A-9E43-358EB7501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30">
              <a:extLst>
                <a:ext uri="{FF2B5EF4-FFF2-40B4-BE49-F238E27FC236}">
                  <a16:creationId xmlns:a16="http://schemas.microsoft.com/office/drawing/2014/main" id="{E5D5BB28-15EC-4D32-9C05-C2206AF9E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31">
              <a:extLst>
                <a:ext uri="{FF2B5EF4-FFF2-40B4-BE49-F238E27FC236}">
                  <a16:creationId xmlns:a16="http://schemas.microsoft.com/office/drawing/2014/main" id="{06210E9D-4080-4566-B32A-3A8BE356F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32">
              <a:extLst>
                <a:ext uri="{FF2B5EF4-FFF2-40B4-BE49-F238E27FC236}">
                  <a16:creationId xmlns:a16="http://schemas.microsoft.com/office/drawing/2014/main" id="{894D3505-0982-40B2-8131-1B6BFF273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33">
              <a:extLst>
                <a:ext uri="{FF2B5EF4-FFF2-40B4-BE49-F238E27FC236}">
                  <a16:creationId xmlns:a16="http://schemas.microsoft.com/office/drawing/2014/main" id="{11598CAB-0965-48D6-999C-91450C50D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34">
              <a:extLst>
                <a:ext uri="{FF2B5EF4-FFF2-40B4-BE49-F238E27FC236}">
                  <a16:creationId xmlns:a16="http://schemas.microsoft.com/office/drawing/2014/main" id="{29E94126-468A-4060-BCBC-DC3806A4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35">
              <a:extLst>
                <a:ext uri="{FF2B5EF4-FFF2-40B4-BE49-F238E27FC236}">
                  <a16:creationId xmlns:a16="http://schemas.microsoft.com/office/drawing/2014/main" id="{438F3422-C112-405B-B955-7B1690721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36">
              <a:extLst>
                <a:ext uri="{FF2B5EF4-FFF2-40B4-BE49-F238E27FC236}">
                  <a16:creationId xmlns:a16="http://schemas.microsoft.com/office/drawing/2014/main" id="{C99C65FC-23C1-4B1D-A385-29B46619D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37">
              <a:extLst>
                <a:ext uri="{FF2B5EF4-FFF2-40B4-BE49-F238E27FC236}">
                  <a16:creationId xmlns:a16="http://schemas.microsoft.com/office/drawing/2014/main" id="{53D192C3-5E79-4B85-98D0-8F6C681CD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38">
              <a:extLst>
                <a:ext uri="{FF2B5EF4-FFF2-40B4-BE49-F238E27FC236}">
                  <a16:creationId xmlns:a16="http://schemas.microsoft.com/office/drawing/2014/main" id="{8709C0CF-D42A-4EE0-9C30-B0B72C69A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8FE8EF1-7AF2-4864-A8DE-7EE3481D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9" name="Freeform 11">
            <a:extLst>
              <a:ext uri="{FF2B5EF4-FFF2-40B4-BE49-F238E27FC236}">
                <a16:creationId xmlns:a16="http://schemas.microsoft.com/office/drawing/2014/main" id="{5B3CCFC9-E82D-444E-9621-FE5F95E67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69" name="Rectangle 168">
            <a:extLst>
              <a:ext uri="{FF2B5EF4-FFF2-40B4-BE49-F238E27FC236}">
                <a16:creationId xmlns:a16="http://schemas.microsoft.com/office/drawing/2014/main" id="{82FDEACC-D224-4F5B-A0BE-6581493C3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567B8489-9450-4A50-94AF-90283270F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3" name="Freeform 5">
            <a:extLst>
              <a:ext uri="{FF2B5EF4-FFF2-40B4-BE49-F238E27FC236}">
                <a16:creationId xmlns:a16="http://schemas.microsoft.com/office/drawing/2014/main" id="{9D81556A-CBCA-4ADE-9ACA-F18F2F5E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F683C6-1A95-8928-79A3-1854E8FDA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EFFFF"/>
                </a:solidFill>
              </a:rPr>
              <a:t>Objective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A9D1E3-85F7-67D6-63D3-DC98E718AF10}"/>
              </a:ext>
            </a:extLst>
          </p:cNvPr>
          <p:cNvSpPr txBox="1"/>
          <p:nvPr/>
        </p:nvSpPr>
        <p:spPr>
          <a:xfrm>
            <a:off x="541866" y="2032000"/>
            <a:ext cx="7145867" cy="387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200" dirty="0">
                <a:solidFill>
                  <a:srgbClr val="FEFFFF"/>
                </a:solidFill>
              </a:rPr>
              <a:t>Students will identify and describe the two major types of forces (contact and non-contact) and their specific kinds and explain how they affect objects.</a:t>
            </a:r>
          </a:p>
        </p:txBody>
      </p:sp>
      <p:pic>
        <p:nvPicPr>
          <p:cNvPr id="51" name="Graphic 50" descr="Onboarding">
            <a:extLst>
              <a:ext uri="{FF2B5EF4-FFF2-40B4-BE49-F238E27FC236}">
                <a16:creationId xmlns:a16="http://schemas.microsoft.com/office/drawing/2014/main" id="{E8E243AE-C712-B200-059B-DFDCEB1B5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13057" y="2462282"/>
            <a:ext cx="3001931" cy="30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0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4E9F44E-02E7-4A97-B7DB-1DB0F1F4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54F2546-BFC4-4B9A-B22A-40C22269F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BB2355B-3CC7-4F78-AEE5-42361DBF4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31B8A19-2FD3-4302-91CF-C8B6F93B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3162A24-700C-424E-96EC-86CB156D0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F0C1D92-E435-4491-B392-AB951E055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0212CAD4-9EC5-41A6-B23D-EBA052710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6EFDEEEF-07D4-42EA-BAF2-B6FB6442D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2F4FA7A2-4814-4283-AED6-51BE5786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3A80AF23-BF8E-4209-B9DE-1D2A637B4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19128847-0CCA-451D-A00A-2855A4D6D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5007ABF4-C6D7-4D5A-B621-E22A6CD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C626D9E0-6E9C-49D1-9350-E85A88DD3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22DE9C-F188-48E2-A82C-4434A8EE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2013AA2-1F55-4C5D-AA37-2F66C2056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1FB61D00-6151-464C-A1C0-2F19F6413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A5ED6B64-D948-4BCE-9D88-5BB2FDD8F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F89D4BEB-9156-4620-A774-3B780CC75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B4A8D726-AC9C-413C-BA61-279C42A85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17D811C-C413-4847-8A99-0C428A58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75BC74C6-A8D3-43B7-88D6-D36F1C038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7EEDAFB-AA1B-4B29-B0D8-E3F097A30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2037E8F3-503E-4F56-81D4-C0058A855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B3B14D57-F75A-402A-B35D-98E84AD68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4AFB6E2F-5AF1-4DB0-851C-8F7492A9E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6725B281-5E62-47B4-873A-9B126142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6A10670B-6568-4038-91D8-392C78C0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179DBEAA-367B-4941-8368-15EBD551F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DC1BD7-4C6C-0A07-38B1-8C011914D0AE}"/>
              </a:ext>
            </a:extLst>
          </p:cNvPr>
          <p:cNvSpPr txBox="1"/>
          <p:nvPr/>
        </p:nvSpPr>
        <p:spPr>
          <a:xfrm>
            <a:off x="3373062" y="2133600"/>
            <a:ext cx="8131550" cy="3777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Examples: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Friction: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Resists motion between surfaces (e.g., sliding a book).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Tension: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Force in a stretched rope or string (e.g., tug-of-war).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Applied Force: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Force applied directly to move an object (e.g., pushing a box).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Normal Force: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Support force from a surface (e.g., a book on a table).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4E186-158F-DB1C-E6B9-2E9C11BA51C1}"/>
              </a:ext>
            </a:extLst>
          </p:cNvPr>
          <p:cNvSpPr txBox="1"/>
          <p:nvPr/>
        </p:nvSpPr>
        <p:spPr>
          <a:xfrm>
            <a:off x="3207509" y="432645"/>
            <a:ext cx="7352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/>
              <a:t>Contact Forces – forces that require objects to touch.</a:t>
            </a:r>
            <a:endParaRPr lang="en-US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474CF-E294-4AE7-5371-3ABB4070D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63" y="801977"/>
            <a:ext cx="2076207" cy="128089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Two Major Types of Forces</a:t>
            </a:r>
          </a:p>
        </p:txBody>
      </p:sp>
    </p:spTree>
    <p:extLst>
      <p:ext uri="{BB962C8B-B14F-4D97-AF65-F5344CB8AC3E}">
        <p14:creationId xmlns:p14="http://schemas.microsoft.com/office/powerpoint/2010/main" val="220947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</p:bldLst>
  </p:timing>
</p:sld>
</file>

<file path=ppt/theme/theme1.xml><?xml version="1.0" encoding="utf-8"?>
<a:theme xmlns:a="http://schemas.openxmlformats.org/drawingml/2006/main" name="1_DividendVTI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Theme_Force and Motion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Force and Motion" id="{4D46AAD4-0C75-4665-AD7C-C63E657FB8A1}" vid="{5AC34210-8E19-4FD5-A55E-FB676DE0B075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77D2E075F75446BC184BF86C330F64" ma:contentTypeVersion="18" ma:contentTypeDescription="Create a new document." ma:contentTypeScope="" ma:versionID="16c1f674f2487670d9dd63d8438d469a">
  <xsd:schema xmlns:xsd="http://www.w3.org/2001/XMLSchema" xmlns:xs="http://www.w3.org/2001/XMLSchema" xmlns:p="http://schemas.microsoft.com/office/2006/metadata/properties" xmlns:ns2="e8957d4d-27bb-40f9-938d-a0a044957212" xmlns:ns3="ba0a2a0b-f1a0-49e6-a7ec-74dc903e1d5b" targetNamespace="http://schemas.microsoft.com/office/2006/metadata/properties" ma:root="true" ma:fieldsID="a2f7614d26d4d629a1f78e718db46dd9" ns2:_="" ns3:_="">
    <xsd:import namespace="e8957d4d-27bb-40f9-938d-a0a044957212"/>
    <xsd:import namespace="ba0a2a0b-f1a0-49e6-a7ec-74dc903e1d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57d4d-27bb-40f9-938d-a0a044957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468e2a5-1267-44e1-890a-1147dd39d4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0a2a0b-f1a0-49e6-a7ec-74dc903e1d5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0f1b0bd-db0a-454d-b99d-49a5f0e15c42}" ma:internalName="TaxCatchAll" ma:showField="CatchAllData" ma:web="ba0a2a0b-f1a0-49e6-a7ec-74dc903e1d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0a2a0b-f1a0-49e6-a7ec-74dc903e1d5b">
      <UserInfo>
        <DisplayName>Nishira Mitchell</DisplayName>
        <AccountId>8880</AccountId>
        <AccountType/>
      </UserInfo>
    </SharedWithUsers>
    <lcf76f155ced4ddcb4097134ff3c332f xmlns="e8957d4d-27bb-40f9-938d-a0a044957212">
      <Terms xmlns="http://schemas.microsoft.com/office/infopath/2007/PartnerControls"/>
    </lcf76f155ced4ddcb4097134ff3c332f>
    <MediaLengthInSeconds xmlns="e8957d4d-27bb-40f9-938d-a0a044957212" xsi:nil="true"/>
    <TaxCatchAll xmlns="ba0a2a0b-f1a0-49e6-a7ec-74dc903e1d5b" xsi:nil="true"/>
  </documentManagement>
</p:properties>
</file>

<file path=customXml/itemProps1.xml><?xml version="1.0" encoding="utf-8"?>
<ds:datastoreItem xmlns:ds="http://schemas.openxmlformats.org/officeDocument/2006/customXml" ds:itemID="{A63CAD12-9A3A-4AD2-ABFC-F80A34494B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957d4d-27bb-40f9-938d-a0a044957212"/>
    <ds:schemaRef ds:uri="ba0a2a0b-f1a0-49e6-a7ec-74dc903e1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9EC75E-45AD-4346-A3F1-FFA83C2E2D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59D093-7E75-459A-894C-64B93EE23193}">
  <ds:schemaRefs>
    <ds:schemaRef ds:uri="http://purl.org/dc/dcmitype/"/>
    <ds:schemaRef ds:uri="http://schemas.microsoft.com/office/2006/metadata/properties"/>
    <ds:schemaRef ds:uri="46cd6baf-1f6b-425f-a8e6-3224c0a9d35b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c73aeab0-8a16-44ff-89fd-e259d1aa027b"/>
    <ds:schemaRef ds:uri="http://purl.org/dc/elements/1.1/"/>
    <ds:schemaRef ds:uri="ba0a2a0b-f1a0-49e6-a7ec-74dc903e1d5b"/>
    <ds:schemaRef ds:uri="e8957d4d-27bb-40f9-938d-a0a04495721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1142</Words>
  <Application>Microsoft Office PowerPoint</Application>
  <PresentationFormat>Widescreen</PresentationFormat>
  <Paragraphs>135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Amasis MT Pro</vt:lpstr>
      <vt:lpstr>Arial</vt:lpstr>
      <vt:lpstr>Calibri</vt:lpstr>
      <vt:lpstr>Century Gothic</vt:lpstr>
      <vt:lpstr>Times New Roman</vt:lpstr>
      <vt:lpstr>Univers</vt:lpstr>
      <vt:lpstr>Univers Condensed</vt:lpstr>
      <vt:lpstr>Wingdings 2</vt:lpstr>
      <vt:lpstr>Wingdings 3</vt:lpstr>
      <vt:lpstr>1_DividendVTI</vt:lpstr>
      <vt:lpstr>Theme_Force and Motion</vt:lpstr>
      <vt:lpstr>Wisp</vt:lpstr>
      <vt:lpstr>Force and Motion</vt:lpstr>
      <vt:lpstr>STEM Focus Goal #1</vt:lpstr>
      <vt:lpstr>Do objects have to touch each other to apply a force?</vt:lpstr>
      <vt:lpstr>PowerPoint Presentation</vt:lpstr>
      <vt:lpstr>Engage: </vt:lpstr>
      <vt:lpstr>PowerPoint Presentation</vt:lpstr>
      <vt:lpstr>STEM Focus Goal #2</vt:lpstr>
      <vt:lpstr>Objective</vt:lpstr>
      <vt:lpstr>Two Major Types of Forces</vt:lpstr>
      <vt:lpstr>Two Major Types of Forces</vt:lpstr>
      <vt:lpstr>Discussion Questions</vt:lpstr>
      <vt:lpstr>Static Electricity – Balloon and Paper Person Experiment </vt:lpstr>
      <vt:lpstr>Friction and Motion</vt:lpstr>
      <vt:lpstr>Motion is the change in position of an object over time </vt:lpstr>
      <vt:lpstr>Friction is a contact force that resists motion between surfaces</vt:lpstr>
      <vt:lpstr>STEM Focus Goal #3</vt:lpstr>
      <vt:lpstr>Exploring Friction and Motion</vt:lpstr>
      <vt:lpstr>Calculating Force and Motion</vt:lpstr>
      <vt:lpstr>Newton’s 2nd Law</vt:lpstr>
      <vt:lpstr>STEM Focus Goal #4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(work)</dc:creator>
  <cp:lastModifiedBy>John Mark  Barbado</cp:lastModifiedBy>
  <cp:revision>50</cp:revision>
  <dcterms:created xsi:type="dcterms:W3CDTF">2022-04-07T17:00:40Z</dcterms:created>
  <dcterms:modified xsi:type="dcterms:W3CDTF">2025-11-02T19:41:32Z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mplianceAssetId">
    <vt:lpwstr/>
  </property>
  <property fmtid="{D5CDD505-2E9C-101B-9397-08002B2CF9AE}" pid="4" name="TriggerFlowInfo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xd_Signature">
    <vt:lpwstr/>
  </property>
  <property fmtid="{D5CDD505-2E9C-101B-9397-08002B2CF9AE}" pid="8" name="xd_ProgID">
    <vt:lpwstr/>
  </property>
  <property fmtid="{D5CDD505-2E9C-101B-9397-08002B2CF9AE}" pid="9" name="ContentTypeId">
    <vt:lpwstr>0x010100C877D2E075F75446BC184BF86C330F64</vt:lpwstr>
  </property>
  <property fmtid="{D5CDD505-2E9C-101B-9397-08002B2CF9AE}" pid="10" name="Order">
    <vt:lpwstr>369100.000000000</vt:lpwstr>
  </property>
  <property fmtid="{D5CDD505-2E9C-101B-9397-08002B2CF9AE}" pid="11" name="_SourceUrl">
    <vt:lpwstr/>
  </property>
  <property fmtid="{D5CDD505-2E9C-101B-9397-08002B2CF9AE}" pid="12" name="_SharedFileIndex">
    <vt:lpwstr/>
  </property>
</Properties>
</file>