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  <p:sldMasterId id="2147483694" r:id="rId5"/>
    <p:sldMasterId id="2147483868" r:id="rId6"/>
  </p:sldMasterIdLst>
  <p:notesMasterIdLst>
    <p:notesMasterId r:id="rId28"/>
  </p:notesMasterIdLst>
  <p:handoutMasterIdLst>
    <p:handoutMasterId r:id="rId29"/>
  </p:handoutMasterIdLst>
  <p:sldIdLst>
    <p:sldId id="295" r:id="rId7"/>
    <p:sldId id="902" r:id="rId8"/>
    <p:sldId id="293" r:id="rId9"/>
    <p:sldId id="292" r:id="rId10"/>
    <p:sldId id="291" r:id="rId11"/>
    <p:sldId id="290" r:id="rId12"/>
    <p:sldId id="294" r:id="rId13"/>
    <p:sldId id="903" r:id="rId14"/>
    <p:sldId id="904" r:id="rId15"/>
    <p:sldId id="905" r:id="rId16"/>
    <p:sldId id="907" r:id="rId17"/>
    <p:sldId id="908" r:id="rId18"/>
    <p:sldId id="909" r:id="rId19"/>
    <p:sldId id="910" r:id="rId20"/>
    <p:sldId id="911" r:id="rId21"/>
    <p:sldId id="912" r:id="rId22"/>
    <p:sldId id="914" r:id="rId23"/>
    <p:sldId id="915" r:id="rId24"/>
    <p:sldId id="917" r:id="rId25"/>
    <p:sldId id="918" r:id="rId26"/>
    <p:sldId id="91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9B40B0-BABE-58C3-0FA7-12CDC8A79F22}" name="Alissa Himelfarb" initials="AH" userId="S::205552@hcps.net::6cdc8349-0372-4238-a43e-872e6f9af1e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5887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83791" autoAdjust="0"/>
  </p:normalViewPr>
  <p:slideViewPr>
    <p:cSldViewPr snapToGrid="0">
      <p:cViewPr varScale="1">
        <p:scale>
          <a:sx n="69" d="100"/>
          <a:sy n="69" d="100"/>
        </p:scale>
        <p:origin x="121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568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8/10/relationships/authors" Target="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7F62F61-4D1A-0AFB-4A74-89DCD450DA1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1A779F-ABA0-D212-679A-807D77B135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ADE69-5EF6-497E-833B-A6C79CC58254}" type="datetimeFigureOut">
              <a:rPr lang="en-US" smtClean="0"/>
              <a:t>11/2/2025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1F58F0-0A08-95EA-6ECE-B0042B4DCE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A9D288-67CD-CA77-581C-CA43EA0CCB2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AE5DE6-3A7D-4963-B05E-5A616F6C66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0425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739D4-D9AD-478B-87B7-9FFE30EF94B9}" type="datetimeFigureOut">
              <a:t>11/2/2025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45334-7D5E-4524-A821-283457E8620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260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45334-7D5E-4524-A821-283457E86201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0320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1. Why do some objects move easily while others don’t?</a:t>
            </a:r>
            <a:endParaRPr lang="en-US" dirty="0"/>
          </a:p>
          <a:p>
            <a:r>
              <a:rPr lang="en-US" dirty="0"/>
              <a:t>Objects move more easily when there is </a:t>
            </a:r>
            <a:r>
              <a:rPr lang="en-US" b="1" dirty="0"/>
              <a:t>less friction</a:t>
            </a:r>
            <a:r>
              <a:rPr lang="en-US" dirty="0"/>
              <a:t> between their surfaces.</a:t>
            </a:r>
          </a:p>
          <a:p>
            <a:r>
              <a:rPr lang="en-US" dirty="0"/>
              <a:t>Rough surfaces or heavier objects usually </a:t>
            </a:r>
            <a:r>
              <a:rPr lang="en-US" b="1" dirty="0"/>
              <a:t>increase friction</a:t>
            </a:r>
            <a:r>
              <a:rPr lang="en-US" dirty="0"/>
              <a:t>, making them harder to move.</a:t>
            </a:r>
          </a:p>
          <a:p>
            <a:r>
              <a:rPr lang="en-US" b="1" dirty="0"/>
              <a:t>2. Why does a car slide on ice but not on asphalt?</a:t>
            </a:r>
            <a:endParaRPr lang="en-US" dirty="0"/>
          </a:p>
          <a:p>
            <a:r>
              <a:rPr lang="en-US" dirty="0"/>
              <a:t>Ice is a </a:t>
            </a:r>
            <a:r>
              <a:rPr lang="en-US" b="1" dirty="0"/>
              <a:t>very smooth surface</a:t>
            </a:r>
            <a:r>
              <a:rPr lang="en-US" dirty="0"/>
              <a:t>, so it has </a:t>
            </a:r>
            <a:r>
              <a:rPr lang="en-US" b="1" dirty="0"/>
              <a:t>less friction</a:t>
            </a:r>
            <a:r>
              <a:rPr lang="en-US" dirty="0"/>
              <a:t>, allowing the car to slide.</a:t>
            </a:r>
          </a:p>
          <a:p>
            <a:r>
              <a:rPr lang="en-US" dirty="0"/>
              <a:t>Asphalt is rough, which creates </a:t>
            </a:r>
            <a:r>
              <a:rPr lang="en-US" b="1" dirty="0"/>
              <a:t>more friction</a:t>
            </a:r>
            <a:r>
              <a:rPr lang="en-US" dirty="0"/>
              <a:t>, helping the tires grip the road and stop sliding.</a:t>
            </a:r>
          </a:p>
          <a:p>
            <a:r>
              <a:rPr lang="en-US" b="1" dirty="0"/>
              <a:t>3. Examples: playground slides, walking on ice, car brakes</a:t>
            </a:r>
            <a:endParaRPr lang="en-US" dirty="0"/>
          </a:p>
          <a:p>
            <a:r>
              <a:rPr lang="en-US" b="1" dirty="0"/>
              <a:t>Playground slides:</a:t>
            </a:r>
            <a:r>
              <a:rPr lang="en-US" dirty="0"/>
              <a:t> Smooth slides → less friction → children slide easily</a:t>
            </a:r>
          </a:p>
          <a:p>
            <a:r>
              <a:rPr lang="en-US" b="1" dirty="0"/>
              <a:t>Walking on ice:</a:t>
            </a:r>
            <a:r>
              <a:rPr lang="en-US" dirty="0"/>
              <a:t> Low friction → harder to stop → slipping occurs</a:t>
            </a:r>
          </a:p>
          <a:p>
            <a:r>
              <a:rPr lang="en-US" b="1" dirty="0"/>
              <a:t>Car brakes:</a:t>
            </a:r>
            <a:r>
              <a:rPr lang="en-US" dirty="0"/>
              <a:t> Brakes create friction to </a:t>
            </a:r>
            <a:r>
              <a:rPr lang="en-US" b="1" dirty="0"/>
              <a:t>slow down or stop</a:t>
            </a:r>
            <a:r>
              <a:rPr lang="en-US" dirty="0"/>
              <a:t> the car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45334-7D5E-4524-A821-283457E8620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9726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Speed:</a:t>
            </a:r>
            <a:r>
              <a:rPr lang="en-US" dirty="0"/>
              <a:t> How fast an object is moving (e.g., 5 meters per second).</a:t>
            </a:r>
          </a:p>
          <a:p>
            <a:r>
              <a:rPr lang="en-US" b="1" dirty="0"/>
              <a:t>Direction:</a:t>
            </a:r>
            <a:r>
              <a:rPr lang="en-US" dirty="0"/>
              <a:t> The path the object is moving along (e.g., north, downward, along the ramp).</a:t>
            </a:r>
          </a:p>
          <a:p>
            <a:r>
              <a:rPr lang="en-US" b="1" dirty="0"/>
              <a:t>Distance Traveled:</a:t>
            </a:r>
            <a:r>
              <a:rPr lang="en-US" dirty="0"/>
              <a:t> How far the object has moved from its starting point (e.g., 10 meters).</a:t>
            </a:r>
          </a:p>
          <a:p>
            <a:r>
              <a:rPr lang="en-US" dirty="0"/>
              <a:t>✅ Together, these three things </a:t>
            </a:r>
            <a:r>
              <a:rPr lang="en-US" b="1" dirty="0"/>
              <a:t>fully describe the motion of an object</a:t>
            </a:r>
            <a:r>
              <a:rPr lang="en-US" dirty="0"/>
              <a:t>, because knowing just one (like speed) isn’t enough—you also need to know </a:t>
            </a:r>
            <a:r>
              <a:rPr lang="en-US" b="1" dirty="0"/>
              <a:t>where it’s going and how far it moved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45334-7D5E-4524-A821-283457E8620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6558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45334-7D5E-4524-A821-283457E8620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0250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Mass = 2 kg, Acceleration = 3 m/s²</a:t>
            </a:r>
          </a:p>
          <a:p>
            <a:r>
              <a:rPr lang="en-US" dirty="0"/>
              <a:t>Force = 2 × 3 = 6 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45334-7D5E-4524-A821-283457E8620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7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CE91C-B763-06AA-7137-E7CA45455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87E97D-E6FD-1EFE-9E49-3C86AAA022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073F2A-E868-0846-672E-B7679E1E2A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0BA66C-1ECF-81F6-EDFC-68EA7CD981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317AA3-6261-4006-8D63-07C54DFB826A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986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sz="1200" dirty="0">
              <a:effectLst/>
              <a:latin typeface="Calibri"/>
              <a:ea typeface="Times New Roman" panose="02020603050405020304" pitchFamily="18" charset="0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45334-7D5E-4524-A821-283457E86201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1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45334-7D5E-4524-A821-283457E86201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39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45334-7D5E-4524-A821-283457E86201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148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b="0" i="0" dirty="0">
              <a:solidFill>
                <a:srgbClr val="000000"/>
              </a:solidFill>
              <a:effectLst/>
              <a:latin typeface="+mn-lt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45334-7D5E-4524-A821-283457E86201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744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317AA3-6261-4006-8D63-07C54DFB826A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897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45334-7D5E-4524-A821-283457E8620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428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5A928-37F5-69D1-0747-6806916EA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3BA121-CE06-15A4-908F-7CA3E5A1AF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94748E-8AD8-47C5-B6D3-A2FC1CF745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D113B-B230-D917-A137-2D8E59A939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45334-7D5E-4524-A821-283457E8620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280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nit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1C68484-823E-C33E-C96D-4C6DF1F74B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D55CF3B-30C7-8D1A-3E1A-6A996071AF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1192" y="1954998"/>
            <a:ext cx="11029616" cy="1189554"/>
          </a:xfrm>
        </p:spPr>
        <p:txBody>
          <a:bodyPr anchor="ctr">
            <a:normAutofit/>
          </a:bodyPr>
          <a:lstStyle>
            <a:lvl1pPr algn="ctr">
              <a:defRPr sz="8000" b="1" u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Unit Title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A33B12B-0994-0497-71B1-21B996ED8B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025" y="2884072"/>
            <a:ext cx="11029950" cy="1042987"/>
          </a:xfrm>
        </p:spPr>
        <p:txBody>
          <a:bodyPr>
            <a:noAutofit/>
          </a:bodyPr>
          <a:lstStyle>
            <a:lvl1pPr marL="0" indent="0" algn="ctr">
              <a:buNone/>
              <a:defRPr lang="en-US" sz="4400" b="0" u="none" kern="1200" cap="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_____________________________________</a:t>
            </a:r>
          </a:p>
          <a:p>
            <a:pPr lvl="0"/>
            <a:r>
              <a:rPr lang="en-US"/>
              <a:t>SEQUENCE # AND DAYS</a:t>
            </a:r>
          </a:p>
        </p:txBody>
      </p:sp>
    </p:spTree>
    <p:extLst>
      <p:ext uri="{BB962C8B-B14F-4D97-AF65-F5344CB8AC3E}">
        <p14:creationId xmlns:p14="http://schemas.microsoft.com/office/powerpoint/2010/main" val="3421274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C23B5-7DA9-0E4F-DA39-4624DB8A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69065"/>
            <a:ext cx="3266536" cy="231297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A5E77-518A-1FB9-B473-E19CADE0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423" y="987425"/>
            <a:ext cx="5615077" cy="4873625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5344F-7D06-2406-D113-D24587835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47801"/>
            <a:ext cx="3266536" cy="238283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2BE708-BAD0-A0A6-9332-9D2179E67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70050-9362-4EC4-6B73-3A38445B7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DA991-8608-CAB4-33FA-03D380D2F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24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65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D81B-4E36-1511-E9A7-8FB931B4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004888"/>
            <a:ext cx="10287000" cy="9001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A73DE-183B-9473-20AD-2D3BFED8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1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0FB3D-60AC-DEF2-4472-31B4E076C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1" y="3048001"/>
            <a:ext cx="4886325" cy="32226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E5BDB-B29C-788F-E2FB-6C154E8FE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174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3FF49-3276-24CA-BC81-FA92C0A9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3174" y="3048000"/>
            <a:ext cx="4886325" cy="32226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FA1C8-C196-9BE1-F603-3FC17EDD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79692-E142-E1D7-AD17-30C5F136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90FCF2-7B78-2A2A-F878-58335FEA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2D0356-1ECF-682B-F87A-811BDD28B2CB}"/>
              </a:ext>
            </a:extLst>
          </p:cNvPr>
          <p:cNvCxnSpPr>
            <a:cxnSpLocks/>
          </p:cNvCxnSpPr>
          <p:nvPr/>
        </p:nvCxnSpPr>
        <p:spPr>
          <a:xfrm>
            <a:off x="1052513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06CA06-9701-E645-C0A5-594B227B288F}"/>
              </a:ext>
            </a:extLst>
          </p:cNvPr>
          <p:cNvCxnSpPr>
            <a:cxnSpLocks/>
          </p:cNvCxnSpPr>
          <p:nvPr/>
        </p:nvCxnSpPr>
        <p:spPr>
          <a:xfrm>
            <a:off x="6435725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534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Unit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1C68484-823E-C33E-C96D-4C6DF1F74B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D55CF3B-30C7-8D1A-3E1A-6A996071AF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1192" y="1954998"/>
            <a:ext cx="11029616" cy="1189554"/>
          </a:xfrm>
        </p:spPr>
        <p:txBody>
          <a:bodyPr anchor="ctr">
            <a:normAutofit/>
          </a:bodyPr>
          <a:lstStyle>
            <a:lvl1pPr algn="ctr">
              <a:defRPr sz="8000" b="1" u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Unit Title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A33B12B-0994-0497-71B1-21B996ED8B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025" y="2884072"/>
            <a:ext cx="11029950" cy="1042987"/>
          </a:xfrm>
        </p:spPr>
        <p:txBody>
          <a:bodyPr>
            <a:noAutofit/>
          </a:bodyPr>
          <a:lstStyle>
            <a:lvl1pPr marL="0" indent="0" algn="ctr">
              <a:buNone/>
              <a:defRPr lang="en-US" sz="4400" b="0" u="none" kern="1200" cap="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_____________________________________</a:t>
            </a:r>
          </a:p>
          <a:p>
            <a:pPr lvl="0"/>
            <a:r>
              <a:rPr lang="en-US"/>
              <a:t>SEQUENCE # AND DAYS</a:t>
            </a:r>
          </a:p>
        </p:txBody>
      </p:sp>
    </p:spTree>
    <p:extLst>
      <p:ext uri="{BB962C8B-B14F-4D97-AF65-F5344CB8AC3E}">
        <p14:creationId xmlns:p14="http://schemas.microsoft.com/office/powerpoint/2010/main" val="1269853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7439" y="562032"/>
            <a:ext cx="3681984" cy="5733937"/>
          </a:xfrm>
          <a:effectLst/>
        </p:spPr>
        <p:txBody>
          <a:bodyPr anchor="ctr">
            <a:noAutofit/>
          </a:bodyPr>
          <a:lstStyle>
            <a:lvl1pPr algn="ctr">
              <a:defRPr sz="72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Day(s)</a:t>
            </a:r>
            <a:br>
              <a:rPr lang="en-US"/>
            </a:br>
            <a:r>
              <a:rPr lang="en-US"/>
              <a:t>#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C2B1CFF-62DE-80F6-3260-705B4A7D88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30624" y="0"/>
            <a:ext cx="7961376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Insert assignment picture here</a:t>
            </a:r>
          </a:p>
        </p:txBody>
      </p:sp>
    </p:spTree>
    <p:extLst>
      <p:ext uri="{BB962C8B-B14F-4D97-AF65-F5344CB8AC3E}">
        <p14:creationId xmlns:p14="http://schemas.microsoft.com/office/powerpoint/2010/main" val="708116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7439" y="562032"/>
            <a:ext cx="3681984" cy="5733937"/>
          </a:xfrm>
          <a:effectLst/>
        </p:spPr>
        <p:txBody>
          <a:bodyPr anchor="ctr">
            <a:noAutofit/>
          </a:bodyPr>
          <a:lstStyle>
            <a:lvl1pPr algn="ctr">
              <a:defRPr sz="72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video</a:t>
            </a:r>
            <a:br>
              <a:rPr lang="en-US"/>
            </a:br>
            <a:endParaRPr lang="en-US"/>
          </a:p>
        </p:txBody>
      </p:sp>
      <p:pic>
        <p:nvPicPr>
          <p:cNvPr id="4" name="Graphic 3" descr="Video camera with solid fill">
            <a:extLst>
              <a:ext uri="{FF2B5EF4-FFF2-40B4-BE49-F238E27FC236}">
                <a16:creationId xmlns:a16="http://schemas.microsoft.com/office/drawing/2014/main" id="{A502AB77-D0F4-174D-7FA7-2BB7F87043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64514" y="3307463"/>
            <a:ext cx="914400" cy="914400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8890343-5FF3-DBE2-E0F4-A45A7DBD0E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30688" y="0"/>
            <a:ext cx="7961312" cy="685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20319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ERFORMANCE EXPECTA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2608" y="471791"/>
            <a:ext cx="4559808" cy="1503313"/>
          </a:xfrm>
          <a:effectLst/>
        </p:spPr>
        <p:txBody>
          <a:bodyPr anchor="t">
            <a:noAutofit/>
          </a:bodyPr>
          <a:lstStyle>
            <a:lvl1pPr>
              <a:defRPr sz="4800" b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Performance expectation #?: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1D5606-1CFB-2EC2-CF56-AE3F07A3AF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2315" y="2074036"/>
            <a:ext cx="4559808" cy="44243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3600" b="0" kern="1200" cap="all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Describe </a:t>
            </a:r>
            <a:r>
              <a:rPr lang="en-US" err="1"/>
              <a:t>pE</a:t>
            </a:r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C2B1CFF-62DE-80F6-3260-705B4A7D88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218176" y="0"/>
            <a:ext cx="697382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Insert assignment picture here</a:t>
            </a:r>
          </a:p>
        </p:txBody>
      </p:sp>
    </p:spTree>
    <p:extLst>
      <p:ext uri="{BB962C8B-B14F-4D97-AF65-F5344CB8AC3E}">
        <p14:creationId xmlns:p14="http://schemas.microsoft.com/office/powerpoint/2010/main" val="3323184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GAGE and EVALUA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5606" y="813167"/>
            <a:ext cx="5039043" cy="919493"/>
          </a:xfrm>
          <a:effectLst/>
        </p:spPr>
        <p:txBody>
          <a:bodyPr anchor="t">
            <a:noAutofit/>
          </a:bodyPr>
          <a:lstStyle>
            <a:lvl1pPr>
              <a:defRPr sz="6000" b="1">
                <a:solidFill>
                  <a:srgbClr val="FF0000"/>
                </a:solidFill>
              </a:defRPr>
            </a:lvl1pPr>
          </a:lstStyle>
          <a:p>
            <a:r>
              <a:rPr lang="en-US"/>
              <a:t>RED E: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1D5606-1CFB-2EC2-CF56-AE3F07A3AF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5313" y="1732660"/>
            <a:ext cx="5039043" cy="204685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4400" b="0" kern="1200" cap="all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Assignment name here</a:t>
            </a:r>
          </a:p>
          <a:p>
            <a:pPr lvl="0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2288F068-6337-20DB-7ABB-E3829BB682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5270" y="3896411"/>
            <a:ext cx="5039411" cy="2640913"/>
          </a:xfrm>
          <a:prstGeom prst="rect">
            <a:avLst/>
          </a:prstGeom>
        </p:spPr>
        <p:txBody>
          <a:bodyPr anchor="t">
            <a:normAutofit/>
          </a:bodyPr>
          <a:lstStyle>
            <a:lvl1pPr marL="231775" indent="-2254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Directions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5ED9C399-10C3-41C9-9F80-F476EA32A0A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96000" y="813168"/>
            <a:ext cx="5632450" cy="5724158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5863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ARNING TAR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40353" y="601200"/>
            <a:ext cx="7270457" cy="58154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  <a:tabLst>
                <a:tab pos="854075" algn="l"/>
              </a:tabLst>
              <a:defRPr sz="3600" b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Today I will</a:t>
            </a:r>
          </a:p>
          <a:p>
            <a:pPr lvl="0"/>
            <a:r>
              <a:rPr lang="en-US"/>
              <a:t>So that I can</a:t>
            </a:r>
          </a:p>
          <a:p>
            <a:pPr lvl="0"/>
            <a:r>
              <a:rPr lang="en-US"/>
              <a:t>I’ll know I’ve got it when</a:t>
            </a:r>
          </a:p>
          <a:p>
            <a:pPr lvl="0"/>
            <a:r>
              <a:rPr lang="en-US"/>
              <a:t>(only these 3 descriptors should be bolded)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F57220-D1CA-0EA5-3DAB-78B1A2083E08}"/>
              </a:ext>
            </a:extLst>
          </p:cNvPr>
          <p:cNvSpPr txBox="1"/>
          <p:nvPr/>
        </p:nvSpPr>
        <p:spPr>
          <a:xfrm>
            <a:off x="447816" y="2631775"/>
            <a:ext cx="368272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0">
                <a:solidFill>
                  <a:schemeClr val="bg1"/>
                </a:solidFill>
                <a:latin typeface="+mj-lt"/>
              </a:rPr>
              <a:t>LEARNING TARGET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3BE0C8-EB26-F0C7-A2BB-0DA7463F7360}"/>
              </a:ext>
            </a:extLst>
          </p:cNvPr>
          <p:cNvSpPr txBox="1"/>
          <p:nvPr userDrawn="1"/>
        </p:nvSpPr>
        <p:spPr>
          <a:xfrm>
            <a:off x="447816" y="2631775"/>
            <a:ext cx="368272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0">
                <a:solidFill>
                  <a:schemeClr val="bg1"/>
                </a:solidFill>
                <a:latin typeface="+mj-lt"/>
              </a:rPr>
              <a:t>LEARNING TARGET</a:t>
            </a:r>
          </a:p>
        </p:txBody>
      </p:sp>
    </p:spTree>
    <p:extLst>
      <p:ext uri="{BB962C8B-B14F-4D97-AF65-F5344CB8AC3E}">
        <p14:creationId xmlns:p14="http://schemas.microsoft.com/office/powerpoint/2010/main" val="20941479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PLORE, EXPLAIN, and ELABORATE - ACTIVI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0353" y="601200"/>
            <a:ext cx="7270457" cy="58154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3100" b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1300B0A-53AF-D588-57ED-18C7456E78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5314" y="1476629"/>
            <a:ext cx="3354601" cy="1169036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3600" b="0" kern="1200" cap="all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Assignment name here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5C3FEC91-59FF-386D-349E-11088AEF9C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5270" y="2840736"/>
            <a:ext cx="3535269" cy="3416065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5425" indent="-2254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Directions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F34ACD0-343C-82FF-5818-EAA33FA56B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5271" y="771887"/>
            <a:ext cx="3354601" cy="642403"/>
          </a:xfrm>
          <a:effectLst/>
        </p:spPr>
        <p:txBody>
          <a:bodyPr anchor="t">
            <a:noAutofit/>
          </a:bodyPr>
          <a:lstStyle>
            <a:lvl1pPr>
              <a:defRPr sz="4800" b="1">
                <a:solidFill>
                  <a:srgbClr val="FF0000"/>
                </a:solidFill>
              </a:defRPr>
            </a:lvl1pPr>
          </a:lstStyle>
          <a:p>
            <a:r>
              <a:rPr lang="en-US"/>
              <a:t>RED E:</a:t>
            </a:r>
          </a:p>
        </p:txBody>
      </p:sp>
    </p:spTree>
    <p:extLst>
      <p:ext uri="{BB962C8B-B14F-4D97-AF65-F5344CB8AC3E}">
        <p14:creationId xmlns:p14="http://schemas.microsoft.com/office/powerpoint/2010/main" val="1614215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7439" y="562032"/>
            <a:ext cx="3681984" cy="5733937"/>
          </a:xfrm>
          <a:effectLst/>
        </p:spPr>
        <p:txBody>
          <a:bodyPr anchor="ctr">
            <a:noAutofit/>
          </a:bodyPr>
          <a:lstStyle>
            <a:lvl1pPr algn="ctr">
              <a:defRPr sz="72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Day(s)</a:t>
            </a:r>
            <a:br>
              <a:rPr lang="en-US"/>
            </a:br>
            <a:r>
              <a:rPr lang="en-US"/>
              <a:t>#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C2B1CFF-62DE-80F6-3260-705B4A7D88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30624" y="0"/>
            <a:ext cx="7961376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Insert assignment picture here</a:t>
            </a:r>
          </a:p>
        </p:txBody>
      </p:sp>
    </p:spTree>
    <p:extLst>
      <p:ext uri="{BB962C8B-B14F-4D97-AF65-F5344CB8AC3E}">
        <p14:creationId xmlns:p14="http://schemas.microsoft.com/office/powerpoint/2010/main" val="18239170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E - ASSIGNMENT OR EXPLAN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0353" y="601200"/>
            <a:ext cx="7270457" cy="58154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3100" b="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1300B0A-53AF-D588-57ED-18C7456E78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5314" y="752354"/>
            <a:ext cx="3354601" cy="189331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3600" b="0" kern="1200" cap="all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Assignment name here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5C3FEC91-59FF-386D-349E-11088AEF9C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5270" y="2840736"/>
            <a:ext cx="3535269" cy="3416065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5425" indent="-2254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Directions</a:t>
            </a:r>
          </a:p>
        </p:txBody>
      </p:sp>
    </p:spTree>
    <p:extLst>
      <p:ext uri="{BB962C8B-B14F-4D97-AF65-F5344CB8AC3E}">
        <p14:creationId xmlns:p14="http://schemas.microsoft.com/office/powerpoint/2010/main" val="106688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E (Explain/Explo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0353" y="601200"/>
            <a:ext cx="7270457" cy="58154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3100" b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1300B0A-53AF-D588-57ED-18C7456E78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5314" y="2086229"/>
            <a:ext cx="3354601" cy="1169036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3600" b="0" kern="1200" cap="all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Assignment name here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5C3FEC91-59FF-386D-349E-11088AEF9C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5270" y="3400571"/>
            <a:ext cx="3535270" cy="29705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5425" indent="-2254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  <a:tabLst/>
              <a:defRPr sz="2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Directions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F34ACD0-343C-82FF-5818-EAA33FA56B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5271" y="771887"/>
            <a:ext cx="3354601" cy="1314342"/>
          </a:xfrm>
          <a:effectLst/>
        </p:spPr>
        <p:txBody>
          <a:bodyPr anchor="t">
            <a:noAutofit/>
          </a:bodyPr>
          <a:lstStyle>
            <a:lvl1pPr>
              <a:defRPr sz="4800" b="1">
                <a:solidFill>
                  <a:srgbClr val="FF0000"/>
                </a:solidFill>
              </a:defRPr>
            </a:lvl1pPr>
          </a:lstStyle>
          <a:p>
            <a:r>
              <a:rPr lang="en-US"/>
              <a:t>RED E 1/</a:t>
            </a:r>
            <a:br>
              <a:rPr lang="en-US"/>
            </a:br>
            <a:r>
              <a:rPr lang="en-US"/>
              <a:t>red e 2:</a:t>
            </a:r>
          </a:p>
        </p:txBody>
      </p:sp>
    </p:spTree>
    <p:extLst>
      <p:ext uri="{BB962C8B-B14F-4D97-AF65-F5344CB8AC3E}">
        <p14:creationId xmlns:p14="http://schemas.microsoft.com/office/powerpoint/2010/main" val="494078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LAIN - N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0353" y="601200"/>
            <a:ext cx="7270457" cy="58154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3100" b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1300B0A-53AF-D588-57ED-18C7456E78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5314" y="1476628"/>
            <a:ext cx="3354601" cy="285153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3600" b="0" kern="1200" cap="all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Vocabulary word or question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DA7A2C9-FA44-70AF-4000-D7A1147D7C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5271" y="771887"/>
            <a:ext cx="3354601" cy="642403"/>
          </a:xfrm>
          <a:effectLst/>
        </p:spPr>
        <p:txBody>
          <a:bodyPr anchor="t">
            <a:noAutofit/>
          </a:bodyPr>
          <a:lstStyle>
            <a:lvl1pPr>
              <a:defRPr sz="4800" b="1">
                <a:solidFill>
                  <a:srgbClr val="FF0000"/>
                </a:solidFill>
              </a:defRPr>
            </a:lvl1pPr>
          </a:lstStyle>
          <a:p>
            <a:r>
              <a:rPr lang="en-US"/>
              <a:t>E:</a:t>
            </a:r>
          </a:p>
        </p:txBody>
      </p:sp>
    </p:spTree>
    <p:extLst>
      <p:ext uri="{BB962C8B-B14F-4D97-AF65-F5344CB8AC3E}">
        <p14:creationId xmlns:p14="http://schemas.microsoft.com/office/powerpoint/2010/main" val="26523640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EXPLAIN - Exte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18300"/>
          </a:xfrm>
        </p:spPr>
        <p:txBody>
          <a:bodyPr anchor="ctr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773699"/>
            <a:ext cx="11029615" cy="416410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16952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11/2/2025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843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11/2/2025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8448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3647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11/2/2025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713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D81B-4E36-1511-E9A7-8FB931B4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004888"/>
            <a:ext cx="10287000" cy="9001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A73DE-183B-9473-20AD-2D3BFED8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1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0FB3D-60AC-DEF2-4472-31B4E076C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1" y="3048001"/>
            <a:ext cx="4886325" cy="32226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E5BDB-B29C-788F-E2FB-6C154E8FE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174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3FF49-3276-24CA-BC81-FA92C0A9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3174" y="3048000"/>
            <a:ext cx="4886325" cy="32226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FA1C8-C196-9BE1-F603-3FC17EDD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79692-E142-E1D7-AD17-30C5F136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90FCF2-7B78-2A2A-F878-58335FEA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2D0356-1ECF-682B-F87A-811BDD28B2CB}"/>
              </a:ext>
            </a:extLst>
          </p:cNvPr>
          <p:cNvCxnSpPr>
            <a:cxnSpLocks/>
          </p:cNvCxnSpPr>
          <p:nvPr/>
        </p:nvCxnSpPr>
        <p:spPr>
          <a:xfrm>
            <a:off x="1052513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06CA06-9701-E645-C0A5-594B227B288F}"/>
              </a:ext>
            </a:extLst>
          </p:cNvPr>
          <p:cNvCxnSpPr>
            <a:cxnSpLocks/>
          </p:cNvCxnSpPr>
          <p:nvPr/>
        </p:nvCxnSpPr>
        <p:spPr>
          <a:xfrm>
            <a:off x="6435725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5905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53952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ERFORMANCE EXPECTA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2608" y="471791"/>
            <a:ext cx="4559808" cy="1503313"/>
          </a:xfrm>
          <a:effectLst/>
        </p:spPr>
        <p:txBody>
          <a:bodyPr anchor="t">
            <a:noAutofit/>
          </a:bodyPr>
          <a:lstStyle>
            <a:lvl1pPr>
              <a:defRPr sz="4800" b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Performance expectation #?: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1D5606-1CFB-2EC2-CF56-AE3F07A3AF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2315" y="2074036"/>
            <a:ext cx="4559808" cy="44243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3600" b="0" kern="1200" cap="all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Describe </a:t>
            </a:r>
            <a:r>
              <a:rPr lang="en-US" err="1"/>
              <a:t>pE</a:t>
            </a:r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C2B1CFF-62DE-80F6-3260-705B4A7D88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218176" y="0"/>
            <a:ext cx="697382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Insert assignment picture here</a:t>
            </a:r>
          </a:p>
        </p:txBody>
      </p:sp>
    </p:spTree>
    <p:extLst>
      <p:ext uri="{BB962C8B-B14F-4D97-AF65-F5344CB8AC3E}">
        <p14:creationId xmlns:p14="http://schemas.microsoft.com/office/powerpoint/2010/main" val="5124378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136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12166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" name="Rectangle 1" descr="View of a lake and mountain range">
            <a:extLst>
              <a:ext uri="{FF2B5EF4-FFF2-40B4-BE49-F238E27FC236}">
                <a16:creationId xmlns:a16="http://schemas.microsoft.com/office/drawing/2014/main" id="{5F444271-7FA7-63E9-6281-BB2F88D79103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27E311-7348-C031-0F6B-9446C92774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F476925-CBB6-FBEA-DE8F-3E8866D94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BE3B28-4AAF-FA64-8754-600E6A801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5573014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1646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16147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766469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597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502096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717014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84911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AGE and EVALUA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5606" y="813167"/>
            <a:ext cx="5039043" cy="919493"/>
          </a:xfrm>
          <a:effectLst/>
        </p:spPr>
        <p:txBody>
          <a:bodyPr anchor="t">
            <a:noAutofit/>
          </a:bodyPr>
          <a:lstStyle>
            <a:lvl1pPr>
              <a:defRPr sz="6000" b="1">
                <a:solidFill>
                  <a:srgbClr val="FF0000"/>
                </a:solidFill>
              </a:defRPr>
            </a:lvl1pPr>
          </a:lstStyle>
          <a:p>
            <a:r>
              <a:rPr lang="en-US"/>
              <a:t>RED E: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1D5606-1CFB-2EC2-CF56-AE3F07A3AF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5313" y="1732660"/>
            <a:ext cx="5039043" cy="204685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4400" b="0" kern="1200" cap="all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Assignment name here</a:t>
            </a:r>
          </a:p>
          <a:p>
            <a:pPr lvl="0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2288F068-6337-20DB-7ABB-E3829BB682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5270" y="3896411"/>
            <a:ext cx="5039411" cy="2640913"/>
          </a:xfrm>
          <a:prstGeom prst="rect">
            <a:avLst/>
          </a:prstGeom>
        </p:spPr>
        <p:txBody>
          <a:bodyPr anchor="t">
            <a:normAutofit/>
          </a:bodyPr>
          <a:lstStyle>
            <a:lvl1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Directions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5ED9C399-10C3-41C9-9F80-F476EA32A0A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96000" y="813168"/>
            <a:ext cx="5632450" cy="5724158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242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096041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4433912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210549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02385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16429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Unit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1C68484-823E-C33E-C96D-4C6DF1F74B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D55CF3B-30C7-8D1A-3E1A-6A996071AF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1192" y="1954998"/>
            <a:ext cx="11029616" cy="1189554"/>
          </a:xfrm>
        </p:spPr>
        <p:txBody>
          <a:bodyPr anchor="ctr">
            <a:normAutofit/>
          </a:bodyPr>
          <a:lstStyle>
            <a:lvl1pPr algn="ctr">
              <a:defRPr sz="8000" b="1" u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Unit Title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A33B12B-0994-0497-71B1-21B996ED8B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025" y="2884072"/>
            <a:ext cx="11029950" cy="1042987"/>
          </a:xfrm>
        </p:spPr>
        <p:txBody>
          <a:bodyPr>
            <a:noAutofit/>
          </a:bodyPr>
          <a:lstStyle>
            <a:lvl1pPr marL="0" indent="0" algn="ctr">
              <a:buNone/>
              <a:defRPr lang="en-US" sz="4400" b="0" u="none" kern="1200" cap="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_____________________________________</a:t>
            </a:r>
          </a:p>
          <a:p>
            <a:pPr lvl="0"/>
            <a:r>
              <a:rPr lang="en-US"/>
              <a:t>SEQUENCE # AND DAYS</a:t>
            </a:r>
          </a:p>
        </p:txBody>
      </p:sp>
    </p:spTree>
    <p:extLst>
      <p:ext uri="{BB962C8B-B14F-4D97-AF65-F5344CB8AC3E}">
        <p14:creationId xmlns:p14="http://schemas.microsoft.com/office/powerpoint/2010/main" val="13467906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ERFORMANCE EXPECTA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2608" y="471791"/>
            <a:ext cx="4559808" cy="1503313"/>
          </a:xfrm>
          <a:effectLst/>
        </p:spPr>
        <p:txBody>
          <a:bodyPr anchor="t">
            <a:noAutofit/>
          </a:bodyPr>
          <a:lstStyle>
            <a:lvl1pPr>
              <a:defRPr sz="4800" b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Performance expectation #?: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1D5606-1CFB-2EC2-CF56-AE3F07A3AF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2315" y="2074036"/>
            <a:ext cx="4559808" cy="44243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3600" b="0" kern="1200" cap="all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Describe </a:t>
            </a:r>
            <a:r>
              <a:rPr lang="en-US" err="1"/>
              <a:t>pE</a:t>
            </a:r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C2B1CFF-62DE-80F6-3260-705B4A7D88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218176" y="0"/>
            <a:ext cx="697382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Insert assignment picture here</a:t>
            </a:r>
          </a:p>
        </p:txBody>
      </p:sp>
    </p:spTree>
    <p:extLst>
      <p:ext uri="{BB962C8B-B14F-4D97-AF65-F5344CB8AC3E}">
        <p14:creationId xmlns:p14="http://schemas.microsoft.com/office/powerpoint/2010/main" val="25187263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A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7439" y="562032"/>
            <a:ext cx="3681984" cy="5733937"/>
          </a:xfrm>
          <a:effectLst/>
        </p:spPr>
        <p:txBody>
          <a:bodyPr anchor="ctr">
            <a:noAutofit/>
          </a:bodyPr>
          <a:lstStyle>
            <a:lvl1pPr algn="ctr">
              <a:defRPr sz="72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Day(s)</a:t>
            </a:r>
            <a:br>
              <a:rPr lang="en-US"/>
            </a:br>
            <a:r>
              <a:rPr lang="en-US"/>
              <a:t>#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C2B1CFF-62DE-80F6-3260-705B4A7D88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30624" y="0"/>
            <a:ext cx="7961376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Insert assignment picture here</a:t>
            </a:r>
          </a:p>
        </p:txBody>
      </p:sp>
    </p:spTree>
    <p:extLst>
      <p:ext uri="{BB962C8B-B14F-4D97-AF65-F5344CB8AC3E}">
        <p14:creationId xmlns:p14="http://schemas.microsoft.com/office/powerpoint/2010/main" val="34035008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ARNING TAR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40353" y="601200"/>
            <a:ext cx="7270457" cy="58154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  <a:tabLst>
                <a:tab pos="854075" algn="l"/>
              </a:tabLst>
              <a:defRPr sz="3600" b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Today I will</a:t>
            </a:r>
          </a:p>
          <a:p>
            <a:pPr lvl="0"/>
            <a:r>
              <a:rPr lang="en-US"/>
              <a:t>So that I can</a:t>
            </a:r>
          </a:p>
          <a:p>
            <a:pPr lvl="0"/>
            <a:r>
              <a:rPr lang="en-US"/>
              <a:t>I’ll know I’ve got it when</a:t>
            </a:r>
          </a:p>
          <a:p>
            <a:pPr lvl="0"/>
            <a:r>
              <a:rPr lang="en-US"/>
              <a:t>(only these 3 descriptors should be bolded)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F57220-D1CA-0EA5-3DAB-78B1A2083E08}"/>
              </a:ext>
            </a:extLst>
          </p:cNvPr>
          <p:cNvSpPr txBox="1"/>
          <p:nvPr userDrawn="1"/>
        </p:nvSpPr>
        <p:spPr>
          <a:xfrm>
            <a:off x="447816" y="2631775"/>
            <a:ext cx="368272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0">
                <a:solidFill>
                  <a:schemeClr val="bg1"/>
                </a:solidFill>
                <a:latin typeface="+mj-lt"/>
              </a:rPr>
              <a:t>LEARNING GOAL</a:t>
            </a:r>
          </a:p>
        </p:txBody>
      </p:sp>
    </p:spTree>
    <p:extLst>
      <p:ext uri="{BB962C8B-B14F-4D97-AF65-F5344CB8AC3E}">
        <p14:creationId xmlns:p14="http://schemas.microsoft.com/office/powerpoint/2010/main" val="1041971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GAGE and EVALUA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5606" y="813167"/>
            <a:ext cx="5039043" cy="919493"/>
          </a:xfrm>
          <a:effectLst/>
        </p:spPr>
        <p:txBody>
          <a:bodyPr anchor="t">
            <a:noAutofit/>
          </a:bodyPr>
          <a:lstStyle>
            <a:lvl1pPr>
              <a:defRPr sz="6000" b="1">
                <a:solidFill>
                  <a:srgbClr val="FF0000"/>
                </a:solidFill>
              </a:defRPr>
            </a:lvl1pPr>
          </a:lstStyle>
          <a:p>
            <a:r>
              <a:rPr lang="en-US"/>
              <a:t>RED E: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1D5606-1CFB-2EC2-CF56-AE3F07A3AF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5313" y="1732660"/>
            <a:ext cx="5039043" cy="204685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4400" b="0" kern="1200" cap="all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Assignment name here</a:t>
            </a:r>
          </a:p>
          <a:p>
            <a:pPr lvl="0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2288F068-6337-20DB-7ABB-E3829BB682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5270" y="3896411"/>
            <a:ext cx="5039411" cy="2640913"/>
          </a:xfrm>
          <a:prstGeom prst="rect">
            <a:avLst/>
          </a:prstGeom>
        </p:spPr>
        <p:txBody>
          <a:bodyPr anchor="t">
            <a:normAutofit/>
          </a:bodyPr>
          <a:lstStyle>
            <a:lvl1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Directions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5ED9C399-10C3-41C9-9F80-F476EA32A0A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96000" y="813168"/>
            <a:ext cx="5632450" cy="5724158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525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TAR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40353" y="601200"/>
            <a:ext cx="7270457" cy="58154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  <a:tabLst>
                <a:tab pos="854075" algn="l"/>
              </a:tabLst>
              <a:defRPr sz="3600" b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Today I will</a:t>
            </a:r>
          </a:p>
          <a:p>
            <a:pPr lvl="0"/>
            <a:r>
              <a:rPr lang="en-US"/>
              <a:t>So that I can</a:t>
            </a:r>
          </a:p>
          <a:p>
            <a:pPr lvl="0"/>
            <a:r>
              <a:rPr lang="en-US"/>
              <a:t>I’ll know I’ve got it when</a:t>
            </a:r>
          </a:p>
          <a:p>
            <a:pPr lvl="0"/>
            <a:r>
              <a:rPr lang="en-US"/>
              <a:t>(only these 3 descriptors should be bolded)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F57220-D1CA-0EA5-3DAB-78B1A2083E08}"/>
              </a:ext>
            </a:extLst>
          </p:cNvPr>
          <p:cNvSpPr txBox="1"/>
          <p:nvPr userDrawn="1"/>
        </p:nvSpPr>
        <p:spPr>
          <a:xfrm>
            <a:off x="447816" y="2631775"/>
            <a:ext cx="368272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0">
                <a:solidFill>
                  <a:schemeClr val="bg1"/>
                </a:solidFill>
                <a:latin typeface="+mj-lt"/>
              </a:rPr>
              <a:t>LEARNING GOAL</a:t>
            </a:r>
          </a:p>
        </p:txBody>
      </p:sp>
    </p:spTree>
    <p:extLst>
      <p:ext uri="{BB962C8B-B14F-4D97-AF65-F5344CB8AC3E}">
        <p14:creationId xmlns:p14="http://schemas.microsoft.com/office/powerpoint/2010/main" val="13458664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XPLAIN - N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0353" y="601200"/>
            <a:ext cx="7270457" cy="58154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3100" b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1300B0A-53AF-D588-57ED-18C7456E78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5314" y="1476628"/>
            <a:ext cx="3354601" cy="285153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4800" b="0" kern="1200" cap="all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Vocabulary word or question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DA7A2C9-FA44-70AF-4000-D7A1147D7C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5271" y="771887"/>
            <a:ext cx="3354601" cy="642403"/>
          </a:xfrm>
          <a:effectLst/>
        </p:spPr>
        <p:txBody>
          <a:bodyPr anchor="t">
            <a:noAutofit/>
          </a:bodyPr>
          <a:lstStyle>
            <a:lvl1pPr>
              <a:defRPr sz="4800" b="1">
                <a:solidFill>
                  <a:srgbClr val="FF0000"/>
                </a:solidFill>
              </a:defRPr>
            </a:lvl1pPr>
          </a:lstStyle>
          <a:p>
            <a:r>
              <a:rPr lang="en-US"/>
              <a:t>explain:</a:t>
            </a:r>
          </a:p>
        </p:txBody>
      </p:sp>
    </p:spTree>
    <p:extLst>
      <p:ext uri="{BB962C8B-B14F-4D97-AF65-F5344CB8AC3E}">
        <p14:creationId xmlns:p14="http://schemas.microsoft.com/office/powerpoint/2010/main" val="2869588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LORE, EXPLAIN, and ELABORATE - ACTIVI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0353" y="601200"/>
            <a:ext cx="7270457" cy="58154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3100" b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1300B0A-53AF-D588-57ED-18C7456E78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5314" y="1476629"/>
            <a:ext cx="3354601" cy="1169036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3600" b="0" kern="1200" cap="all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Assignment name here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5C3FEC91-59FF-386D-349E-11088AEF9C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5270" y="2840736"/>
            <a:ext cx="3535269" cy="3416065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5425" indent="-2254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Directions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F34ACD0-343C-82FF-5818-EAA33FA56B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5271" y="771887"/>
            <a:ext cx="3354601" cy="642403"/>
          </a:xfrm>
          <a:effectLst/>
        </p:spPr>
        <p:txBody>
          <a:bodyPr anchor="t">
            <a:noAutofit/>
          </a:bodyPr>
          <a:lstStyle>
            <a:lvl1pPr>
              <a:defRPr sz="4800" b="1">
                <a:solidFill>
                  <a:srgbClr val="FF0000"/>
                </a:solidFill>
              </a:defRPr>
            </a:lvl1pPr>
          </a:lstStyle>
          <a:p>
            <a:r>
              <a:rPr lang="en-US"/>
              <a:t>RED E:</a:t>
            </a:r>
          </a:p>
        </p:txBody>
      </p:sp>
    </p:spTree>
    <p:extLst>
      <p:ext uri="{BB962C8B-B14F-4D97-AF65-F5344CB8AC3E}">
        <p14:creationId xmlns:p14="http://schemas.microsoft.com/office/powerpoint/2010/main" val="3224725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E (Explain/Explo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0353" y="601200"/>
            <a:ext cx="7270457" cy="58154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3100" b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1300B0A-53AF-D588-57ED-18C7456E78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5314" y="2086229"/>
            <a:ext cx="3354601" cy="1169036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3600" b="0" kern="1200" cap="all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Assignment name here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5C3FEC91-59FF-386D-349E-11088AEF9C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5270" y="3400571"/>
            <a:ext cx="3535270" cy="29705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5425" indent="-2254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  <a:tabLst/>
              <a:defRPr sz="2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Directions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F34ACD0-343C-82FF-5818-EAA33FA56B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5271" y="771887"/>
            <a:ext cx="3354601" cy="1314342"/>
          </a:xfrm>
          <a:effectLst/>
        </p:spPr>
        <p:txBody>
          <a:bodyPr anchor="t">
            <a:noAutofit/>
          </a:bodyPr>
          <a:lstStyle>
            <a:lvl1pPr>
              <a:defRPr sz="4800" b="1">
                <a:solidFill>
                  <a:srgbClr val="FF0000"/>
                </a:solidFill>
              </a:defRPr>
            </a:lvl1pPr>
          </a:lstStyle>
          <a:p>
            <a:r>
              <a:rPr lang="en-US"/>
              <a:t>RED E 1/</a:t>
            </a:r>
            <a:br>
              <a:rPr lang="en-US"/>
            </a:br>
            <a:r>
              <a:rPr lang="en-US"/>
              <a:t>red e 2:</a:t>
            </a:r>
          </a:p>
        </p:txBody>
      </p:sp>
    </p:spTree>
    <p:extLst>
      <p:ext uri="{BB962C8B-B14F-4D97-AF65-F5344CB8AC3E}">
        <p14:creationId xmlns:p14="http://schemas.microsoft.com/office/powerpoint/2010/main" val="1986046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LAIN - N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0353" y="601200"/>
            <a:ext cx="7270457" cy="58154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3100" b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1300B0A-53AF-D588-57ED-18C7456E78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5314" y="1476628"/>
            <a:ext cx="3354601" cy="285153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4800" b="0" kern="1200" cap="all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Vocabulary word or question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DA7A2C9-FA44-70AF-4000-D7A1147D7C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5271" y="771887"/>
            <a:ext cx="3354601" cy="642403"/>
          </a:xfrm>
          <a:effectLst/>
        </p:spPr>
        <p:txBody>
          <a:bodyPr anchor="t">
            <a:noAutofit/>
          </a:bodyPr>
          <a:lstStyle>
            <a:lvl1pPr>
              <a:defRPr sz="4800" b="1">
                <a:solidFill>
                  <a:srgbClr val="FF0000"/>
                </a:solidFill>
              </a:defRPr>
            </a:lvl1pPr>
          </a:lstStyle>
          <a:p>
            <a:r>
              <a:rPr lang="en-US"/>
              <a:t>explain:</a:t>
            </a:r>
          </a:p>
        </p:txBody>
      </p:sp>
    </p:spTree>
    <p:extLst>
      <p:ext uri="{BB962C8B-B14F-4D97-AF65-F5344CB8AC3E}">
        <p14:creationId xmlns:p14="http://schemas.microsoft.com/office/powerpoint/2010/main" val="1119117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22F4F2-F130-4DBE-B244-1D59BBE5CD9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4CE5575-876A-4335-83ED-6B346DA1B4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29666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87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8" r:id="rId2"/>
    <p:sldLayoutId id="2147483717" r:id="rId3"/>
    <p:sldLayoutId id="2147483714" r:id="rId4"/>
    <p:sldLayoutId id="2147483712" r:id="rId5"/>
    <p:sldLayoutId id="2147483719" r:id="rId6"/>
    <p:sldLayoutId id="2147483721" r:id="rId7"/>
    <p:sldLayoutId id="2147483720" r:id="rId8"/>
    <p:sldLayoutId id="2147483722" r:id="rId9"/>
    <p:sldLayoutId id="2147483708" r:id="rId10"/>
    <p:sldLayoutId id="2147483713" r:id="rId11"/>
    <p:sldLayoutId id="2147483715" r:id="rId12"/>
  </p:sldLayoutIdLst>
  <p:hf sldNum="0"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44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02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709" r:id="rId3"/>
    <p:sldLayoutId id="2147483697" r:id="rId4"/>
    <p:sldLayoutId id="2147483698" r:id="rId5"/>
    <p:sldLayoutId id="2147483699" r:id="rId6"/>
    <p:sldLayoutId id="2147483700" r:id="rId7"/>
    <p:sldLayoutId id="2147483710" r:id="rId8"/>
    <p:sldLayoutId id="2147483701" r:id="rId9"/>
    <p:sldLayoutId id="2147483702" r:id="rId10"/>
    <p:sldLayoutId id="2147483704" r:id="rId11"/>
    <p:sldLayoutId id="2147483703" r:id="rId12"/>
    <p:sldLayoutId id="2147483705" r:id="rId13"/>
    <p:sldLayoutId id="2147483706" r:id="rId14"/>
    <p:sldLayoutId id="2147483707" r:id="rId15"/>
    <p:sldLayoutId id="2147483711" r:id="rId16"/>
  </p:sldLayoutIdLst>
  <p:hf sldNum="0"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44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3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  <p:sldLayoutId id="2147483882" r:id="rId14"/>
    <p:sldLayoutId id="2147483883" r:id="rId15"/>
    <p:sldLayoutId id="2147483884" r:id="rId16"/>
    <p:sldLayoutId id="2147483885" r:id="rId17"/>
    <p:sldLayoutId id="2147483886" r:id="rId18"/>
    <p:sldLayoutId id="2147483887" r:id="rId19"/>
    <p:sldLayoutId id="2147483888" r:id="rId20"/>
    <p:sldLayoutId id="2147483889" r:id="rId21"/>
    <p:sldLayoutId id="2147483890" r:id="rId2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7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innovatewithmrbarbado.com/?utm_source=chatgpt.com" TargetMode="Externa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F27737A0-D7E0-4415-8E90-FD4F69E7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66" name="Freeform 11">
              <a:extLst>
                <a:ext uri="{FF2B5EF4-FFF2-40B4-BE49-F238E27FC236}">
                  <a16:creationId xmlns:a16="http://schemas.microsoft.com/office/drawing/2014/main" id="{506CE375-B39D-4C51-A858-F4A38331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12">
              <a:extLst>
                <a:ext uri="{FF2B5EF4-FFF2-40B4-BE49-F238E27FC236}">
                  <a16:creationId xmlns:a16="http://schemas.microsoft.com/office/drawing/2014/main" id="{64EA8B46-395C-41F6-BE09-548B10809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13">
              <a:extLst>
                <a:ext uri="{FF2B5EF4-FFF2-40B4-BE49-F238E27FC236}">
                  <a16:creationId xmlns:a16="http://schemas.microsoft.com/office/drawing/2014/main" id="{BC7EDC6D-8B00-48D9-B8FD-9B5285FB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id="{DE4BD3C3-5C1B-4305-BFA1-9054820B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id="{4635ED79-E821-4CFD-9F97-D6137E5DC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id="{92FD5F9A-0D1B-4304-AC95-EA6A4E70E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id="{E9BB96F9-6F99-413C-909E-6FCF017C1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id="{1CCAEE3F-DFD6-4F56-91DF-94C71526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A9965128-6557-433B-B75B-BDF307311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6ACA7D22-11B5-4768-B195-51BF6E7C1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21">
              <a:extLst>
                <a:ext uri="{FF2B5EF4-FFF2-40B4-BE49-F238E27FC236}">
                  <a16:creationId xmlns:a16="http://schemas.microsoft.com/office/drawing/2014/main" id="{A10AD997-8BE7-4F95-8B7C-4E59DA1AC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22">
              <a:extLst>
                <a:ext uri="{FF2B5EF4-FFF2-40B4-BE49-F238E27FC236}">
                  <a16:creationId xmlns:a16="http://schemas.microsoft.com/office/drawing/2014/main" id="{DE270B5A-1647-4C9C-BA5F-6BC559F86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7D8AB18-1DD7-4D60-B9FA-190B47BB2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80" name="Freeform 27">
              <a:extLst>
                <a:ext uri="{FF2B5EF4-FFF2-40B4-BE49-F238E27FC236}">
                  <a16:creationId xmlns:a16="http://schemas.microsoft.com/office/drawing/2014/main" id="{AE3C8994-22F6-4B7D-B50B-80ECD1E2A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8">
              <a:extLst>
                <a:ext uri="{FF2B5EF4-FFF2-40B4-BE49-F238E27FC236}">
                  <a16:creationId xmlns:a16="http://schemas.microsoft.com/office/drawing/2014/main" id="{DDCDE2FF-5BFC-4807-AB1E-D6928F8F4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9">
              <a:extLst>
                <a:ext uri="{FF2B5EF4-FFF2-40B4-BE49-F238E27FC236}">
                  <a16:creationId xmlns:a16="http://schemas.microsoft.com/office/drawing/2014/main" id="{63EF93F1-6EAF-4409-A623-76533740E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30">
              <a:extLst>
                <a:ext uri="{FF2B5EF4-FFF2-40B4-BE49-F238E27FC236}">
                  <a16:creationId xmlns:a16="http://schemas.microsoft.com/office/drawing/2014/main" id="{ED3B5256-3F5C-4FDE-8A9A-5A124E92B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31">
              <a:extLst>
                <a:ext uri="{FF2B5EF4-FFF2-40B4-BE49-F238E27FC236}">
                  <a16:creationId xmlns:a16="http://schemas.microsoft.com/office/drawing/2014/main" id="{ED5D4282-BFB9-4BFC-A20D-18E1C4EEA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32">
              <a:extLst>
                <a:ext uri="{FF2B5EF4-FFF2-40B4-BE49-F238E27FC236}">
                  <a16:creationId xmlns:a16="http://schemas.microsoft.com/office/drawing/2014/main" id="{3E6394EB-0752-433A-BA70-AF42B45F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33">
              <a:extLst>
                <a:ext uri="{FF2B5EF4-FFF2-40B4-BE49-F238E27FC236}">
                  <a16:creationId xmlns:a16="http://schemas.microsoft.com/office/drawing/2014/main" id="{DF27BE5F-DA8D-4260-9D0D-69E9CE146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34">
              <a:extLst>
                <a:ext uri="{FF2B5EF4-FFF2-40B4-BE49-F238E27FC236}">
                  <a16:creationId xmlns:a16="http://schemas.microsoft.com/office/drawing/2014/main" id="{9A6E5CBE-AE54-40B7-9A00-E3975FEAC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35">
              <a:extLst>
                <a:ext uri="{FF2B5EF4-FFF2-40B4-BE49-F238E27FC236}">
                  <a16:creationId xmlns:a16="http://schemas.microsoft.com/office/drawing/2014/main" id="{6C307890-5461-4D51-ADA6-A3DA6D35B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36">
              <a:extLst>
                <a:ext uri="{FF2B5EF4-FFF2-40B4-BE49-F238E27FC236}">
                  <a16:creationId xmlns:a16="http://schemas.microsoft.com/office/drawing/2014/main" id="{3F9B7E4B-6412-4B97-AD48-30B1F61F3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37">
              <a:extLst>
                <a:ext uri="{FF2B5EF4-FFF2-40B4-BE49-F238E27FC236}">
                  <a16:creationId xmlns:a16="http://schemas.microsoft.com/office/drawing/2014/main" id="{D345D359-869B-4305-B7D7-0B5C4FDEC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38">
              <a:extLst>
                <a:ext uri="{FF2B5EF4-FFF2-40B4-BE49-F238E27FC236}">
                  <a16:creationId xmlns:a16="http://schemas.microsoft.com/office/drawing/2014/main" id="{2F688B27-AEB8-45BD-9597-78A97EE0D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3" name="Rectangle 92">
            <a:extLst>
              <a:ext uri="{FF2B5EF4-FFF2-40B4-BE49-F238E27FC236}">
                <a16:creationId xmlns:a16="http://schemas.microsoft.com/office/drawing/2014/main" id="{4EB21FA6-8B6A-4699-8408-91E699800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5" name="Freeform 6">
            <a:extLst>
              <a:ext uri="{FF2B5EF4-FFF2-40B4-BE49-F238E27FC236}">
                <a16:creationId xmlns:a16="http://schemas.microsoft.com/office/drawing/2014/main" id="{BA1AABB7-0FD0-4445-8B8B-7A0C680C5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60" name="Picture 59" descr="A digital balance scale using circles">
            <a:extLst>
              <a:ext uri="{FF2B5EF4-FFF2-40B4-BE49-F238E27FC236}">
                <a16:creationId xmlns:a16="http://schemas.microsoft.com/office/drawing/2014/main" id="{C9CDD26E-992F-03CC-FA2E-EA44AF1F71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091" t="15477"/>
          <a:stretch>
            <a:fillRect/>
          </a:stretch>
        </p:blipFill>
        <p:spPr>
          <a:xfrm>
            <a:off x="20" y="10"/>
            <a:ext cx="12191980" cy="6857988"/>
          </a:xfrm>
          <a:prstGeom prst="rect">
            <a:avLst/>
          </a:prstGeom>
        </p:spPr>
      </p:pic>
      <p:sp>
        <p:nvSpPr>
          <p:cNvPr id="97" name="Freeform 5">
            <a:extLst>
              <a:ext uri="{FF2B5EF4-FFF2-40B4-BE49-F238E27FC236}">
                <a16:creationId xmlns:a16="http://schemas.microsoft.com/office/drawing/2014/main" id="{2F2D0089-EE06-49C0-9C5F-56B94DF2D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3632297"/>
            <a:ext cx="10602096" cy="2170389"/>
          </a:xfrm>
          <a:custGeom>
            <a:avLst/>
            <a:gdLst>
              <a:gd name="T0" fmla="*/ 2253 w 2259"/>
              <a:gd name="T1" fmla="*/ 195 h 413"/>
              <a:gd name="T2" fmla="*/ 2064 w 2259"/>
              <a:gd name="T3" fmla="*/ 7 h 413"/>
              <a:gd name="T4" fmla="*/ 2062 w 2259"/>
              <a:gd name="T5" fmla="*/ 5 h 413"/>
              <a:gd name="T6" fmla="*/ 2048 w 2259"/>
              <a:gd name="T7" fmla="*/ 0 h 413"/>
              <a:gd name="T8" fmla="*/ 891 w 2259"/>
              <a:gd name="T9" fmla="*/ 0 h 413"/>
              <a:gd name="T10" fmla="*/ 851 w 2259"/>
              <a:gd name="T11" fmla="*/ 0 h 413"/>
              <a:gd name="T12" fmla="*/ 541 w 2259"/>
              <a:gd name="T13" fmla="*/ 0 h 413"/>
              <a:gd name="T14" fmla="*/ 54 w 2259"/>
              <a:gd name="T15" fmla="*/ 0 h 413"/>
              <a:gd name="T16" fmla="*/ 0 w 2259"/>
              <a:gd name="T17" fmla="*/ 0 h 413"/>
              <a:gd name="T18" fmla="*/ 0 w 2259"/>
              <a:gd name="T19" fmla="*/ 413 h 413"/>
              <a:gd name="T20" fmla="*/ 54 w 2259"/>
              <a:gd name="T21" fmla="*/ 413 h 413"/>
              <a:gd name="T22" fmla="*/ 541 w 2259"/>
              <a:gd name="T23" fmla="*/ 413 h 413"/>
              <a:gd name="T24" fmla="*/ 851 w 2259"/>
              <a:gd name="T25" fmla="*/ 413 h 413"/>
              <a:gd name="T26" fmla="*/ 891 w 2259"/>
              <a:gd name="T27" fmla="*/ 413 h 413"/>
              <a:gd name="T28" fmla="*/ 2048 w 2259"/>
              <a:gd name="T29" fmla="*/ 413 h 413"/>
              <a:gd name="T30" fmla="*/ 2062 w 2259"/>
              <a:gd name="T31" fmla="*/ 408 h 413"/>
              <a:gd name="T32" fmla="*/ 2064 w 2259"/>
              <a:gd name="T33" fmla="*/ 406 h 413"/>
              <a:gd name="T34" fmla="*/ 2253 w 2259"/>
              <a:gd name="T35" fmla="*/ 217 h 413"/>
              <a:gd name="T36" fmla="*/ 2253 w 2259"/>
              <a:gd name="T37" fmla="*/ 195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259" h="413">
                <a:moveTo>
                  <a:pt x="2253" y="195"/>
                </a:moveTo>
                <a:cubicBezTo>
                  <a:pt x="2064" y="7"/>
                  <a:pt x="2064" y="7"/>
                  <a:pt x="2064" y="7"/>
                </a:cubicBezTo>
                <a:cubicBezTo>
                  <a:pt x="2064" y="6"/>
                  <a:pt x="2063" y="5"/>
                  <a:pt x="2062" y="5"/>
                </a:cubicBezTo>
                <a:cubicBezTo>
                  <a:pt x="2058" y="2"/>
                  <a:pt x="2053" y="0"/>
                  <a:pt x="2048" y="0"/>
                </a:cubicBezTo>
                <a:cubicBezTo>
                  <a:pt x="891" y="0"/>
                  <a:pt x="891" y="0"/>
                  <a:pt x="891" y="0"/>
                </a:cubicBezTo>
                <a:cubicBezTo>
                  <a:pt x="851" y="0"/>
                  <a:pt x="851" y="0"/>
                  <a:pt x="851" y="0"/>
                </a:cubicBezTo>
                <a:cubicBezTo>
                  <a:pt x="541" y="0"/>
                  <a:pt x="541" y="0"/>
                  <a:pt x="541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13"/>
                  <a:pt x="0" y="413"/>
                  <a:pt x="0" y="413"/>
                </a:cubicBezTo>
                <a:cubicBezTo>
                  <a:pt x="54" y="413"/>
                  <a:pt x="54" y="413"/>
                  <a:pt x="54" y="413"/>
                </a:cubicBezTo>
                <a:cubicBezTo>
                  <a:pt x="541" y="413"/>
                  <a:pt x="541" y="413"/>
                  <a:pt x="541" y="413"/>
                </a:cubicBezTo>
                <a:cubicBezTo>
                  <a:pt x="851" y="413"/>
                  <a:pt x="851" y="413"/>
                  <a:pt x="851" y="413"/>
                </a:cubicBezTo>
                <a:cubicBezTo>
                  <a:pt x="891" y="413"/>
                  <a:pt x="891" y="413"/>
                  <a:pt x="891" y="413"/>
                </a:cubicBezTo>
                <a:cubicBezTo>
                  <a:pt x="2048" y="413"/>
                  <a:pt x="2048" y="413"/>
                  <a:pt x="2048" y="413"/>
                </a:cubicBezTo>
                <a:cubicBezTo>
                  <a:pt x="2053" y="413"/>
                  <a:pt x="2058" y="411"/>
                  <a:pt x="2062" y="408"/>
                </a:cubicBezTo>
                <a:cubicBezTo>
                  <a:pt x="2063" y="407"/>
                  <a:pt x="2064" y="406"/>
                  <a:pt x="2064" y="406"/>
                </a:cubicBezTo>
                <a:cubicBezTo>
                  <a:pt x="2253" y="217"/>
                  <a:pt x="2253" y="217"/>
                  <a:pt x="2253" y="217"/>
                </a:cubicBezTo>
                <a:cubicBezTo>
                  <a:pt x="2259" y="211"/>
                  <a:pt x="2259" y="201"/>
                  <a:pt x="2253" y="195"/>
                </a:cubicBezTo>
                <a:close/>
              </a:path>
            </a:pathLst>
          </a:custGeom>
          <a:solidFill>
            <a:schemeClr val="tx1">
              <a:alpha val="92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Title 26">
            <a:extLst>
              <a:ext uri="{FF2B5EF4-FFF2-40B4-BE49-F238E27FC236}">
                <a16:creationId xmlns:a16="http://schemas.microsoft.com/office/drawing/2014/main" id="{0E6D3A5C-1E4F-F9B2-A77F-F8C49958E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733" y="3962400"/>
            <a:ext cx="8458200" cy="95891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400" b="0" dirty="0">
                <a:solidFill>
                  <a:srgbClr val="FEFFFF"/>
                </a:solidFill>
              </a:rPr>
              <a:t>Force and Motion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18B9BE-E02C-FFE6-E8EB-A09E85EE7921}"/>
              </a:ext>
            </a:extLst>
          </p:cNvPr>
          <p:cNvSpPr txBox="1"/>
          <p:nvPr/>
        </p:nvSpPr>
        <p:spPr>
          <a:xfrm>
            <a:off x="1083733" y="4944531"/>
            <a:ext cx="8458200" cy="5249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ts val="1000"/>
              </a:spcBef>
              <a:buClr>
                <a:schemeClr val="accent1"/>
              </a:buClr>
              <a:buSzPct val="92000"/>
            </a:pPr>
            <a:r>
              <a:rPr lang="en-US" b="0" i="0" u="none" strike="noStrike" cap="all" dirty="0">
                <a:solidFill>
                  <a:srgbClr val="FEFFFF"/>
                </a:solidFill>
                <a:effectLst/>
              </a:rPr>
              <a:t>What are the Types of Forces?</a:t>
            </a:r>
            <a:endParaRPr lang="en-US" cap="all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18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116CFA-CA97-A1D7-5271-01720FD36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DB95E0C3-0C2F-C76B-CF31-965EE58A4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1D27AE19-643C-0CCE-FB95-EAF7C250B7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19C99F26-7337-DF44-37A8-4827B8FC49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C52AADFA-2E81-B3E8-8EC4-241A781F4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736FC497-3900-B81D-F3B2-8ADAF11A83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10780D02-7435-70CB-773F-B2A8711C6F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CEC5F35F-BB66-4DC6-7BB4-6D0D3EE828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1175EE1-F038-34FD-A10C-55ACD8CF0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8071353C-1F80-73F9-27C2-70124493BA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6D0B792F-1EB8-69E5-473F-1294AAAF92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C0E71FC5-DD79-11AD-1A84-0E52B62555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9F246CB9-51E4-11E0-9BD6-63CBD2AF1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32F95725-0F30-B090-7B69-55389D45F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B1544A4-ABBE-6440-8E08-599BFC4BE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38D7E983-42B2-4BED-7CFA-01385BD980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90F838FB-CDDA-C9E9-0E07-E1B0525F4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37897E68-13FB-FFA2-44F9-99E2F276F1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21702261-AE2F-C529-8BED-46955A8A4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C9798EAB-16EF-0CA4-5986-6715206B6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7291481-FBB5-955D-CCC5-EAD5B24D5B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7266B0A9-2258-C414-C09A-E9E7D9B66C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81AF7A21-24F2-AB17-C559-CD15A3F21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11D2002D-0AE8-79CF-3E2F-C244F6370C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A22FCB79-A9C0-8654-CEFD-DA8480CE08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A308C1A3-F572-174E-F04A-2790E74F5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A0624AD-C5CA-0F56-6D86-FCCDD606BA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5A4076B4-6DEC-C1DE-8437-FD88CA601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Freeform 11">
            <a:extLst>
              <a:ext uri="{FF2B5EF4-FFF2-40B4-BE49-F238E27FC236}">
                <a16:creationId xmlns:a16="http://schemas.microsoft.com/office/drawing/2014/main" id="{44DE0062-D866-6964-6891-0D6770B43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6342411C-CB46-320C-88DB-A89E41CEC1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6192023-1BF5-69CC-B902-4656DA4E5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37255E5-9AA9-D0BE-5862-6D0217ABA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0701B037-76D4-8758-3D3D-C3C99FAAC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2">
              <a:extLst>
                <a:ext uri="{FF2B5EF4-FFF2-40B4-BE49-F238E27FC236}">
                  <a16:creationId xmlns:a16="http://schemas.microsoft.com/office/drawing/2014/main" id="{79C58D7F-CA97-D75A-5B63-177551FDDC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3">
              <a:extLst>
                <a:ext uri="{FF2B5EF4-FFF2-40B4-BE49-F238E27FC236}">
                  <a16:creationId xmlns:a16="http://schemas.microsoft.com/office/drawing/2014/main" id="{3DD571C7-A4FE-C32F-FF60-BFB2E3672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A4F27B07-BE52-1DA7-E545-732AC70735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5">
              <a:extLst>
                <a:ext uri="{FF2B5EF4-FFF2-40B4-BE49-F238E27FC236}">
                  <a16:creationId xmlns:a16="http://schemas.microsoft.com/office/drawing/2014/main" id="{49433F1A-376D-3D12-9BF5-A5289FDAFE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2EA5F721-CEEC-7B5B-5B9C-89B7AFC2D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4E2CEEF2-FF4C-7795-4BF1-5ACDF9A59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EFE558C6-B516-0C98-1655-D7861A71B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3D0DEE84-3F7F-C90A-D4FD-6CF0D1859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96909019-5A6A-729B-9009-A5BEFF8FFC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1">
              <a:extLst>
                <a:ext uri="{FF2B5EF4-FFF2-40B4-BE49-F238E27FC236}">
                  <a16:creationId xmlns:a16="http://schemas.microsoft.com/office/drawing/2014/main" id="{E0A10E04-4D5D-0AC5-3CA2-FAAD4B51E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2">
              <a:extLst>
                <a:ext uri="{FF2B5EF4-FFF2-40B4-BE49-F238E27FC236}">
                  <a16:creationId xmlns:a16="http://schemas.microsoft.com/office/drawing/2014/main" id="{5681B806-BC7B-B8E3-966E-ABE2FDAC9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81AD23D-1EF7-78B0-6F4B-859AFDD28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63" name="Freeform 27">
              <a:extLst>
                <a:ext uri="{FF2B5EF4-FFF2-40B4-BE49-F238E27FC236}">
                  <a16:creationId xmlns:a16="http://schemas.microsoft.com/office/drawing/2014/main" id="{6FB77B2E-016D-30C6-ECDB-D644AA3EB7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28">
              <a:extLst>
                <a:ext uri="{FF2B5EF4-FFF2-40B4-BE49-F238E27FC236}">
                  <a16:creationId xmlns:a16="http://schemas.microsoft.com/office/drawing/2014/main" id="{16B10BC6-7D52-5D4D-BCBD-CE3A5D760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29">
              <a:extLst>
                <a:ext uri="{FF2B5EF4-FFF2-40B4-BE49-F238E27FC236}">
                  <a16:creationId xmlns:a16="http://schemas.microsoft.com/office/drawing/2014/main" id="{EDD40005-C9E3-40A7-0A76-E4A0CBF51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30">
              <a:extLst>
                <a:ext uri="{FF2B5EF4-FFF2-40B4-BE49-F238E27FC236}">
                  <a16:creationId xmlns:a16="http://schemas.microsoft.com/office/drawing/2014/main" id="{617136CE-76C5-850D-CEBF-FD73AC77B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1">
              <a:extLst>
                <a:ext uri="{FF2B5EF4-FFF2-40B4-BE49-F238E27FC236}">
                  <a16:creationId xmlns:a16="http://schemas.microsoft.com/office/drawing/2014/main" id="{7E13796F-44A1-273A-F49F-AA720C5FF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2">
              <a:extLst>
                <a:ext uri="{FF2B5EF4-FFF2-40B4-BE49-F238E27FC236}">
                  <a16:creationId xmlns:a16="http://schemas.microsoft.com/office/drawing/2014/main" id="{9D109D78-7A7E-A67C-A117-CC810A460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3">
              <a:extLst>
                <a:ext uri="{FF2B5EF4-FFF2-40B4-BE49-F238E27FC236}">
                  <a16:creationId xmlns:a16="http://schemas.microsoft.com/office/drawing/2014/main" id="{6B75BC0F-EA85-F3F8-B1D5-AC553739B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4">
              <a:extLst>
                <a:ext uri="{FF2B5EF4-FFF2-40B4-BE49-F238E27FC236}">
                  <a16:creationId xmlns:a16="http://schemas.microsoft.com/office/drawing/2014/main" id="{F0B05F78-14E7-5583-E7ED-E53810925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5">
              <a:extLst>
                <a:ext uri="{FF2B5EF4-FFF2-40B4-BE49-F238E27FC236}">
                  <a16:creationId xmlns:a16="http://schemas.microsoft.com/office/drawing/2014/main" id="{5EF3364E-DFA8-AE57-0EDD-7094E8571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6">
              <a:extLst>
                <a:ext uri="{FF2B5EF4-FFF2-40B4-BE49-F238E27FC236}">
                  <a16:creationId xmlns:a16="http://schemas.microsoft.com/office/drawing/2014/main" id="{32903C22-1E66-8047-AA76-7B1CCA0728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37">
              <a:extLst>
                <a:ext uri="{FF2B5EF4-FFF2-40B4-BE49-F238E27FC236}">
                  <a16:creationId xmlns:a16="http://schemas.microsoft.com/office/drawing/2014/main" id="{2C96A0E9-8B44-4F35-2F15-E505FEFB0B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38">
              <a:extLst>
                <a:ext uri="{FF2B5EF4-FFF2-40B4-BE49-F238E27FC236}">
                  <a16:creationId xmlns:a16="http://schemas.microsoft.com/office/drawing/2014/main" id="{15DF4526-409C-FE6F-4C49-B0A860043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6" name="Freeform 11">
            <a:extLst>
              <a:ext uri="{FF2B5EF4-FFF2-40B4-BE49-F238E27FC236}">
                <a16:creationId xmlns:a16="http://schemas.microsoft.com/office/drawing/2014/main" id="{E3F16B7F-6215-B13F-546C-1FDEAEB62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51ED46-8321-15A3-2215-608ADCE4F311}"/>
              </a:ext>
            </a:extLst>
          </p:cNvPr>
          <p:cNvSpPr txBox="1"/>
          <p:nvPr/>
        </p:nvSpPr>
        <p:spPr>
          <a:xfrm>
            <a:off x="3373062" y="2133600"/>
            <a:ext cx="8131550" cy="377762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2800" b="1" dirty="0"/>
              <a:t>Examples: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Gravity:</a:t>
            </a:r>
            <a:r>
              <a:rPr lang="en-US" sz="2800" dirty="0"/>
              <a:t> Pulls objects toward the center of the Earth (e.g., a falling ball).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Magnetic Force:</a:t>
            </a:r>
            <a:r>
              <a:rPr lang="en-US" sz="2800" dirty="0"/>
              <a:t> Pulls or pushes magnetic objects (e.g., magnet attracting a paperclip).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Electric / Electrostatic Force:</a:t>
            </a:r>
            <a:r>
              <a:rPr lang="en-US" sz="2800" dirty="0"/>
              <a:t> Pulls or pushes objects with electric charges (e.g., static electricity making hair stand up).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6B111F-3A81-87BA-ACAD-41D261327487}"/>
              </a:ext>
            </a:extLst>
          </p:cNvPr>
          <p:cNvSpPr txBox="1"/>
          <p:nvPr/>
        </p:nvSpPr>
        <p:spPr>
          <a:xfrm>
            <a:off x="3207509" y="432645"/>
            <a:ext cx="85165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600" b="1" dirty="0"/>
              <a:t>Non-Contact Forces – forces that act at a distance; no touching needed.</a:t>
            </a:r>
            <a:endParaRPr lang="en-US" sz="3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FC75BC-AFF2-588A-BC33-5031D13B8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63" y="801977"/>
            <a:ext cx="2076207" cy="128089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dirty="0">
                <a:solidFill>
                  <a:srgbClr val="FFC000"/>
                </a:solidFill>
              </a:rPr>
              <a:t>Two Major Types of Forces</a:t>
            </a:r>
          </a:p>
        </p:txBody>
      </p:sp>
    </p:spTree>
    <p:extLst>
      <p:ext uri="{BB962C8B-B14F-4D97-AF65-F5344CB8AC3E}">
        <p14:creationId xmlns:p14="http://schemas.microsoft.com/office/powerpoint/2010/main" val="219030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atMod val="92000"/>
                <a:lumMod val="120000"/>
              </a:schemeClr>
            </a:gs>
            <a:gs pos="100000">
              <a:schemeClr val="bg1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4CE9304C-7D47-49AD-9260-6DBF0A5B9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-393"/>
            <a:ext cx="12188952" cy="68587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Different colored question marks">
            <a:extLst>
              <a:ext uri="{FF2B5EF4-FFF2-40B4-BE49-F238E27FC236}">
                <a16:creationId xmlns:a16="http://schemas.microsoft.com/office/drawing/2014/main" id="{29186289-477C-4353-122C-05F13BC7B2C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/>
          <a:stretch>
            <a:fillRect/>
          </a:stretch>
        </p:blipFill>
        <p:spPr>
          <a:xfrm>
            <a:off x="-1524" y="10"/>
            <a:ext cx="12192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C8581-DC39-9575-CB16-B088B4E49B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1042639"/>
            <a:ext cx="8915399" cy="226278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417450"/>
                </a:solidFill>
              </a:rPr>
              <a:t>Discussion Questions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AB670CB-B7DC-9E89-4B10-E40B90E2163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78422" y="3392285"/>
            <a:ext cx="8915399" cy="112628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Can you give real-life examples of contact and non-contact forces?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How do contact and non-contact forces affect motion differently?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Why is it important to classify forces by type rather than just saying “push or pull”?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DEDD006-D91C-4989-B39C-EEEA43F8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7" name="Freeform 33">
            <a:extLst>
              <a:ext uri="{FF2B5EF4-FFF2-40B4-BE49-F238E27FC236}">
                <a16:creationId xmlns:a16="http://schemas.microsoft.com/office/drawing/2014/main" id="{35EF7FFE-55CC-444E-A630-F40A5C9C5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1759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1674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76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76CB6AE4-A444-41E5-A744-47F048A1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B4BAC1B2-6636-4CB3-8018-BAAE8A045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9E51F2A-41B1-4159-8DCF-C9E46EDC5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047" y="935646"/>
            <a:ext cx="4851190" cy="4968016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868BDA6-98C8-4E7B-8A59-1162BE939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87364" y="228600"/>
            <a:ext cx="2851523" cy="6638625"/>
            <a:chOff x="2487613" y="285750"/>
            <a:chExt cx="2428875" cy="5654676"/>
          </a:xfrm>
        </p:grpSpPr>
        <p:sp>
          <p:nvSpPr>
            <p:cNvPr id="88" name="Freeform 11">
              <a:extLst>
                <a:ext uri="{FF2B5EF4-FFF2-40B4-BE49-F238E27FC236}">
                  <a16:creationId xmlns:a16="http://schemas.microsoft.com/office/drawing/2014/main" id="{D81ADA10-FA3B-405F-86D4-1BA4D4140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2">
              <a:extLst>
                <a:ext uri="{FF2B5EF4-FFF2-40B4-BE49-F238E27FC236}">
                  <a16:creationId xmlns:a16="http://schemas.microsoft.com/office/drawing/2014/main" id="{D4F2022F-50BA-40A0-9DE3-95D8E5D847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3">
              <a:extLst>
                <a:ext uri="{FF2B5EF4-FFF2-40B4-BE49-F238E27FC236}">
                  <a16:creationId xmlns:a16="http://schemas.microsoft.com/office/drawing/2014/main" id="{D45B3AAD-CD8F-42A9-8911-746584CB4F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4">
              <a:extLst>
                <a:ext uri="{FF2B5EF4-FFF2-40B4-BE49-F238E27FC236}">
                  <a16:creationId xmlns:a16="http://schemas.microsoft.com/office/drawing/2014/main" id="{1B5BBA15-98B5-49B1-BFAA-70496407C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5">
              <a:extLst>
                <a:ext uri="{FF2B5EF4-FFF2-40B4-BE49-F238E27FC236}">
                  <a16:creationId xmlns:a16="http://schemas.microsoft.com/office/drawing/2014/main" id="{1426328E-D8AD-4CF3-84C4-EADAF4B7CC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6D173D77-4FAE-4B6E-BCA3-88C023DEA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D2F3C6ED-3296-4551-890C-E00636FC45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8">
              <a:extLst>
                <a:ext uri="{FF2B5EF4-FFF2-40B4-BE49-F238E27FC236}">
                  <a16:creationId xmlns:a16="http://schemas.microsoft.com/office/drawing/2014/main" id="{CCD94978-E895-4165-8420-BFD493A48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19">
              <a:extLst>
                <a:ext uri="{FF2B5EF4-FFF2-40B4-BE49-F238E27FC236}">
                  <a16:creationId xmlns:a16="http://schemas.microsoft.com/office/drawing/2014/main" id="{2D296B6E-5119-44C6-8316-91B13AC22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0">
              <a:extLst>
                <a:ext uri="{FF2B5EF4-FFF2-40B4-BE49-F238E27FC236}">
                  <a16:creationId xmlns:a16="http://schemas.microsoft.com/office/drawing/2014/main" id="{9718EC72-EF07-434B-86CA-F9FB74FA47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1">
              <a:extLst>
                <a:ext uri="{FF2B5EF4-FFF2-40B4-BE49-F238E27FC236}">
                  <a16:creationId xmlns:a16="http://schemas.microsoft.com/office/drawing/2014/main" id="{4A84889A-F40B-4581-B8FF-D34D3EC211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2">
              <a:extLst>
                <a:ext uri="{FF2B5EF4-FFF2-40B4-BE49-F238E27FC236}">
                  <a16:creationId xmlns:a16="http://schemas.microsoft.com/office/drawing/2014/main" id="{EEA5C22F-63E7-4E2A-9135-6820FC6B8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2B2B893-BDFC-47A3-A8C8-B3351994B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4579" y="-786"/>
            <a:ext cx="2356675" cy="6854040"/>
            <a:chOff x="6627813" y="194833"/>
            <a:chExt cx="1952625" cy="5678918"/>
          </a:xfrm>
        </p:grpSpPr>
        <p:sp>
          <p:nvSpPr>
            <p:cNvPr id="100" name="Freeform 27">
              <a:extLst>
                <a:ext uri="{FF2B5EF4-FFF2-40B4-BE49-F238E27FC236}">
                  <a16:creationId xmlns:a16="http://schemas.microsoft.com/office/drawing/2014/main" id="{8D083C0B-408E-4195-B8E1-33451B8A3C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28">
              <a:extLst>
                <a:ext uri="{FF2B5EF4-FFF2-40B4-BE49-F238E27FC236}">
                  <a16:creationId xmlns:a16="http://schemas.microsoft.com/office/drawing/2014/main" id="{7C7442FE-70AA-4B30-9386-0E011A0A92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29">
              <a:extLst>
                <a:ext uri="{FF2B5EF4-FFF2-40B4-BE49-F238E27FC236}">
                  <a16:creationId xmlns:a16="http://schemas.microsoft.com/office/drawing/2014/main" id="{6183366D-5F8A-40D5-9D35-25286ECB4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30">
              <a:extLst>
                <a:ext uri="{FF2B5EF4-FFF2-40B4-BE49-F238E27FC236}">
                  <a16:creationId xmlns:a16="http://schemas.microsoft.com/office/drawing/2014/main" id="{F9E4E29F-ED9B-42DE-8858-A3B54120E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31">
              <a:extLst>
                <a:ext uri="{FF2B5EF4-FFF2-40B4-BE49-F238E27FC236}">
                  <a16:creationId xmlns:a16="http://schemas.microsoft.com/office/drawing/2014/main" id="{75C77770-2C7D-4356-A1C0-F3B10DCCC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32">
              <a:extLst>
                <a:ext uri="{FF2B5EF4-FFF2-40B4-BE49-F238E27FC236}">
                  <a16:creationId xmlns:a16="http://schemas.microsoft.com/office/drawing/2014/main" id="{A583B398-24D3-452A-9279-409D85D4C3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33">
              <a:extLst>
                <a:ext uri="{FF2B5EF4-FFF2-40B4-BE49-F238E27FC236}">
                  <a16:creationId xmlns:a16="http://schemas.microsoft.com/office/drawing/2014/main" id="{8592BE0E-0BF6-4FE9-ABD6-7B7188BFD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34">
              <a:extLst>
                <a:ext uri="{FF2B5EF4-FFF2-40B4-BE49-F238E27FC236}">
                  <a16:creationId xmlns:a16="http://schemas.microsoft.com/office/drawing/2014/main" id="{C3D34FBF-02FF-4A36-BD2F-560F61252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35">
              <a:extLst>
                <a:ext uri="{FF2B5EF4-FFF2-40B4-BE49-F238E27FC236}">
                  <a16:creationId xmlns:a16="http://schemas.microsoft.com/office/drawing/2014/main" id="{F7F01C2A-5852-4E78-87E5-963993815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36">
              <a:extLst>
                <a:ext uri="{FF2B5EF4-FFF2-40B4-BE49-F238E27FC236}">
                  <a16:creationId xmlns:a16="http://schemas.microsoft.com/office/drawing/2014/main" id="{3F3D15E2-E389-4E28-815C-9F1EF5387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37">
              <a:extLst>
                <a:ext uri="{FF2B5EF4-FFF2-40B4-BE49-F238E27FC236}">
                  <a16:creationId xmlns:a16="http://schemas.microsoft.com/office/drawing/2014/main" id="{933BD079-DCEA-44C2-A3ED-3919F996F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38">
              <a:extLst>
                <a:ext uri="{FF2B5EF4-FFF2-40B4-BE49-F238E27FC236}">
                  <a16:creationId xmlns:a16="http://schemas.microsoft.com/office/drawing/2014/main" id="{760D82AC-986D-4E9A-9989-BB83B349D4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826B60E-2C06-F2C6-C619-200109E9E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4602" y="935646"/>
            <a:ext cx="3181597" cy="384173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b="1" dirty="0"/>
              <a:t>Static Electricity – Balloon and Paper Person Experiment</a:t>
            </a:r>
            <a:br>
              <a:rPr lang="en-US" sz="3700" dirty="0"/>
            </a:br>
            <a:endParaRPr lang="en-US" sz="3700" dirty="0"/>
          </a:p>
        </p:txBody>
      </p:sp>
      <p:pic>
        <p:nvPicPr>
          <p:cNvPr id="4" name="Picture 3" descr="A diagram of a person with a balloon&#10;&#10;AI-generated content may be incorrect.">
            <a:extLst>
              <a:ext uri="{FF2B5EF4-FFF2-40B4-BE49-F238E27FC236}">
                <a16:creationId xmlns:a16="http://schemas.microsoft.com/office/drawing/2014/main" id="{40673E92-6488-D1A3-CEFC-86F550C3A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200" y="1250067"/>
            <a:ext cx="3980470" cy="4326599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FE8CCA1D-3EED-438C-8DF2-1F365B6F1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7355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5" name="Freeform 33">
            <a:extLst>
              <a:ext uri="{FF2B5EF4-FFF2-40B4-BE49-F238E27FC236}">
                <a16:creationId xmlns:a16="http://schemas.microsoft.com/office/drawing/2014/main" id="{32D9B158-7DEE-41F9-AC1A-4F746D428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087355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60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129">
            <a:extLst>
              <a:ext uri="{FF2B5EF4-FFF2-40B4-BE49-F238E27FC236}">
                <a16:creationId xmlns:a16="http://schemas.microsoft.com/office/drawing/2014/main" id="{04E9F44E-02E7-4A97-B7DB-1DB0F1F4E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31" name="Freeform 11">
              <a:extLst>
                <a:ext uri="{FF2B5EF4-FFF2-40B4-BE49-F238E27FC236}">
                  <a16:creationId xmlns:a16="http://schemas.microsoft.com/office/drawing/2014/main" id="{154F2546-BFC4-4B9A-B22A-40C22269F5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12">
              <a:extLst>
                <a:ext uri="{FF2B5EF4-FFF2-40B4-BE49-F238E27FC236}">
                  <a16:creationId xmlns:a16="http://schemas.microsoft.com/office/drawing/2014/main" id="{4BB2355B-3CC7-4F78-AEE5-42361DBF4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13">
              <a:extLst>
                <a:ext uri="{FF2B5EF4-FFF2-40B4-BE49-F238E27FC236}">
                  <a16:creationId xmlns:a16="http://schemas.microsoft.com/office/drawing/2014/main" id="{031B8A19-2FD3-4302-91CF-C8B6F93B3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14">
              <a:extLst>
                <a:ext uri="{FF2B5EF4-FFF2-40B4-BE49-F238E27FC236}">
                  <a16:creationId xmlns:a16="http://schemas.microsoft.com/office/drawing/2014/main" id="{73162A24-700C-424E-96EC-86CB156D0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15">
              <a:extLst>
                <a:ext uri="{FF2B5EF4-FFF2-40B4-BE49-F238E27FC236}">
                  <a16:creationId xmlns:a16="http://schemas.microsoft.com/office/drawing/2014/main" id="{1F0C1D92-E435-4491-B392-AB951E055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6">
              <a:extLst>
                <a:ext uri="{FF2B5EF4-FFF2-40B4-BE49-F238E27FC236}">
                  <a16:creationId xmlns:a16="http://schemas.microsoft.com/office/drawing/2014/main" id="{0212CAD4-9EC5-41A6-B23D-EBA052710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7">
              <a:extLst>
                <a:ext uri="{FF2B5EF4-FFF2-40B4-BE49-F238E27FC236}">
                  <a16:creationId xmlns:a16="http://schemas.microsoft.com/office/drawing/2014/main" id="{6EFDEEEF-07D4-42EA-BAF2-B6FB6442D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8">
              <a:extLst>
                <a:ext uri="{FF2B5EF4-FFF2-40B4-BE49-F238E27FC236}">
                  <a16:creationId xmlns:a16="http://schemas.microsoft.com/office/drawing/2014/main" id="{2F4FA7A2-4814-4283-AED6-51BE57860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9">
              <a:extLst>
                <a:ext uri="{FF2B5EF4-FFF2-40B4-BE49-F238E27FC236}">
                  <a16:creationId xmlns:a16="http://schemas.microsoft.com/office/drawing/2014/main" id="{3A80AF23-BF8E-4209-B9DE-1D2A637B4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20">
              <a:extLst>
                <a:ext uri="{FF2B5EF4-FFF2-40B4-BE49-F238E27FC236}">
                  <a16:creationId xmlns:a16="http://schemas.microsoft.com/office/drawing/2014/main" id="{19128847-0CCA-451D-A00A-2855A4D6D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21">
              <a:extLst>
                <a:ext uri="{FF2B5EF4-FFF2-40B4-BE49-F238E27FC236}">
                  <a16:creationId xmlns:a16="http://schemas.microsoft.com/office/drawing/2014/main" id="{5007ABF4-C6D7-4D5A-B621-E22A6CDE2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22">
              <a:extLst>
                <a:ext uri="{FF2B5EF4-FFF2-40B4-BE49-F238E27FC236}">
                  <a16:creationId xmlns:a16="http://schemas.microsoft.com/office/drawing/2014/main" id="{C626D9E0-6E9C-49D1-9350-E85A88DD35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3F22DE9C-F188-48E2-A82C-4434A8EEE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144" name="Freeform 27">
              <a:extLst>
                <a:ext uri="{FF2B5EF4-FFF2-40B4-BE49-F238E27FC236}">
                  <a16:creationId xmlns:a16="http://schemas.microsoft.com/office/drawing/2014/main" id="{02013AA2-1F55-4C5D-AA37-2F66C2056B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28">
              <a:extLst>
                <a:ext uri="{FF2B5EF4-FFF2-40B4-BE49-F238E27FC236}">
                  <a16:creationId xmlns:a16="http://schemas.microsoft.com/office/drawing/2014/main" id="{1FB61D00-6151-464C-A1C0-2F19F6413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29">
              <a:extLst>
                <a:ext uri="{FF2B5EF4-FFF2-40B4-BE49-F238E27FC236}">
                  <a16:creationId xmlns:a16="http://schemas.microsoft.com/office/drawing/2014/main" id="{A5ED6B64-D948-4BCE-9D88-5BB2FDD8F3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30">
              <a:extLst>
                <a:ext uri="{FF2B5EF4-FFF2-40B4-BE49-F238E27FC236}">
                  <a16:creationId xmlns:a16="http://schemas.microsoft.com/office/drawing/2014/main" id="{F89D4BEB-9156-4620-A774-3B780CC75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31">
              <a:extLst>
                <a:ext uri="{FF2B5EF4-FFF2-40B4-BE49-F238E27FC236}">
                  <a16:creationId xmlns:a16="http://schemas.microsoft.com/office/drawing/2014/main" id="{B4A8D726-AC9C-413C-BA61-279C42A85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32">
              <a:extLst>
                <a:ext uri="{FF2B5EF4-FFF2-40B4-BE49-F238E27FC236}">
                  <a16:creationId xmlns:a16="http://schemas.microsoft.com/office/drawing/2014/main" id="{F17D811C-C413-4847-8A99-0C428A583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33">
              <a:extLst>
                <a:ext uri="{FF2B5EF4-FFF2-40B4-BE49-F238E27FC236}">
                  <a16:creationId xmlns:a16="http://schemas.microsoft.com/office/drawing/2014/main" id="{75BC74C6-A8D3-43B7-88D6-D36F1C038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34">
              <a:extLst>
                <a:ext uri="{FF2B5EF4-FFF2-40B4-BE49-F238E27FC236}">
                  <a16:creationId xmlns:a16="http://schemas.microsoft.com/office/drawing/2014/main" id="{57EEDAFB-AA1B-4B29-B0D8-E3F097A30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35">
              <a:extLst>
                <a:ext uri="{FF2B5EF4-FFF2-40B4-BE49-F238E27FC236}">
                  <a16:creationId xmlns:a16="http://schemas.microsoft.com/office/drawing/2014/main" id="{2037E8F3-503E-4F56-81D4-C0058A8556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36">
              <a:extLst>
                <a:ext uri="{FF2B5EF4-FFF2-40B4-BE49-F238E27FC236}">
                  <a16:creationId xmlns:a16="http://schemas.microsoft.com/office/drawing/2014/main" id="{B3B14D57-F75A-402A-B35D-98E84AD68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37">
              <a:extLst>
                <a:ext uri="{FF2B5EF4-FFF2-40B4-BE49-F238E27FC236}">
                  <a16:creationId xmlns:a16="http://schemas.microsoft.com/office/drawing/2014/main" id="{4AFB6E2F-5AF1-4DB0-851C-8F7492A9E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38">
              <a:extLst>
                <a:ext uri="{FF2B5EF4-FFF2-40B4-BE49-F238E27FC236}">
                  <a16:creationId xmlns:a16="http://schemas.microsoft.com/office/drawing/2014/main" id="{6725B281-5E62-47B4-873A-9B1261423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6" name="Rectangle 155">
            <a:extLst>
              <a:ext uri="{FF2B5EF4-FFF2-40B4-BE49-F238E27FC236}">
                <a16:creationId xmlns:a16="http://schemas.microsoft.com/office/drawing/2014/main" id="{6A10670B-6568-4038-91D8-392C78C0C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7" name="Freeform 6">
            <a:extLst>
              <a:ext uri="{FF2B5EF4-FFF2-40B4-BE49-F238E27FC236}">
                <a16:creationId xmlns:a16="http://schemas.microsoft.com/office/drawing/2014/main" id="{62163DB6-3EE7-474C-8726-1A05F7DE4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158" name="Rectangle 157">
            <a:extLst>
              <a:ext uri="{FF2B5EF4-FFF2-40B4-BE49-F238E27FC236}">
                <a16:creationId xmlns:a16="http://schemas.microsoft.com/office/drawing/2014/main" id="{57ABABA7-0420-4200-9B65-1C1967CE9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7A03E380-9CD1-4ABA-A763-9F9D252B8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2">
              <a:lumMod val="90000"/>
            </a:schemeClr>
          </a:solidFill>
        </p:grpSpPr>
        <p:sp>
          <p:nvSpPr>
            <p:cNvPr id="99" name="Freeform 11">
              <a:extLst>
                <a:ext uri="{FF2B5EF4-FFF2-40B4-BE49-F238E27FC236}">
                  <a16:creationId xmlns:a16="http://schemas.microsoft.com/office/drawing/2014/main" id="{66E01B84-4C2B-4DE5-90C8-9C4001A75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2">
              <a:extLst>
                <a:ext uri="{FF2B5EF4-FFF2-40B4-BE49-F238E27FC236}">
                  <a16:creationId xmlns:a16="http://schemas.microsoft.com/office/drawing/2014/main" id="{64CE5A7A-D5C5-4FE5-860C-0B5748FDE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3">
              <a:extLst>
                <a:ext uri="{FF2B5EF4-FFF2-40B4-BE49-F238E27FC236}">
                  <a16:creationId xmlns:a16="http://schemas.microsoft.com/office/drawing/2014/main" id="{016A7D2A-6EEA-47B8-A763-7D82E41B3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4">
              <a:extLst>
                <a:ext uri="{FF2B5EF4-FFF2-40B4-BE49-F238E27FC236}">
                  <a16:creationId xmlns:a16="http://schemas.microsoft.com/office/drawing/2014/main" id="{E758F6E7-6DEC-48D0-ACB1-E5E26B13E6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5">
              <a:extLst>
                <a:ext uri="{FF2B5EF4-FFF2-40B4-BE49-F238E27FC236}">
                  <a16:creationId xmlns:a16="http://schemas.microsoft.com/office/drawing/2014/main" id="{B56657FF-C027-42E7-859B-902929B6F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16">
              <a:extLst>
                <a:ext uri="{FF2B5EF4-FFF2-40B4-BE49-F238E27FC236}">
                  <a16:creationId xmlns:a16="http://schemas.microsoft.com/office/drawing/2014/main" id="{79047F2A-5978-46C6-B3A2-54AAC2136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17">
              <a:extLst>
                <a:ext uri="{FF2B5EF4-FFF2-40B4-BE49-F238E27FC236}">
                  <a16:creationId xmlns:a16="http://schemas.microsoft.com/office/drawing/2014/main" id="{F3BE8FD1-0A72-4640-AC7A-2E057273F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18">
              <a:extLst>
                <a:ext uri="{FF2B5EF4-FFF2-40B4-BE49-F238E27FC236}">
                  <a16:creationId xmlns:a16="http://schemas.microsoft.com/office/drawing/2014/main" id="{752FC782-A372-4D11-B20D-958955E56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19">
              <a:extLst>
                <a:ext uri="{FF2B5EF4-FFF2-40B4-BE49-F238E27FC236}">
                  <a16:creationId xmlns:a16="http://schemas.microsoft.com/office/drawing/2014/main" id="{AA00B2F1-BEE2-444A-8249-C8E3212CA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20">
              <a:extLst>
                <a:ext uri="{FF2B5EF4-FFF2-40B4-BE49-F238E27FC236}">
                  <a16:creationId xmlns:a16="http://schemas.microsoft.com/office/drawing/2014/main" id="{E7F5747E-514B-4CF7-B6B0-DAD7149097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21">
              <a:extLst>
                <a:ext uri="{FF2B5EF4-FFF2-40B4-BE49-F238E27FC236}">
                  <a16:creationId xmlns:a16="http://schemas.microsoft.com/office/drawing/2014/main" id="{931614BB-1593-40ED-8113-2BD118705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Freeform 22">
              <a:extLst>
                <a:ext uri="{FF2B5EF4-FFF2-40B4-BE49-F238E27FC236}">
                  <a16:creationId xmlns:a16="http://schemas.microsoft.com/office/drawing/2014/main" id="{2691871F-F15C-4E19-BC9C-78E5748D7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1" name="Freeform 6">
            <a:extLst>
              <a:ext uri="{FF2B5EF4-FFF2-40B4-BE49-F238E27FC236}">
                <a16:creationId xmlns:a16="http://schemas.microsoft.com/office/drawing/2014/main" id="{8576F020-8157-45CE-B1D9-6FA47AFEB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1159566"/>
            <a:ext cx="7560245" cy="453886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A9EE4D-49CA-585B-78CD-9CCCE5B27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215" y="1318590"/>
            <a:ext cx="5102159" cy="42208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>
                <a:solidFill>
                  <a:srgbClr val="FFFFFF"/>
                </a:solidFill>
              </a:rPr>
              <a:t>Friction and Motion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F521ED-7FB3-E873-DAC3-3A12B7B675CA}"/>
              </a:ext>
            </a:extLst>
          </p:cNvPr>
          <p:cNvSpPr txBox="1"/>
          <p:nvPr/>
        </p:nvSpPr>
        <p:spPr>
          <a:xfrm>
            <a:off x="7712032" y="804334"/>
            <a:ext cx="3675634" cy="524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ts val="1000"/>
              </a:spcBef>
              <a:buClr>
                <a:schemeClr val="accent1"/>
              </a:buClr>
            </a:pP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76FD3D1-3DA0-D9E1-AF03-5EADA1C96B4B}"/>
              </a:ext>
            </a:extLst>
          </p:cNvPr>
          <p:cNvSpPr txBox="1"/>
          <p:nvPr/>
        </p:nvSpPr>
        <p:spPr>
          <a:xfrm>
            <a:off x="150973" y="96031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spcBef>
                <a:spcPts val="1000"/>
              </a:spcBef>
              <a:buClr>
                <a:schemeClr val="accent1"/>
              </a:buClr>
            </a:pPr>
            <a:r>
              <a:rPr lang="en-US" dirty="0"/>
              <a:t>Day 3 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960C379-D6A4-A001-7670-8327DC345EA0}"/>
              </a:ext>
            </a:extLst>
          </p:cNvPr>
          <p:cNvSpPr txBox="1"/>
          <p:nvPr/>
        </p:nvSpPr>
        <p:spPr>
          <a:xfrm>
            <a:off x="7983769" y="974396"/>
            <a:ext cx="332911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Why do some objects move easily while others don’t?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Why does a car slide on ice but not on asphalt?</a:t>
            </a:r>
          </a:p>
        </p:txBody>
      </p:sp>
    </p:spTree>
    <p:extLst>
      <p:ext uri="{BB962C8B-B14F-4D97-AF65-F5344CB8AC3E}">
        <p14:creationId xmlns:p14="http://schemas.microsoft.com/office/powerpoint/2010/main" val="1362321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F27737A0-D7E0-4415-8E90-FD4F69E7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506CE375-B39D-4C51-A858-F4A38331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64EA8B46-395C-41F6-BE09-548B10809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BC7EDC6D-8B00-48D9-B8FD-9B5285FB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DE4BD3C3-5C1B-4305-BFA1-9054820B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4635ED79-E821-4CFD-9F97-D6137E5DC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92FD5F9A-0D1B-4304-AC95-EA6A4E70E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E9BB96F9-6F99-413C-909E-6FCF017C1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1CCAEE3F-DFD6-4F56-91DF-94C71526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A9965128-6557-433B-B75B-BDF307311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6ACA7D22-11B5-4768-B195-51BF6E7C1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A10AD997-8BE7-4F95-8B7C-4E59DA1AC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DE270B5A-1647-4C9C-BA5F-6BC559F86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7D8AB18-1DD7-4D60-B9FA-190B47BB2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64" name="Freeform 27">
              <a:extLst>
                <a:ext uri="{FF2B5EF4-FFF2-40B4-BE49-F238E27FC236}">
                  <a16:creationId xmlns:a16="http://schemas.microsoft.com/office/drawing/2014/main" id="{AE3C8994-22F6-4B7D-B50B-80ECD1E2A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28">
              <a:extLst>
                <a:ext uri="{FF2B5EF4-FFF2-40B4-BE49-F238E27FC236}">
                  <a16:creationId xmlns:a16="http://schemas.microsoft.com/office/drawing/2014/main" id="{DDCDE2FF-5BFC-4807-AB1E-D6928F8F4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29">
              <a:extLst>
                <a:ext uri="{FF2B5EF4-FFF2-40B4-BE49-F238E27FC236}">
                  <a16:creationId xmlns:a16="http://schemas.microsoft.com/office/drawing/2014/main" id="{63EF93F1-6EAF-4409-A623-76533740E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0">
              <a:extLst>
                <a:ext uri="{FF2B5EF4-FFF2-40B4-BE49-F238E27FC236}">
                  <a16:creationId xmlns:a16="http://schemas.microsoft.com/office/drawing/2014/main" id="{ED3B5256-3F5C-4FDE-8A9A-5A124E92B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1">
              <a:extLst>
                <a:ext uri="{FF2B5EF4-FFF2-40B4-BE49-F238E27FC236}">
                  <a16:creationId xmlns:a16="http://schemas.microsoft.com/office/drawing/2014/main" id="{ED5D4282-BFB9-4BFC-A20D-18E1C4EEA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2">
              <a:extLst>
                <a:ext uri="{FF2B5EF4-FFF2-40B4-BE49-F238E27FC236}">
                  <a16:creationId xmlns:a16="http://schemas.microsoft.com/office/drawing/2014/main" id="{3E6394EB-0752-433A-BA70-AF42B45F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3">
              <a:extLst>
                <a:ext uri="{FF2B5EF4-FFF2-40B4-BE49-F238E27FC236}">
                  <a16:creationId xmlns:a16="http://schemas.microsoft.com/office/drawing/2014/main" id="{DF27BE5F-DA8D-4260-9D0D-69E9CE146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4">
              <a:extLst>
                <a:ext uri="{FF2B5EF4-FFF2-40B4-BE49-F238E27FC236}">
                  <a16:creationId xmlns:a16="http://schemas.microsoft.com/office/drawing/2014/main" id="{9A6E5CBE-AE54-40B7-9A00-E3975FEAC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5">
              <a:extLst>
                <a:ext uri="{FF2B5EF4-FFF2-40B4-BE49-F238E27FC236}">
                  <a16:creationId xmlns:a16="http://schemas.microsoft.com/office/drawing/2014/main" id="{6C307890-5461-4D51-ADA6-A3DA6D35B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36">
              <a:extLst>
                <a:ext uri="{FF2B5EF4-FFF2-40B4-BE49-F238E27FC236}">
                  <a16:creationId xmlns:a16="http://schemas.microsoft.com/office/drawing/2014/main" id="{3F9B7E4B-6412-4B97-AD48-30B1F61F3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37">
              <a:extLst>
                <a:ext uri="{FF2B5EF4-FFF2-40B4-BE49-F238E27FC236}">
                  <a16:creationId xmlns:a16="http://schemas.microsoft.com/office/drawing/2014/main" id="{D345D359-869B-4305-B7D7-0B5C4FDEC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38">
              <a:extLst>
                <a:ext uri="{FF2B5EF4-FFF2-40B4-BE49-F238E27FC236}">
                  <a16:creationId xmlns:a16="http://schemas.microsoft.com/office/drawing/2014/main" id="{2F688B27-AEB8-45BD-9597-78A97EE0D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4EB21FA6-8B6A-4699-8408-91E699800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9" name="Freeform 11">
            <a:extLst>
              <a:ext uri="{FF2B5EF4-FFF2-40B4-BE49-F238E27FC236}">
                <a16:creationId xmlns:a16="http://schemas.microsoft.com/office/drawing/2014/main" id="{664D6319-AE80-458F-A2C6-1F0351266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5F305C72-8769-4E0F-B31D-F4B1C9DC9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72583CFC-05A3-4743-9A2E-7C2095B8D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36169" y="228600"/>
            <a:ext cx="2851523" cy="6638625"/>
            <a:chOff x="2487613" y="285750"/>
            <a:chExt cx="2428875" cy="5654676"/>
          </a:xfrm>
        </p:grpSpPr>
        <p:sp>
          <p:nvSpPr>
            <p:cNvPr id="84" name="Freeform 11">
              <a:extLst>
                <a:ext uri="{FF2B5EF4-FFF2-40B4-BE49-F238E27FC236}">
                  <a16:creationId xmlns:a16="http://schemas.microsoft.com/office/drawing/2014/main" id="{9A751892-92F2-4CB4-BCAB-6D0AAF8F1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12">
              <a:extLst>
                <a:ext uri="{FF2B5EF4-FFF2-40B4-BE49-F238E27FC236}">
                  <a16:creationId xmlns:a16="http://schemas.microsoft.com/office/drawing/2014/main" id="{5934046E-4D7C-4AA6-8633-29944553F1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3">
              <a:extLst>
                <a:ext uri="{FF2B5EF4-FFF2-40B4-BE49-F238E27FC236}">
                  <a16:creationId xmlns:a16="http://schemas.microsoft.com/office/drawing/2014/main" id="{421462AB-19D6-42DB-A850-F35B82C7B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4">
              <a:extLst>
                <a:ext uri="{FF2B5EF4-FFF2-40B4-BE49-F238E27FC236}">
                  <a16:creationId xmlns:a16="http://schemas.microsoft.com/office/drawing/2014/main" id="{208D8C07-9637-45D3-9E40-7C5C40077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5">
              <a:extLst>
                <a:ext uri="{FF2B5EF4-FFF2-40B4-BE49-F238E27FC236}">
                  <a16:creationId xmlns:a16="http://schemas.microsoft.com/office/drawing/2014/main" id="{883C90A1-D75A-4818-9F01-B4BF19D747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6">
              <a:extLst>
                <a:ext uri="{FF2B5EF4-FFF2-40B4-BE49-F238E27FC236}">
                  <a16:creationId xmlns:a16="http://schemas.microsoft.com/office/drawing/2014/main" id="{8808F87B-C4B8-4084-BD89-E41A1A44E7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7">
              <a:extLst>
                <a:ext uri="{FF2B5EF4-FFF2-40B4-BE49-F238E27FC236}">
                  <a16:creationId xmlns:a16="http://schemas.microsoft.com/office/drawing/2014/main" id="{E7FC0B23-1372-4455-98CE-E0FC7FF99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8">
              <a:extLst>
                <a:ext uri="{FF2B5EF4-FFF2-40B4-BE49-F238E27FC236}">
                  <a16:creationId xmlns:a16="http://schemas.microsoft.com/office/drawing/2014/main" id="{D14B79DD-45AC-487C-B361-0312B3C85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9">
              <a:extLst>
                <a:ext uri="{FF2B5EF4-FFF2-40B4-BE49-F238E27FC236}">
                  <a16:creationId xmlns:a16="http://schemas.microsoft.com/office/drawing/2014/main" id="{CDA09C7F-7AF3-4B6C-BC42-92780A6827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20">
              <a:extLst>
                <a:ext uri="{FF2B5EF4-FFF2-40B4-BE49-F238E27FC236}">
                  <a16:creationId xmlns:a16="http://schemas.microsoft.com/office/drawing/2014/main" id="{FF7EBDD4-71BF-4FAF-B00B-444F9AE20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21">
              <a:extLst>
                <a:ext uri="{FF2B5EF4-FFF2-40B4-BE49-F238E27FC236}">
                  <a16:creationId xmlns:a16="http://schemas.microsoft.com/office/drawing/2014/main" id="{AF5E4290-F8B0-440E-A418-613A1552D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22">
              <a:extLst>
                <a:ext uri="{FF2B5EF4-FFF2-40B4-BE49-F238E27FC236}">
                  <a16:creationId xmlns:a16="http://schemas.microsoft.com/office/drawing/2014/main" id="{FF0BF04A-FCC8-42BF-AD17-10F0ACB44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506F0A57-55BB-457C-9C8C-3DEE71009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77117" y="-786"/>
            <a:ext cx="2356675" cy="6854040"/>
            <a:chOff x="6627813" y="194833"/>
            <a:chExt cx="1952625" cy="5678918"/>
          </a:xfrm>
        </p:grpSpPr>
        <p:sp>
          <p:nvSpPr>
            <p:cNvPr id="98" name="Freeform 27">
              <a:extLst>
                <a:ext uri="{FF2B5EF4-FFF2-40B4-BE49-F238E27FC236}">
                  <a16:creationId xmlns:a16="http://schemas.microsoft.com/office/drawing/2014/main" id="{60DB408E-A426-4658-B39D-0BBF09463E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8">
              <a:extLst>
                <a:ext uri="{FF2B5EF4-FFF2-40B4-BE49-F238E27FC236}">
                  <a16:creationId xmlns:a16="http://schemas.microsoft.com/office/drawing/2014/main" id="{BEFFABCA-CAA4-45E4-A7D4-DB3D2C864D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9">
              <a:extLst>
                <a:ext uri="{FF2B5EF4-FFF2-40B4-BE49-F238E27FC236}">
                  <a16:creationId xmlns:a16="http://schemas.microsoft.com/office/drawing/2014/main" id="{99494AF8-97E4-4473-AA6E-B4AB1279E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30">
              <a:extLst>
                <a:ext uri="{FF2B5EF4-FFF2-40B4-BE49-F238E27FC236}">
                  <a16:creationId xmlns:a16="http://schemas.microsoft.com/office/drawing/2014/main" id="{D05C67DC-0E54-4C69-90BE-8374C7E97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31">
              <a:extLst>
                <a:ext uri="{FF2B5EF4-FFF2-40B4-BE49-F238E27FC236}">
                  <a16:creationId xmlns:a16="http://schemas.microsoft.com/office/drawing/2014/main" id="{B2B38B94-E895-4324-B699-EEF28E052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32">
              <a:extLst>
                <a:ext uri="{FF2B5EF4-FFF2-40B4-BE49-F238E27FC236}">
                  <a16:creationId xmlns:a16="http://schemas.microsoft.com/office/drawing/2014/main" id="{41E77CC3-723C-4C87-A1BA-D8E35B801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33">
              <a:extLst>
                <a:ext uri="{FF2B5EF4-FFF2-40B4-BE49-F238E27FC236}">
                  <a16:creationId xmlns:a16="http://schemas.microsoft.com/office/drawing/2014/main" id="{CC5757E8-4CBE-4EA3-98AF-96361C9183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34">
              <a:extLst>
                <a:ext uri="{FF2B5EF4-FFF2-40B4-BE49-F238E27FC236}">
                  <a16:creationId xmlns:a16="http://schemas.microsoft.com/office/drawing/2014/main" id="{51E4772B-9FB7-4AC7-B352-C444891670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35">
              <a:extLst>
                <a:ext uri="{FF2B5EF4-FFF2-40B4-BE49-F238E27FC236}">
                  <a16:creationId xmlns:a16="http://schemas.microsoft.com/office/drawing/2014/main" id="{7F853444-696F-4B42-8C91-1F6EDD53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36">
              <a:extLst>
                <a:ext uri="{FF2B5EF4-FFF2-40B4-BE49-F238E27FC236}">
                  <a16:creationId xmlns:a16="http://schemas.microsoft.com/office/drawing/2014/main" id="{CD1A3085-30B0-496B-B9D3-55280769A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37">
              <a:extLst>
                <a:ext uri="{FF2B5EF4-FFF2-40B4-BE49-F238E27FC236}">
                  <a16:creationId xmlns:a16="http://schemas.microsoft.com/office/drawing/2014/main" id="{1B2519D7-F51F-4583-9B50-41B493C148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38">
              <a:extLst>
                <a:ext uri="{FF2B5EF4-FFF2-40B4-BE49-F238E27FC236}">
                  <a16:creationId xmlns:a16="http://schemas.microsoft.com/office/drawing/2014/main" id="{6E1141E0-4F4D-4B40-BDB5-B2DD0FAEB3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BC6C69D-4C89-41F2-79CA-2F46AF31B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096" y="624110"/>
            <a:ext cx="5021516" cy="128089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dirty="0"/>
              <a:t>Motion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 the change in position of an object over time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C5E0C91A-3F1D-43D7-9AB4-5D0A17D5C4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704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3" name="Freeform 11">
            <a:extLst>
              <a:ext uri="{FF2B5EF4-FFF2-40B4-BE49-F238E27FC236}">
                <a16:creationId xmlns:a16="http://schemas.microsoft.com/office/drawing/2014/main" id="{3A6C27A1-A438-4EC6-93BF-EC26F29BB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4645704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6" name="Picture 5" descr="White arrows going to the red target">
            <a:extLst>
              <a:ext uri="{FF2B5EF4-FFF2-40B4-BE49-F238E27FC236}">
                <a16:creationId xmlns:a16="http://schemas.microsoft.com/office/drawing/2014/main" id="{2EA99650-B8DB-E07C-7DF2-D8809F9571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169" r="9515" b="-2"/>
          <a:stretch>
            <a:fillRect/>
          </a:stretch>
        </p:blipFill>
        <p:spPr>
          <a:xfrm>
            <a:off x="-1554" y="1731"/>
            <a:ext cx="465585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7852D0-97A0-1FE5-3C24-864797D58EEA}"/>
              </a:ext>
            </a:extLst>
          </p:cNvPr>
          <p:cNvSpPr txBox="1"/>
          <p:nvPr/>
        </p:nvSpPr>
        <p:spPr>
          <a:xfrm>
            <a:off x="6460644" y="2723316"/>
            <a:ext cx="5066419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457200" defTabSz="4572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Motion happens when a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force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 applied</a:t>
            </a:r>
          </a:p>
          <a:p>
            <a:pPr marL="457200" indent="-457200" defTabSz="4572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Can be described by: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speed, direction, and distance traveled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08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F27737A0-D7E0-4415-8E90-FD4F69E7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48" name="Freeform 11">
              <a:extLst>
                <a:ext uri="{FF2B5EF4-FFF2-40B4-BE49-F238E27FC236}">
                  <a16:creationId xmlns:a16="http://schemas.microsoft.com/office/drawing/2014/main" id="{506CE375-B39D-4C51-A858-F4A38331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2">
              <a:extLst>
                <a:ext uri="{FF2B5EF4-FFF2-40B4-BE49-F238E27FC236}">
                  <a16:creationId xmlns:a16="http://schemas.microsoft.com/office/drawing/2014/main" id="{64EA8B46-395C-41F6-BE09-548B10809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3">
              <a:extLst>
                <a:ext uri="{FF2B5EF4-FFF2-40B4-BE49-F238E27FC236}">
                  <a16:creationId xmlns:a16="http://schemas.microsoft.com/office/drawing/2014/main" id="{BC7EDC6D-8B00-48D9-B8FD-9B5285FB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4">
              <a:extLst>
                <a:ext uri="{FF2B5EF4-FFF2-40B4-BE49-F238E27FC236}">
                  <a16:creationId xmlns:a16="http://schemas.microsoft.com/office/drawing/2014/main" id="{DE4BD3C3-5C1B-4305-BFA1-9054820B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5">
              <a:extLst>
                <a:ext uri="{FF2B5EF4-FFF2-40B4-BE49-F238E27FC236}">
                  <a16:creationId xmlns:a16="http://schemas.microsoft.com/office/drawing/2014/main" id="{4635ED79-E821-4CFD-9F97-D6137E5DC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6">
              <a:extLst>
                <a:ext uri="{FF2B5EF4-FFF2-40B4-BE49-F238E27FC236}">
                  <a16:creationId xmlns:a16="http://schemas.microsoft.com/office/drawing/2014/main" id="{92FD5F9A-0D1B-4304-AC95-EA6A4E70E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7">
              <a:extLst>
                <a:ext uri="{FF2B5EF4-FFF2-40B4-BE49-F238E27FC236}">
                  <a16:creationId xmlns:a16="http://schemas.microsoft.com/office/drawing/2014/main" id="{E9BB96F9-6F99-413C-909E-6FCF017C1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8">
              <a:extLst>
                <a:ext uri="{FF2B5EF4-FFF2-40B4-BE49-F238E27FC236}">
                  <a16:creationId xmlns:a16="http://schemas.microsoft.com/office/drawing/2014/main" id="{1CCAEE3F-DFD6-4F56-91DF-94C71526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9">
              <a:extLst>
                <a:ext uri="{FF2B5EF4-FFF2-40B4-BE49-F238E27FC236}">
                  <a16:creationId xmlns:a16="http://schemas.microsoft.com/office/drawing/2014/main" id="{A9965128-6557-433B-B75B-BDF307311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20">
              <a:extLst>
                <a:ext uri="{FF2B5EF4-FFF2-40B4-BE49-F238E27FC236}">
                  <a16:creationId xmlns:a16="http://schemas.microsoft.com/office/drawing/2014/main" id="{6ACA7D22-11B5-4768-B195-51BF6E7C1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1">
              <a:extLst>
                <a:ext uri="{FF2B5EF4-FFF2-40B4-BE49-F238E27FC236}">
                  <a16:creationId xmlns:a16="http://schemas.microsoft.com/office/drawing/2014/main" id="{A10AD997-8BE7-4F95-8B7C-4E59DA1AC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2">
              <a:extLst>
                <a:ext uri="{FF2B5EF4-FFF2-40B4-BE49-F238E27FC236}">
                  <a16:creationId xmlns:a16="http://schemas.microsoft.com/office/drawing/2014/main" id="{DE270B5A-1647-4C9C-BA5F-6BC559F86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7D8AB18-1DD7-4D60-B9FA-190B47BB2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62" name="Freeform 27">
              <a:extLst>
                <a:ext uri="{FF2B5EF4-FFF2-40B4-BE49-F238E27FC236}">
                  <a16:creationId xmlns:a16="http://schemas.microsoft.com/office/drawing/2014/main" id="{AE3C8994-22F6-4B7D-B50B-80ECD1E2A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28">
              <a:extLst>
                <a:ext uri="{FF2B5EF4-FFF2-40B4-BE49-F238E27FC236}">
                  <a16:creationId xmlns:a16="http://schemas.microsoft.com/office/drawing/2014/main" id="{DDCDE2FF-5BFC-4807-AB1E-D6928F8F4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29">
              <a:extLst>
                <a:ext uri="{FF2B5EF4-FFF2-40B4-BE49-F238E27FC236}">
                  <a16:creationId xmlns:a16="http://schemas.microsoft.com/office/drawing/2014/main" id="{63EF93F1-6EAF-4409-A623-76533740E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30">
              <a:extLst>
                <a:ext uri="{FF2B5EF4-FFF2-40B4-BE49-F238E27FC236}">
                  <a16:creationId xmlns:a16="http://schemas.microsoft.com/office/drawing/2014/main" id="{ED3B5256-3F5C-4FDE-8A9A-5A124E92B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31">
              <a:extLst>
                <a:ext uri="{FF2B5EF4-FFF2-40B4-BE49-F238E27FC236}">
                  <a16:creationId xmlns:a16="http://schemas.microsoft.com/office/drawing/2014/main" id="{ED5D4282-BFB9-4BFC-A20D-18E1C4EEA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2">
              <a:extLst>
                <a:ext uri="{FF2B5EF4-FFF2-40B4-BE49-F238E27FC236}">
                  <a16:creationId xmlns:a16="http://schemas.microsoft.com/office/drawing/2014/main" id="{3E6394EB-0752-433A-BA70-AF42B45F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3">
              <a:extLst>
                <a:ext uri="{FF2B5EF4-FFF2-40B4-BE49-F238E27FC236}">
                  <a16:creationId xmlns:a16="http://schemas.microsoft.com/office/drawing/2014/main" id="{DF27BE5F-DA8D-4260-9D0D-69E9CE146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4">
              <a:extLst>
                <a:ext uri="{FF2B5EF4-FFF2-40B4-BE49-F238E27FC236}">
                  <a16:creationId xmlns:a16="http://schemas.microsoft.com/office/drawing/2014/main" id="{9A6E5CBE-AE54-40B7-9A00-E3975FEAC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5">
              <a:extLst>
                <a:ext uri="{FF2B5EF4-FFF2-40B4-BE49-F238E27FC236}">
                  <a16:creationId xmlns:a16="http://schemas.microsoft.com/office/drawing/2014/main" id="{6C307890-5461-4D51-ADA6-A3DA6D35B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6">
              <a:extLst>
                <a:ext uri="{FF2B5EF4-FFF2-40B4-BE49-F238E27FC236}">
                  <a16:creationId xmlns:a16="http://schemas.microsoft.com/office/drawing/2014/main" id="{3F9B7E4B-6412-4B97-AD48-30B1F61F3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7">
              <a:extLst>
                <a:ext uri="{FF2B5EF4-FFF2-40B4-BE49-F238E27FC236}">
                  <a16:creationId xmlns:a16="http://schemas.microsoft.com/office/drawing/2014/main" id="{D345D359-869B-4305-B7D7-0B5C4FDEC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38">
              <a:extLst>
                <a:ext uri="{FF2B5EF4-FFF2-40B4-BE49-F238E27FC236}">
                  <a16:creationId xmlns:a16="http://schemas.microsoft.com/office/drawing/2014/main" id="{2F688B27-AEB8-45BD-9597-78A97EE0D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4EB21FA6-8B6A-4699-8408-91E699800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7" name="Freeform 11">
            <a:extLst>
              <a:ext uri="{FF2B5EF4-FFF2-40B4-BE49-F238E27FC236}">
                <a16:creationId xmlns:a16="http://schemas.microsoft.com/office/drawing/2014/main" id="{664D6319-AE80-458F-A2C6-1F0351266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5F305C72-8769-4E0F-B31D-F4B1C9DC9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2583CFC-05A3-4743-9A2E-7C2095B8D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36169" y="228600"/>
            <a:ext cx="2851523" cy="6638625"/>
            <a:chOff x="2487613" y="285750"/>
            <a:chExt cx="2428875" cy="5654676"/>
          </a:xfrm>
        </p:grpSpPr>
        <p:sp>
          <p:nvSpPr>
            <p:cNvPr id="82" name="Freeform 11">
              <a:extLst>
                <a:ext uri="{FF2B5EF4-FFF2-40B4-BE49-F238E27FC236}">
                  <a16:creationId xmlns:a16="http://schemas.microsoft.com/office/drawing/2014/main" id="{9A751892-92F2-4CB4-BCAB-6D0AAF8F1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12">
              <a:extLst>
                <a:ext uri="{FF2B5EF4-FFF2-40B4-BE49-F238E27FC236}">
                  <a16:creationId xmlns:a16="http://schemas.microsoft.com/office/drawing/2014/main" id="{5934046E-4D7C-4AA6-8633-29944553F1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13">
              <a:extLst>
                <a:ext uri="{FF2B5EF4-FFF2-40B4-BE49-F238E27FC236}">
                  <a16:creationId xmlns:a16="http://schemas.microsoft.com/office/drawing/2014/main" id="{421462AB-19D6-42DB-A850-F35B82C7B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14">
              <a:extLst>
                <a:ext uri="{FF2B5EF4-FFF2-40B4-BE49-F238E27FC236}">
                  <a16:creationId xmlns:a16="http://schemas.microsoft.com/office/drawing/2014/main" id="{208D8C07-9637-45D3-9E40-7C5C40077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5">
              <a:extLst>
                <a:ext uri="{FF2B5EF4-FFF2-40B4-BE49-F238E27FC236}">
                  <a16:creationId xmlns:a16="http://schemas.microsoft.com/office/drawing/2014/main" id="{883C90A1-D75A-4818-9F01-B4BF19D747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6">
              <a:extLst>
                <a:ext uri="{FF2B5EF4-FFF2-40B4-BE49-F238E27FC236}">
                  <a16:creationId xmlns:a16="http://schemas.microsoft.com/office/drawing/2014/main" id="{8808F87B-C4B8-4084-BD89-E41A1A44E7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7">
              <a:extLst>
                <a:ext uri="{FF2B5EF4-FFF2-40B4-BE49-F238E27FC236}">
                  <a16:creationId xmlns:a16="http://schemas.microsoft.com/office/drawing/2014/main" id="{E7FC0B23-1372-4455-98CE-E0FC7FF99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8">
              <a:extLst>
                <a:ext uri="{FF2B5EF4-FFF2-40B4-BE49-F238E27FC236}">
                  <a16:creationId xmlns:a16="http://schemas.microsoft.com/office/drawing/2014/main" id="{D14B79DD-45AC-487C-B361-0312B3C85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9">
              <a:extLst>
                <a:ext uri="{FF2B5EF4-FFF2-40B4-BE49-F238E27FC236}">
                  <a16:creationId xmlns:a16="http://schemas.microsoft.com/office/drawing/2014/main" id="{CDA09C7F-7AF3-4B6C-BC42-92780A6827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20">
              <a:extLst>
                <a:ext uri="{FF2B5EF4-FFF2-40B4-BE49-F238E27FC236}">
                  <a16:creationId xmlns:a16="http://schemas.microsoft.com/office/drawing/2014/main" id="{FF7EBDD4-71BF-4FAF-B00B-444F9AE20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21">
              <a:extLst>
                <a:ext uri="{FF2B5EF4-FFF2-40B4-BE49-F238E27FC236}">
                  <a16:creationId xmlns:a16="http://schemas.microsoft.com/office/drawing/2014/main" id="{AF5E4290-F8B0-440E-A418-613A1552D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22">
              <a:extLst>
                <a:ext uri="{FF2B5EF4-FFF2-40B4-BE49-F238E27FC236}">
                  <a16:creationId xmlns:a16="http://schemas.microsoft.com/office/drawing/2014/main" id="{FF0BF04A-FCC8-42BF-AD17-10F0ACB44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06F0A57-55BB-457C-9C8C-3DEE71009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77117" y="-786"/>
            <a:ext cx="2356675" cy="6854040"/>
            <a:chOff x="6627813" y="194833"/>
            <a:chExt cx="1952625" cy="5678918"/>
          </a:xfrm>
        </p:grpSpPr>
        <p:sp>
          <p:nvSpPr>
            <p:cNvPr id="96" name="Freeform 27">
              <a:extLst>
                <a:ext uri="{FF2B5EF4-FFF2-40B4-BE49-F238E27FC236}">
                  <a16:creationId xmlns:a16="http://schemas.microsoft.com/office/drawing/2014/main" id="{60DB408E-A426-4658-B39D-0BBF09463E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8">
              <a:extLst>
                <a:ext uri="{FF2B5EF4-FFF2-40B4-BE49-F238E27FC236}">
                  <a16:creationId xmlns:a16="http://schemas.microsoft.com/office/drawing/2014/main" id="{BEFFABCA-CAA4-45E4-A7D4-DB3D2C864D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9">
              <a:extLst>
                <a:ext uri="{FF2B5EF4-FFF2-40B4-BE49-F238E27FC236}">
                  <a16:creationId xmlns:a16="http://schemas.microsoft.com/office/drawing/2014/main" id="{99494AF8-97E4-4473-AA6E-B4AB1279E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30">
              <a:extLst>
                <a:ext uri="{FF2B5EF4-FFF2-40B4-BE49-F238E27FC236}">
                  <a16:creationId xmlns:a16="http://schemas.microsoft.com/office/drawing/2014/main" id="{D05C67DC-0E54-4C69-90BE-8374C7E97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31">
              <a:extLst>
                <a:ext uri="{FF2B5EF4-FFF2-40B4-BE49-F238E27FC236}">
                  <a16:creationId xmlns:a16="http://schemas.microsoft.com/office/drawing/2014/main" id="{B2B38B94-E895-4324-B699-EEF28E052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32">
              <a:extLst>
                <a:ext uri="{FF2B5EF4-FFF2-40B4-BE49-F238E27FC236}">
                  <a16:creationId xmlns:a16="http://schemas.microsoft.com/office/drawing/2014/main" id="{41E77CC3-723C-4C87-A1BA-D8E35B801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33">
              <a:extLst>
                <a:ext uri="{FF2B5EF4-FFF2-40B4-BE49-F238E27FC236}">
                  <a16:creationId xmlns:a16="http://schemas.microsoft.com/office/drawing/2014/main" id="{CC5757E8-4CBE-4EA3-98AF-96361C9183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34">
              <a:extLst>
                <a:ext uri="{FF2B5EF4-FFF2-40B4-BE49-F238E27FC236}">
                  <a16:creationId xmlns:a16="http://schemas.microsoft.com/office/drawing/2014/main" id="{51E4772B-9FB7-4AC7-B352-C444891670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35">
              <a:extLst>
                <a:ext uri="{FF2B5EF4-FFF2-40B4-BE49-F238E27FC236}">
                  <a16:creationId xmlns:a16="http://schemas.microsoft.com/office/drawing/2014/main" id="{7F853444-696F-4B42-8C91-1F6EDD53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36">
              <a:extLst>
                <a:ext uri="{FF2B5EF4-FFF2-40B4-BE49-F238E27FC236}">
                  <a16:creationId xmlns:a16="http://schemas.microsoft.com/office/drawing/2014/main" id="{CD1A3085-30B0-496B-B9D3-55280769A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37">
              <a:extLst>
                <a:ext uri="{FF2B5EF4-FFF2-40B4-BE49-F238E27FC236}">
                  <a16:creationId xmlns:a16="http://schemas.microsoft.com/office/drawing/2014/main" id="{1B2519D7-F51F-4583-9B50-41B493C148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38">
              <a:extLst>
                <a:ext uri="{FF2B5EF4-FFF2-40B4-BE49-F238E27FC236}">
                  <a16:creationId xmlns:a16="http://schemas.microsoft.com/office/drawing/2014/main" id="{6E1141E0-4F4D-4B40-BDB5-B2DD0FAEB3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B51F3A3-9889-A11A-DF04-7C45FC036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096" y="624110"/>
            <a:ext cx="5021516" cy="128089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Friction is a </a:t>
            </a:r>
            <a:r>
              <a:rPr lang="en-US" sz="2800" b="1" dirty="0"/>
              <a:t>contact force</a:t>
            </a:r>
            <a:r>
              <a:rPr lang="en-US" sz="2800" dirty="0"/>
              <a:t> that </a:t>
            </a:r>
            <a:r>
              <a:rPr lang="en-US" sz="2800" b="1" dirty="0"/>
              <a:t>resists motion</a:t>
            </a:r>
            <a:r>
              <a:rPr lang="en-US" sz="2800" dirty="0"/>
              <a:t> between surfaces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C5E0C91A-3F1D-43D7-9AB4-5D0A17D5C4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704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1" name="Freeform 11">
            <a:extLst>
              <a:ext uri="{FF2B5EF4-FFF2-40B4-BE49-F238E27FC236}">
                <a16:creationId xmlns:a16="http://schemas.microsoft.com/office/drawing/2014/main" id="{3A6C27A1-A438-4EC6-93BF-EC26F29BB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4645704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6" name="Picture 5" descr="Gears">
            <a:extLst>
              <a:ext uri="{FF2B5EF4-FFF2-40B4-BE49-F238E27FC236}">
                <a16:creationId xmlns:a16="http://schemas.microsoft.com/office/drawing/2014/main" id="{07A3CE46-4F92-7398-4BD7-B51CF58384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415" r="24269" b="-2"/>
          <a:stretch>
            <a:fillRect/>
          </a:stretch>
        </p:blipFill>
        <p:spPr>
          <a:xfrm>
            <a:off x="-1554" y="1731"/>
            <a:ext cx="465585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916814-E8BA-E171-B018-5B11ACB0FA15}"/>
              </a:ext>
            </a:extLst>
          </p:cNvPr>
          <p:cNvSpPr txBox="1"/>
          <p:nvPr/>
        </p:nvSpPr>
        <p:spPr>
          <a:xfrm>
            <a:off x="5981597" y="2133600"/>
            <a:ext cx="5523014" cy="43961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Types of Friction: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Static friction: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Prevents motion from starting</a:t>
            </a: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Sliding friction: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Resists motion while sliding</a:t>
            </a: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Rolling friction: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Resists rolling motion (e.g., wheels)</a:t>
            </a: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Factors Affecting Friction: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Surface type: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Rough → more friction, smooth → less friction</a:t>
            </a: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Weight of object: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Heavier → more friction</a:t>
            </a:r>
          </a:p>
        </p:txBody>
      </p:sp>
    </p:spTree>
    <p:extLst>
      <p:ext uri="{BB962C8B-B14F-4D97-AF65-F5344CB8AC3E}">
        <p14:creationId xmlns:p14="http://schemas.microsoft.com/office/powerpoint/2010/main" val="345843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atMod val="92000"/>
                <a:lumMod val="120000"/>
              </a:schemeClr>
            </a:gs>
            <a:gs pos="100000">
              <a:schemeClr val="bg1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5B3CCFC9-E82D-444E-9621-FE5F95E67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82FDEACC-D224-4F5B-A0BE-6581493C3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67B8489-9450-4A50-94AF-90283270F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8229600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9D81556A-CBCA-4ADE-9ACA-F18F2F5E3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659027"/>
            <a:ext cx="9042690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F669DF-E316-1760-B35C-61E0AC7D8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867" y="787400"/>
            <a:ext cx="7145866" cy="7789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>
                <a:solidFill>
                  <a:srgbClr val="FEFFFF"/>
                </a:solidFill>
              </a:rPr>
              <a:t>STEM Focus Goal #3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1F3828-30B9-4E41-2084-4B51DC7EBB40}"/>
              </a:ext>
            </a:extLst>
          </p:cNvPr>
          <p:cNvSpPr txBox="1"/>
          <p:nvPr/>
        </p:nvSpPr>
        <p:spPr>
          <a:xfrm>
            <a:off x="541866" y="2032000"/>
            <a:ext cx="7145867" cy="3879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defTabSz="4572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EFFFF"/>
                </a:solidFill>
              </a:rPr>
              <a:t>Engineering &amp; Data Analysis:</a:t>
            </a:r>
            <a:endParaRPr lang="en-US" sz="2400" dirty="0">
              <a:solidFill>
                <a:srgbClr val="FEFFFF"/>
              </a:solidFill>
            </a:endParaRPr>
          </a:p>
          <a:p>
            <a:pPr marL="342900" indent="-342900" defTabSz="4572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EFFFF"/>
                </a:solidFill>
              </a:rPr>
              <a:t>Analyze experimental data</a:t>
            </a:r>
            <a:r>
              <a:rPr lang="en-US" sz="2400" dirty="0">
                <a:solidFill>
                  <a:srgbClr val="FEFFFF"/>
                </a:solidFill>
              </a:rPr>
              <a:t> to see how surfaces and weights affect motion</a:t>
            </a:r>
          </a:p>
          <a:p>
            <a:pPr marL="342900" indent="-342900" defTabSz="4572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EFFFF"/>
                </a:solidFill>
              </a:rPr>
              <a:t>Use results to </a:t>
            </a:r>
            <a:r>
              <a:rPr lang="en-US" sz="2400" b="1" dirty="0">
                <a:solidFill>
                  <a:srgbClr val="FEFFFF"/>
                </a:solidFill>
              </a:rPr>
              <a:t>design or improve objects and systems</a:t>
            </a:r>
            <a:r>
              <a:rPr lang="en-US" sz="2400" dirty="0">
                <a:solidFill>
                  <a:srgbClr val="FEFFFF"/>
                </a:solidFill>
              </a:rPr>
              <a:t> that rely on friction (e.g., wheels, brakes, ramps)</a:t>
            </a:r>
          </a:p>
          <a:p>
            <a:pPr marL="342900" indent="-342900" defTabSz="4572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EFFFF"/>
                </a:solidFill>
              </a:rPr>
              <a:t>Connects classroom learning to </a:t>
            </a:r>
            <a:r>
              <a:rPr lang="en-US" sz="2400" b="1" dirty="0">
                <a:solidFill>
                  <a:srgbClr val="FEFFFF"/>
                </a:solidFill>
              </a:rPr>
              <a:t>real-world engineering problems</a:t>
            </a:r>
            <a:endParaRPr lang="en-US" sz="2400" dirty="0">
              <a:solidFill>
                <a:srgbClr val="FEFFFF"/>
              </a:solidFill>
            </a:endParaRPr>
          </a:p>
        </p:txBody>
      </p:sp>
      <p:pic>
        <p:nvPicPr>
          <p:cNvPr id="8" name="Graphic 7" descr="Statistics">
            <a:extLst>
              <a:ext uri="{FF2B5EF4-FFF2-40B4-BE49-F238E27FC236}">
                <a16:creationId xmlns:a16="http://schemas.microsoft.com/office/drawing/2014/main" id="{6D2D00C7-5F34-A8FE-58B5-7C6494AB87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13057" y="2462282"/>
            <a:ext cx="3001931" cy="300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44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atMod val="92000"/>
                <a:lumMod val="120000"/>
              </a:schemeClr>
            </a:gs>
            <a:gs pos="100000">
              <a:schemeClr val="bg1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77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90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" name="Rectangle 101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3" name="Freeform 6">
            <a:extLst>
              <a:ext uri="{FF2B5EF4-FFF2-40B4-BE49-F238E27FC236}">
                <a16:creationId xmlns:a16="http://schemas.microsoft.com/office/drawing/2014/main" id="{76CB6AE4-A444-41E5-A744-47F048A1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id="{25F129D9-8F3D-4302-AB5D-DE987A6B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1F4A57F6-BEF1-4CA6-A0F1-3A01F6AB4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rgbClr val="334D3A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05356B-DCD3-7F75-ACDC-BAA27FD8E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279" y="967417"/>
            <a:ext cx="3778870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>
                <a:solidFill>
                  <a:srgbClr val="FEFFFF"/>
                </a:solidFill>
              </a:rPr>
              <a:t>Exploring Friction and Motion</a:t>
            </a:r>
          </a:p>
        </p:txBody>
      </p:sp>
      <p:sp>
        <p:nvSpPr>
          <p:cNvPr id="106" name="Freeform 5">
            <a:extLst>
              <a:ext uri="{FF2B5EF4-FFF2-40B4-BE49-F238E27FC236}">
                <a16:creationId xmlns:a16="http://schemas.microsoft.com/office/drawing/2014/main" id="{E3336A73-1C9B-4BAA-A893-AD3C79E66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C02899-0D02-9FB1-9D85-14B07CE72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8263" y="967417"/>
            <a:ext cx="4079963" cy="493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27737A0-D7E0-4415-8E90-FD4F69E7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06CE375-B39D-4C51-A858-F4A38331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4EA8B46-395C-41F6-BE09-548B10809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BC7EDC6D-8B00-48D9-B8FD-9B5285FB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E4BD3C3-5C1B-4305-BFA1-9054820B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4635ED79-E821-4CFD-9F97-D6137E5DC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2FD5F9A-0D1B-4304-AC95-EA6A4E70E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E9BB96F9-6F99-413C-909E-6FCF017C1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1CCAEE3F-DFD6-4F56-91DF-94C71526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9965128-6557-433B-B75B-BDF307311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6ACA7D22-11B5-4768-B195-51BF6E7C1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10AD997-8BE7-4F95-8B7C-4E59DA1AC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E270B5A-1647-4C9C-BA5F-6BC559F86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7D8AB18-1DD7-4D60-B9FA-190B47BB2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AE3C8994-22F6-4B7D-B50B-80ECD1E2A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DDCDE2FF-5BFC-4807-AB1E-D6928F8F4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63EF93F1-6EAF-4409-A623-76533740E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D3B5256-3F5C-4FDE-8A9A-5A124E92B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ED5D4282-BFB9-4BFC-A20D-18E1C4EEA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3E6394EB-0752-433A-BA70-AF42B45F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DF27BE5F-DA8D-4260-9D0D-69E9CE146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9A6E5CBE-AE54-40B7-9A00-E3975FEAC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6C307890-5461-4D51-ADA6-A3DA6D35B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3F9B7E4B-6412-4B97-AD48-30B1F61F3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D345D359-869B-4305-B7D7-0B5C4FDEC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2F688B27-AEB8-45BD-9597-78A97EE0D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4EB21FA6-8B6A-4699-8408-91E699800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Freeform 11">
            <a:extLst>
              <a:ext uri="{FF2B5EF4-FFF2-40B4-BE49-F238E27FC236}">
                <a16:creationId xmlns:a16="http://schemas.microsoft.com/office/drawing/2014/main" id="{664D6319-AE80-458F-A2C6-1F0351266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2B258D2B-6AC3-4B3A-A87C-FD7E65178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A22AB8F-8672-4CA8-8E57-FDB5A32F1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8229600" cy="6858000"/>
          </a:xfrm>
          <a:prstGeom prst="rect">
            <a:avLst/>
          </a:prstGeom>
          <a:solidFill>
            <a:srgbClr val="395157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6" name="Picture 5" descr="Metal tic-tac-toe game pieces">
            <a:extLst>
              <a:ext uri="{FF2B5EF4-FFF2-40B4-BE49-F238E27FC236}">
                <a16:creationId xmlns:a16="http://schemas.microsoft.com/office/drawing/2014/main" id="{A42E6D99-E4A2-3861-0FD2-CE377051C9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565" r="35102"/>
          <a:stretch>
            <a:fillRect/>
          </a:stretch>
        </p:blipFill>
        <p:spPr>
          <a:xfrm>
            <a:off x="8229598" y="10"/>
            <a:ext cx="3962401" cy="6857990"/>
          </a:xfrm>
          <a:prstGeom prst="rect">
            <a:avLst/>
          </a:prstGeom>
        </p:spPr>
      </p:pic>
      <p:sp>
        <p:nvSpPr>
          <p:cNvPr id="46" name="Freeform 5">
            <a:extLst>
              <a:ext uri="{FF2B5EF4-FFF2-40B4-BE49-F238E27FC236}">
                <a16:creationId xmlns:a16="http://schemas.microsoft.com/office/drawing/2014/main" id="{8D55DD8B-9BF9-4B91-A22D-2D3F2AEFF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659027"/>
            <a:ext cx="9042690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118346-0918-1B9D-5B81-D537C7573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867" y="787400"/>
            <a:ext cx="7145866" cy="7789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>
                <a:solidFill>
                  <a:srgbClr val="FEFFFF"/>
                </a:solidFill>
              </a:rPr>
              <a:t>Calculating Force and Motion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DF9B2A-10AA-1273-4D9F-8AD1E9D4EB97}"/>
              </a:ext>
            </a:extLst>
          </p:cNvPr>
          <p:cNvSpPr txBox="1"/>
          <p:nvPr/>
        </p:nvSpPr>
        <p:spPr>
          <a:xfrm>
            <a:off x="541866" y="2032000"/>
            <a:ext cx="7145867" cy="3879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457200" defTabSz="457200">
              <a:spcBef>
                <a:spcPts val="1000"/>
              </a:spcBef>
              <a:buClr>
                <a:srgbClr val="5C8BBB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EFFFF"/>
                </a:solidFill>
              </a:rPr>
              <a:t>What makes some objects accelerate faster than others?</a:t>
            </a:r>
          </a:p>
          <a:p>
            <a:pPr marL="457200" indent="-457200" defTabSz="457200">
              <a:spcBef>
                <a:spcPts val="1000"/>
              </a:spcBef>
              <a:buClr>
                <a:srgbClr val="5C8BBB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EFFFF"/>
                </a:solidFill>
              </a:rPr>
              <a:t>How does mass affect the motion of an object?</a:t>
            </a:r>
          </a:p>
          <a:p>
            <a:pPr marL="457200" indent="-457200" defTabSz="457200">
              <a:spcBef>
                <a:spcPts val="1000"/>
              </a:spcBef>
              <a:buClr>
                <a:srgbClr val="5C8BBB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EFFFF"/>
                </a:solidFill>
              </a:rPr>
              <a:t>How can we determine the force needed to move an object?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935378-0A2D-7692-80B6-7C7C04A2EB42}"/>
              </a:ext>
            </a:extLst>
          </p:cNvPr>
          <p:cNvSpPr txBox="1"/>
          <p:nvPr/>
        </p:nvSpPr>
        <p:spPr>
          <a:xfrm>
            <a:off x="274387" y="12198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Day 4</a:t>
            </a:r>
          </a:p>
        </p:txBody>
      </p:sp>
    </p:spTree>
    <p:extLst>
      <p:ext uri="{BB962C8B-B14F-4D97-AF65-F5344CB8AC3E}">
        <p14:creationId xmlns:p14="http://schemas.microsoft.com/office/powerpoint/2010/main" val="12805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atMod val="92000"/>
                <a:lumMod val="120000"/>
              </a:schemeClr>
            </a:gs>
            <a:gs pos="100000">
              <a:schemeClr val="bg1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r>
                <a:rPr lang="en-US" dirty="0"/>
                <a:t>Rome://settings/searchEngines</a:t>
              </a:r>
            </a:p>
            <a:p>
              <a:r>
                <a:rPr lang="en-US" dirty="0"/>
                <a:t>	Shop					</a:t>
              </a:r>
            </a:p>
            <a:p>
              <a:endParaRPr lang="en-US" dirty="0"/>
            </a:p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5B3CCFC9-E82D-444E-9621-FE5F95E67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584FD149-94B6-4257-AB5B-C478E6038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AED452-8D29-017D-B7DD-083D66F1D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5122652" cy="12598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Newton’s 2nd Law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743F4F4-276D-4A4D-930A-0530386F9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ED3EB5-AA1A-FA5E-2F38-6EF450AAEF00}"/>
              </a:ext>
            </a:extLst>
          </p:cNvPr>
          <p:cNvSpPr txBox="1"/>
          <p:nvPr/>
        </p:nvSpPr>
        <p:spPr>
          <a:xfrm>
            <a:off x="649225" y="2133600"/>
            <a:ext cx="5122652" cy="37592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457200" defTabSz="4572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acceleration of an object depends on the net force acting on it and its mass.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defTabSz="4572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Formula: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 = m × a</a:t>
            </a:r>
          </a:p>
          <a:p>
            <a:pPr marL="914400" lvl="1" indent="-457200" defTabSz="4572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 = force (N), m = mass (kg), a = acceleration (m/s²)</a:t>
            </a:r>
          </a:p>
        </p:txBody>
      </p:sp>
      <p:pic>
        <p:nvPicPr>
          <p:cNvPr id="8" name="Graphic 7" descr="Atom">
            <a:extLst>
              <a:ext uri="{FF2B5EF4-FFF2-40B4-BE49-F238E27FC236}">
                <a16:creationId xmlns:a16="http://schemas.microsoft.com/office/drawing/2014/main" id="{0B8DB039-86C0-DB92-689B-367E8FAB03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3856" y="645106"/>
            <a:ext cx="5247747" cy="5247747"/>
          </a:xfrm>
          <a:prstGeom prst="rect">
            <a:avLst/>
          </a:prstGeom>
        </p:spPr>
      </p:pic>
      <p:sp>
        <p:nvSpPr>
          <p:cNvPr id="47" name="Freeform 10">
            <a:extLst>
              <a:ext uri="{FF2B5EF4-FFF2-40B4-BE49-F238E27FC236}">
                <a16:creationId xmlns:a16="http://schemas.microsoft.com/office/drawing/2014/main" id="{AA1386B8-14BD-4682-B537-BC9027D6E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3F37E6-48E0-789C-A992-18A2F0261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B2E2FF0-2DEB-1A12-C267-258BCEF13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0922" y="1113764"/>
            <a:ext cx="4895030" cy="7098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STEM Focus Goal #1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90D5B-848D-8909-5B99-68C0E75913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0864" y="2131705"/>
            <a:ext cx="3710018" cy="91556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000"/>
              </a:spcBef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Analyze a Model to Identify Contact vs. Non-Contact Forces</a:t>
            </a:r>
          </a:p>
        </p:txBody>
      </p:sp>
      <p:pic>
        <p:nvPicPr>
          <p:cNvPr id="9" name="Picture 8" descr="Woman pushing wheelbarrow with plants">
            <a:extLst>
              <a:ext uri="{FF2B5EF4-FFF2-40B4-BE49-F238E27FC236}">
                <a16:creationId xmlns:a16="http://schemas.microsoft.com/office/drawing/2014/main" id="{43F52D0A-6812-CBC2-CFF0-4EB9153F1A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2" r="23177" b="-1"/>
          <a:stretch>
            <a:fillRect/>
          </a:stretch>
        </p:blipFill>
        <p:spPr>
          <a:xfrm>
            <a:off x="6095998" y="-20965"/>
            <a:ext cx="6096002" cy="6878965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E22AE4-D9F1-FC8B-FE12-1F4340472FDD}"/>
              </a:ext>
            </a:extLst>
          </p:cNvPr>
          <p:cNvSpPr txBox="1"/>
          <p:nvPr/>
        </p:nvSpPr>
        <p:spPr>
          <a:xfrm>
            <a:off x="5155905" y="1113764"/>
            <a:ext cx="6108179" cy="462432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80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atMod val="92000"/>
                <a:lumMod val="120000"/>
              </a:schemeClr>
            </a:gs>
            <a:gs pos="100000">
              <a:schemeClr val="bg1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 118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20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134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7" name="Rectangle 146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9" name="Freeform 11">
            <a:extLst>
              <a:ext uri="{FF2B5EF4-FFF2-40B4-BE49-F238E27FC236}">
                <a16:creationId xmlns:a16="http://schemas.microsoft.com/office/drawing/2014/main" id="{5B3CCFC9-E82D-444E-9621-FE5F95E67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151" name="Rectangle 150">
            <a:extLst>
              <a:ext uri="{FF2B5EF4-FFF2-40B4-BE49-F238E27FC236}">
                <a16:creationId xmlns:a16="http://schemas.microsoft.com/office/drawing/2014/main" id="{82FDEACC-D224-4F5B-A0BE-6581493C3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567B8489-9450-4A50-94AF-90283270F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8229600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5" name="Freeform 5">
            <a:extLst>
              <a:ext uri="{FF2B5EF4-FFF2-40B4-BE49-F238E27FC236}">
                <a16:creationId xmlns:a16="http://schemas.microsoft.com/office/drawing/2014/main" id="{9D81556A-CBCA-4ADE-9ACA-F18F2F5E3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659027"/>
            <a:ext cx="9042690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02E0D5-92DE-C1E9-504D-7E7B01342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867" y="787400"/>
            <a:ext cx="7145866" cy="7789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>
                <a:solidFill>
                  <a:srgbClr val="FEFFFF"/>
                </a:solidFill>
              </a:rPr>
              <a:t>STEM Focus Goal #4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088368-2455-7243-157F-AC5ADF3B0258}"/>
              </a:ext>
            </a:extLst>
          </p:cNvPr>
          <p:cNvSpPr txBox="1"/>
          <p:nvPr/>
        </p:nvSpPr>
        <p:spPr>
          <a:xfrm>
            <a:off x="541866" y="2032000"/>
            <a:ext cx="7145867" cy="387922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defTabSz="457200">
              <a:spcBef>
                <a:spcPts val="1000"/>
              </a:spcBef>
              <a:buClr>
                <a:schemeClr val="accent1"/>
              </a:buClr>
            </a:pPr>
            <a:r>
              <a:rPr lang="en-US" sz="2400" b="1" dirty="0">
                <a:solidFill>
                  <a:srgbClr val="FEFFFF"/>
                </a:solidFill>
              </a:rPr>
              <a:t>Real-World Problem Solving</a:t>
            </a:r>
          </a:p>
          <a:p>
            <a:pPr marL="457200" indent="-457200" defTabSz="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sz="2400" b="1" dirty="0">
                <a:solidFill>
                  <a:srgbClr val="FEFFFF"/>
                </a:solidFill>
              </a:rPr>
              <a:t>Apply Newton’s 2nd Law (F = m × a)</a:t>
            </a:r>
            <a:r>
              <a:rPr lang="en-US" sz="2400" dirty="0">
                <a:solidFill>
                  <a:srgbClr val="FEFFFF"/>
                </a:solidFill>
              </a:rPr>
              <a:t> to solve </a:t>
            </a:r>
            <a:r>
              <a:rPr lang="en-US" sz="2400" b="1" dirty="0">
                <a:solidFill>
                  <a:srgbClr val="FEFFFF"/>
                </a:solidFill>
              </a:rPr>
              <a:t>word problems</a:t>
            </a:r>
            <a:r>
              <a:rPr lang="en-US" sz="2400" dirty="0">
                <a:solidFill>
                  <a:srgbClr val="FEFFFF"/>
                </a:solidFill>
              </a:rPr>
              <a:t> involving motion.</a:t>
            </a:r>
          </a:p>
          <a:p>
            <a:pPr marL="457200" indent="-457200" defTabSz="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sz="2400" dirty="0">
                <a:solidFill>
                  <a:srgbClr val="FEFFFF"/>
                </a:solidFill>
              </a:rPr>
              <a:t>Connect calculations to </a:t>
            </a:r>
            <a:r>
              <a:rPr lang="en-US" sz="2400" b="1" dirty="0">
                <a:solidFill>
                  <a:srgbClr val="FEFFFF"/>
                </a:solidFill>
              </a:rPr>
              <a:t>everyday situations</a:t>
            </a:r>
            <a:r>
              <a:rPr lang="en-US" sz="2400" dirty="0">
                <a:solidFill>
                  <a:srgbClr val="FEFFFF"/>
                </a:solidFill>
              </a:rPr>
              <a:t> such as cars accelerating, elevators moving, or athletes pushing objects.</a:t>
            </a:r>
          </a:p>
          <a:p>
            <a:pPr marL="457200" indent="-457200" defTabSz="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sz="2400" dirty="0">
                <a:solidFill>
                  <a:srgbClr val="FEFFFF"/>
                </a:solidFill>
              </a:rPr>
              <a:t>Develop </a:t>
            </a:r>
            <a:r>
              <a:rPr lang="en-US" sz="2400" b="1" dirty="0">
                <a:solidFill>
                  <a:srgbClr val="FEFFFF"/>
                </a:solidFill>
              </a:rPr>
              <a:t>critical thinking and quantitative reasoning</a:t>
            </a:r>
            <a:r>
              <a:rPr lang="en-US" sz="2400" dirty="0">
                <a:solidFill>
                  <a:srgbClr val="FEFFFF"/>
                </a:solidFill>
              </a:rPr>
              <a:t> skills by interpreting data and solving problems relevant to real life.</a:t>
            </a:r>
          </a:p>
        </p:txBody>
      </p:sp>
      <p:pic>
        <p:nvPicPr>
          <p:cNvPr id="8" name="Graphic 7" descr="Ruler">
            <a:extLst>
              <a:ext uri="{FF2B5EF4-FFF2-40B4-BE49-F238E27FC236}">
                <a16:creationId xmlns:a16="http://schemas.microsoft.com/office/drawing/2014/main" id="{8F6B0FE1-8C1D-2EB2-B475-AE95FCA4C7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13057" y="2462282"/>
            <a:ext cx="3001931" cy="300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20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atMod val="92000"/>
                <a:lumMod val="120000"/>
              </a:schemeClr>
            </a:gs>
            <a:gs pos="100000">
              <a:schemeClr val="bg1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Freeform 11">
            <a:extLst>
              <a:ext uri="{FF2B5EF4-FFF2-40B4-BE49-F238E27FC236}">
                <a16:creationId xmlns:a16="http://schemas.microsoft.com/office/drawing/2014/main" id="{5B3CCFC9-E82D-444E-9621-FE5F95E67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82FDEACC-D224-4F5B-A0BE-6581493C3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67B8489-9450-4A50-94AF-90283270F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8229600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8" name="Freeform 5">
            <a:extLst>
              <a:ext uri="{FF2B5EF4-FFF2-40B4-BE49-F238E27FC236}">
                <a16:creationId xmlns:a16="http://schemas.microsoft.com/office/drawing/2014/main" id="{9D81556A-CBCA-4ADE-9ACA-F18F2F5E3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659027"/>
            <a:ext cx="9042690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A7E1D4-6DB0-6A07-1517-10D4458051AC}"/>
              </a:ext>
            </a:extLst>
          </p:cNvPr>
          <p:cNvSpPr txBox="1"/>
          <p:nvPr/>
        </p:nvSpPr>
        <p:spPr>
          <a:xfrm>
            <a:off x="150973" y="-125204"/>
            <a:ext cx="7145866" cy="7789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FEFFFF"/>
                </a:solidFill>
                <a:latin typeface="+mj-lt"/>
                <a:ea typeface="+mj-ea"/>
                <a:cs typeface="+mj-cs"/>
              </a:rPr>
              <a:t>Day 5 </a:t>
            </a:r>
            <a:endParaRPr lang="en-US" dirty="0">
              <a:solidFill>
                <a:srgbClr val="FE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0EB742-B3CF-5539-1517-1C4A0C689513}"/>
              </a:ext>
            </a:extLst>
          </p:cNvPr>
          <p:cNvSpPr txBox="1"/>
          <p:nvPr/>
        </p:nvSpPr>
        <p:spPr>
          <a:xfrm>
            <a:off x="541866" y="2032000"/>
            <a:ext cx="7145867" cy="3879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FEFFFF"/>
                </a:solidFill>
              </a:rPr>
              <a:t>Show understanding of </a:t>
            </a:r>
            <a:r>
              <a:rPr lang="en-US" sz="1500" b="1" dirty="0">
                <a:solidFill>
                  <a:srgbClr val="FEFFFF"/>
                </a:solidFill>
              </a:rPr>
              <a:t>forces, motion, and Newton’s Laws</a:t>
            </a:r>
            <a:r>
              <a:rPr lang="en-US" sz="1500" dirty="0">
                <a:solidFill>
                  <a:srgbClr val="FEFFFF"/>
                </a:solidFill>
              </a:rPr>
              <a:t>.</a:t>
            </a: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FEFFFF"/>
                </a:solidFill>
              </a:rPr>
              <a:t>Apply problem-solving to </a:t>
            </a:r>
            <a:r>
              <a:rPr lang="en-US" sz="1500" b="1" dirty="0">
                <a:solidFill>
                  <a:srgbClr val="FEFFFF"/>
                </a:solidFill>
              </a:rPr>
              <a:t>real-world scenarios</a:t>
            </a:r>
            <a:r>
              <a:rPr lang="en-US" sz="1500" dirty="0">
                <a:solidFill>
                  <a:srgbClr val="FEFFFF"/>
                </a:solidFill>
              </a:rPr>
              <a:t>.</a:t>
            </a: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500" dirty="0">
              <a:solidFill>
                <a:srgbClr val="FEFFFF"/>
              </a:solidFill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en-US" sz="1500" b="1" dirty="0">
                <a:solidFill>
                  <a:srgbClr val="FEFFFF"/>
                </a:solidFill>
              </a:rPr>
              <a:t>Instructions:</a:t>
            </a:r>
            <a:endParaRPr lang="en-US" sz="1500" dirty="0">
              <a:solidFill>
                <a:srgbClr val="FEFFFF"/>
              </a:solidFill>
            </a:endParaRP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FEFFFF"/>
                </a:solidFill>
              </a:rPr>
              <a:t>Complete the review test </a:t>
            </a:r>
            <a:r>
              <a:rPr lang="en-US" sz="1500" b="1" dirty="0">
                <a:solidFill>
                  <a:srgbClr val="FEFFFF"/>
                </a:solidFill>
              </a:rPr>
              <a:t>online</a:t>
            </a:r>
            <a:r>
              <a:rPr lang="en-US" sz="1500" dirty="0">
                <a:solidFill>
                  <a:srgbClr val="FEFFFF"/>
                </a:solidFill>
              </a:rPr>
              <a:t>.</a:t>
            </a:r>
          </a:p>
          <a:p>
            <a:pPr marL="285750" indent="-28575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FEFFFF"/>
                </a:solidFill>
              </a:rPr>
              <a:t>Include </a:t>
            </a:r>
            <a:r>
              <a:rPr lang="en-US" sz="1500" b="1" dirty="0">
                <a:solidFill>
                  <a:srgbClr val="FEFFFF"/>
                </a:solidFill>
              </a:rPr>
              <a:t>units</a:t>
            </a:r>
            <a:r>
              <a:rPr lang="en-US" sz="1500" dirty="0">
                <a:solidFill>
                  <a:srgbClr val="FEFFFF"/>
                </a:solidFill>
              </a:rPr>
              <a:t> and </a:t>
            </a:r>
            <a:r>
              <a:rPr lang="en-US" sz="1500" b="1" dirty="0">
                <a:solidFill>
                  <a:srgbClr val="FEFFFF"/>
                </a:solidFill>
              </a:rPr>
              <a:t>show your work</a:t>
            </a:r>
            <a:r>
              <a:rPr lang="en-US" sz="1500" dirty="0">
                <a:solidFill>
                  <a:srgbClr val="FEFFFF"/>
                </a:solidFill>
              </a:rPr>
              <a:t>.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br>
              <a:rPr lang="en-US" sz="1500" dirty="0">
                <a:solidFill>
                  <a:srgbClr val="FEFFFF"/>
                </a:solidFill>
              </a:rPr>
            </a:br>
            <a:endParaRPr lang="en-US" sz="1500" dirty="0">
              <a:solidFill>
                <a:srgbClr val="FEFFFF"/>
              </a:solidFill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en-US" sz="1500" b="1" dirty="0">
                <a:solidFill>
                  <a:srgbClr val="FEFFFF"/>
                </a:solidFill>
              </a:rPr>
              <a:t>Access Here:</a:t>
            </a:r>
            <a:br>
              <a:rPr lang="en-US" sz="1500" dirty="0">
                <a:solidFill>
                  <a:srgbClr val="FEFFFF"/>
                </a:solidFill>
              </a:rPr>
            </a:br>
            <a:r>
              <a:rPr lang="en-US" sz="1500" dirty="0">
                <a:solidFill>
                  <a:srgbClr val="FEFFFF"/>
                </a:solidFill>
              </a:rPr>
              <a:t>🔗 </a:t>
            </a:r>
            <a:r>
              <a:rPr lang="en-US" sz="1500" dirty="0">
                <a:solidFill>
                  <a:srgbClr val="FEFFFF"/>
                </a:solidFill>
                <a:hlinkClick r:id="rId2"/>
              </a:rPr>
              <a:t>www.innovatewithmrbarbado.com</a:t>
            </a:r>
            <a:endParaRPr lang="en-US" sz="1500" dirty="0">
              <a:solidFill>
                <a:srgbClr val="FEFFFF"/>
              </a:solidFill>
            </a:endParaRPr>
          </a:p>
        </p:txBody>
      </p:sp>
      <p:pic>
        <p:nvPicPr>
          <p:cNvPr id="9" name="Graphic 8" descr="Bullseye">
            <a:extLst>
              <a:ext uri="{FF2B5EF4-FFF2-40B4-BE49-F238E27FC236}">
                <a16:creationId xmlns:a16="http://schemas.microsoft.com/office/drawing/2014/main" id="{66CC0C80-1326-6B3E-1AF6-B51D7634E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13057" y="2462282"/>
            <a:ext cx="3001931" cy="30019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40A671-FA04-9E3D-7D24-C9897F67251E}"/>
              </a:ext>
            </a:extLst>
          </p:cNvPr>
          <p:cNvSpPr txBox="1"/>
          <p:nvPr/>
        </p:nvSpPr>
        <p:spPr>
          <a:xfrm>
            <a:off x="274387" y="927864"/>
            <a:ext cx="6094140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en-US" sz="3600" b="1" dirty="0">
                <a:solidFill>
                  <a:srgbClr val="FEFFFF"/>
                </a:solidFill>
              </a:rPr>
              <a:t>STEM Focus Goal #5</a:t>
            </a:r>
            <a:endParaRPr lang="en-US" sz="3600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agnetic attraction">
            <a:extLst>
              <a:ext uri="{FF2B5EF4-FFF2-40B4-BE49-F238E27FC236}">
                <a16:creationId xmlns:a16="http://schemas.microsoft.com/office/drawing/2014/main" id="{F0067702-145F-4FC6-40A9-9D418F010C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7" b="187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DF3F434-8C78-95E3-E684-81A8E78F15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568" y="4751713"/>
            <a:ext cx="5478432" cy="103209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2800" dirty="0"/>
              <a:t>Do objects have to touch each other to apply a force?</a:t>
            </a:r>
            <a:endParaRPr lang="en-US" sz="2800" dirty="0">
              <a:solidFill>
                <a:srgbClr val="FEFFFF"/>
              </a:solidFill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D3F9F682-2A58-CE53-0EF6-65229615167E}"/>
              </a:ext>
            </a:extLst>
          </p:cNvPr>
          <p:cNvSpPr txBox="1"/>
          <p:nvPr/>
        </p:nvSpPr>
        <p:spPr>
          <a:xfrm>
            <a:off x="128608" y="254058"/>
            <a:ext cx="5454227" cy="5249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ts val="1000"/>
              </a:spcBef>
              <a:buClr>
                <a:schemeClr val="accent1"/>
              </a:buClr>
            </a:pPr>
            <a:r>
              <a:rPr lang="en-US" dirty="0">
                <a:solidFill>
                  <a:srgbClr val="FEFFFF"/>
                </a:solidFill>
              </a:rPr>
              <a:t>Day 1</a:t>
            </a:r>
          </a:p>
        </p:txBody>
      </p:sp>
    </p:spTree>
    <p:extLst>
      <p:ext uri="{BB962C8B-B14F-4D97-AF65-F5344CB8AC3E}">
        <p14:creationId xmlns:p14="http://schemas.microsoft.com/office/powerpoint/2010/main" val="2194996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ontent Placeholder 38">
            <a:extLst>
              <a:ext uri="{FF2B5EF4-FFF2-40B4-BE49-F238E27FC236}">
                <a16:creationId xmlns:a16="http://schemas.microsoft.com/office/drawing/2014/main" id="{003D6572-78DF-4FE3-9A82-02DFFC19F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0353" y="666750"/>
            <a:ext cx="7270457" cy="5730874"/>
          </a:xfrm>
        </p:spPr>
        <p:txBody>
          <a:bodyPr>
            <a:normAutofit lnSpcReduction="10000"/>
          </a:bodyPr>
          <a:lstStyle/>
          <a:p>
            <a:r>
              <a:rPr lang="en-US" b="0" dirty="0">
                <a:latin typeface="Amasis MT Pro" panose="02040504050005020304" pitchFamily="18" charset="0"/>
              </a:rPr>
              <a:t>Today’s mini-lab investigation focuses on exploring how forces act on objects. The activity aims to help students describe and differentiate between contact and non-contact forces, such as friction, magnetism, and gravity. Mastery is demonstrated when students can clearly explain whether or not objects need to touch in order to exert a force on each other.</a:t>
            </a:r>
          </a:p>
        </p:txBody>
      </p:sp>
    </p:spTree>
    <p:extLst>
      <p:ext uri="{BB962C8B-B14F-4D97-AF65-F5344CB8AC3E}">
        <p14:creationId xmlns:p14="http://schemas.microsoft.com/office/powerpoint/2010/main" val="368926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48173-EF1D-4628-85E2-A6B1A438FF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313" y="560248"/>
            <a:ext cx="5039043" cy="91949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b="1" dirty="0">
                <a:solidFill>
                  <a:srgbClr val="FFC000"/>
                </a:solidFill>
                <a:latin typeface="Amasis MT Pro" panose="02040504050005020304" pitchFamily="18" charset="0"/>
              </a:rPr>
              <a:t>Engage: </a:t>
            </a:r>
            <a:endParaRPr lang="en-US" sz="6000" dirty="0">
              <a:solidFill>
                <a:srgbClr val="FFC000"/>
              </a:solidFill>
              <a:latin typeface="Amasis MT Pro" panose="020405040500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E38A7-29EF-7147-6445-E0740C993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5313" y="1629791"/>
            <a:ext cx="5039043" cy="2046859"/>
          </a:xfrm>
        </p:spPr>
        <p:txBody>
          <a:bodyPr/>
          <a:lstStyle/>
          <a:p>
            <a:r>
              <a:rPr lang="en-US" dirty="0"/>
              <a:t>Knowledge Check</a:t>
            </a:r>
            <a:endParaRPr lang="en-US" sz="6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46E3A7-B2B8-3D64-2009-F452C5040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5313" y="3195967"/>
            <a:ext cx="5039411" cy="3006090"/>
          </a:xfrm>
        </p:spPr>
        <p:txBody>
          <a:bodyPr>
            <a:normAutofit fontScale="92500" lnSpcReduction="10000"/>
          </a:bodyPr>
          <a:lstStyle/>
          <a:p>
            <a:pPr>
              <a:buFont typeface="Arial"/>
              <a:buChar char="•"/>
            </a:pPr>
            <a:r>
              <a:rPr lang="en-US" sz="2800" dirty="0"/>
              <a:t>Read the scenario carefully.</a:t>
            </a:r>
          </a:p>
          <a:p>
            <a:pPr>
              <a:buFont typeface="Arial"/>
              <a:buChar char="•"/>
            </a:pPr>
            <a:r>
              <a:rPr lang="en-US" sz="2800" dirty="0"/>
              <a:t>Think about each friend’s idea.</a:t>
            </a:r>
          </a:p>
          <a:p>
            <a:pPr>
              <a:buFont typeface="Arial"/>
              <a:buChar char="•"/>
            </a:pPr>
            <a:r>
              <a:rPr lang="en-US" sz="2800" dirty="0"/>
              <a:t>Decide which friend you agree with and explain why.</a:t>
            </a:r>
            <a:endParaRPr lang="en-US" sz="2800" dirty="0">
              <a:solidFill>
                <a:srgbClr val="FF0000"/>
              </a:solidFill>
              <a:cs typeface="Times New Roman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9C5F767-15D2-E28F-B5B7-901AA497E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356" y="0"/>
            <a:ext cx="62306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8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577BC5-604E-D300-9AF1-26F6A8839F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en-US" dirty="0"/>
              <a:t>What is a </a:t>
            </a:r>
            <a:r>
              <a:rPr lang="en-US" b="1" dirty="0">
                <a:solidFill>
                  <a:schemeClr val="bg2"/>
                </a:solidFill>
              </a:rPr>
              <a:t>force</a:t>
            </a:r>
            <a:r>
              <a:rPr lang="en-US" dirty="0"/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5E8C7D-5CD7-2D5D-EA2F-DE8408B16F2E}"/>
              </a:ext>
            </a:extLst>
          </p:cNvPr>
          <p:cNvSpPr txBox="1"/>
          <p:nvPr/>
        </p:nvSpPr>
        <p:spPr>
          <a:xfrm>
            <a:off x="4569034" y="704221"/>
            <a:ext cx="7027652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400" b="1" dirty="0"/>
              <a:t>Force is a push or pull between two objects that can change their motion.</a:t>
            </a:r>
            <a:r>
              <a:rPr lang="en-US" sz="2400" dirty="0"/>
              <a:t> It is measured in </a:t>
            </a:r>
            <a:r>
              <a:rPr lang="en-US" sz="2400" b="1" dirty="0"/>
              <a:t>Newtons (N)</a:t>
            </a:r>
            <a:r>
              <a:rPr lang="en-US" sz="2400" dirty="0"/>
              <a:t> using a spring scale or a force sensor. One Newton is the force needed to make a 1-kilogram object accelerate at 1 meter per second squared. A spring scale measures force by how much the spring stretches when pushed or pulled.</a:t>
            </a:r>
          </a:p>
        </p:txBody>
      </p:sp>
      <p:pic>
        <p:nvPicPr>
          <p:cNvPr id="1026" name="Picture 2" descr="Image result for tug of war gif">
            <a:extLst>
              <a:ext uri="{FF2B5EF4-FFF2-40B4-BE49-F238E27FC236}">
                <a16:creationId xmlns:a16="http://schemas.microsoft.com/office/drawing/2014/main" id="{06F22C64-DF06-92DC-5AC9-324B97BED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860" y="3899270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06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atMod val="92000"/>
                <a:lumMod val="120000"/>
              </a:schemeClr>
            </a:gs>
            <a:gs pos="100000">
              <a:schemeClr val="bg1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71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3" name="Rectangle 82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4" name="Freeform 11">
            <a:extLst>
              <a:ext uri="{FF2B5EF4-FFF2-40B4-BE49-F238E27FC236}">
                <a16:creationId xmlns:a16="http://schemas.microsoft.com/office/drawing/2014/main" id="{5B3CCFC9-E82D-444E-9621-FE5F95E67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82FDEACC-D224-4F5B-A0BE-6581493C3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567B8489-9450-4A50-94AF-90283270F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8229600" cy="6858000"/>
          </a:xfrm>
          <a:prstGeom prst="rect">
            <a:avLst/>
          </a:prstGeom>
          <a:solidFill>
            <a:srgbClr val="246636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7" name="Freeform 5">
            <a:extLst>
              <a:ext uri="{FF2B5EF4-FFF2-40B4-BE49-F238E27FC236}">
                <a16:creationId xmlns:a16="http://schemas.microsoft.com/office/drawing/2014/main" id="{9D81556A-CBCA-4ADE-9ACA-F18F2F5E3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659027"/>
            <a:ext cx="9042690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EE54490B-E05A-815A-3F51-24B0A05AE5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867" y="787400"/>
            <a:ext cx="7145866" cy="7789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>
                <a:solidFill>
                  <a:srgbClr val="FEFFFF"/>
                </a:solidFill>
              </a:rPr>
              <a:t>STEM Focus Goal #2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CF77EB-0285-7690-7FDB-254697415F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1866" y="2032000"/>
            <a:ext cx="7145867" cy="387922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rgbClr val="EB9B1A"/>
              </a:buClr>
              <a:buFont typeface="Wingdings 3" charset="2"/>
              <a:buChar char=""/>
            </a:pPr>
            <a:r>
              <a:rPr lang="en-US" dirty="0">
                <a:solidFill>
                  <a:srgbClr val="FEFFFF"/>
                </a:solidFill>
                <a:latin typeface="+mn-lt"/>
                <a:ea typeface="+mn-ea"/>
                <a:cs typeface="+mn-cs"/>
              </a:rPr>
              <a:t>Use simple tools and materials, such as magnets, blocks, toy cars, and strings, to investigate how forces affect the motion of objects.</a:t>
            </a:r>
          </a:p>
        </p:txBody>
      </p:sp>
      <p:pic>
        <p:nvPicPr>
          <p:cNvPr id="9" name="Picture 8" descr="Woman pushing wheelbarrow with plants">
            <a:extLst>
              <a:ext uri="{FF2B5EF4-FFF2-40B4-BE49-F238E27FC236}">
                <a16:creationId xmlns:a16="http://schemas.microsoft.com/office/drawing/2014/main" id="{67A83709-28D0-49A5-FADB-2BD0DD20F3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2" r="23177" b="-1"/>
          <a:stretch>
            <a:fillRect/>
          </a:stretch>
        </p:blipFill>
        <p:spPr>
          <a:xfrm>
            <a:off x="8713057" y="2269529"/>
            <a:ext cx="3001931" cy="3387438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287FBA-A0D8-BA0B-235C-F5D3EE17790B}"/>
              </a:ext>
            </a:extLst>
          </p:cNvPr>
          <p:cNvSpPr txBox="1"/>
          <p:nvPr/>
        </p:nvSpPr>
        <p:spPr>
          <a:xfrm>
            <a:off x="5155905" y="1113764"/>
            <a:ext cx="6108179" cy="462432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B0A514-FA8D-D0AB-1188-C683CC5C52F1}"/>
              </a:ext>
            </a:extLst>
          </p:cNvPr>
          <p:cNvSpPr/>
          <p:nvPr/>
        </p:nvSpPr>
        <p:spPr>
          <a:xfrm>
            <a:off x="232627" y="114855"/>
            <a:ext cx="104387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Day 2</a:t>
            </a:r>
          </a:p>
        </p:txBody>
      </p:sp>
    </p:spTree>
    <p:extLst>
      <p:ext uri="{BB962C8B-B14F-4D97-AF65-F5344CB8AC3E}">
        <p14:creationId xmlns:p14="http://schemas.microsoft.com/office/powerpoint/2010/main" val="4107908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atMod val="92000"/>
                <a:lumMod val="120000"/>
              </a:schemeClr>
            </a:gs>
            <a:gs pos="100000">
              <a:schemeClr val="bg1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roup 169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72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186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8" name="Rectangle 197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9" name="Freeform 11">
            <a:extLst>
              <a:ext uri="{FF2B5EF4-FFF2-40B4-BE49-F238E27FC236}">
                <a16:creationId xmlns:a16="http://schemas.microsoft.com/office/drawing/2014/main" id="{5B3CCFC9-E82D-444E-9621-FE5F95E67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169" name="Rectangle 168">
            <a:extLst>
              <a:ext uri="{FF2B5EF4-FFF2-40B4-BE49-F238E27FC236}">
                <a16:creationId xmlns:a16="http://schemas.microsoft.com/office/drawing/2014/main" id="{82FDEACC-D224-4F5B-A0BE-6581493C3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567B8489-9450-4A50-94AF-90283270F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8229600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3" name="Freeform 5">
            <a:extLst>
              <a:ext uri="{FF2B5EF4-FFF2-40B4-BE49-F238E27FC236}">
                <a16:creationId xmlns:a16="http://schemas.microsoft.com/office/drawing/2014/main" id="{9D81556A-CBCA-4ADE-9ACA-F18F2F5E3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659027"/>
            <a:ext cx="9042690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F683C6-1A95-8928-79A3-1854E8FDA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867" y="787400"/>
            <a:ext cx="7145866" cy="7789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>
                <a:solidFill>
                  <a:srgbClr val="FEFFFF"/>
                </a:solidFill>
              </a:rPr>
              <a:t>Objective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A9D1E3-85F7-67D6-63D3-DC98E718AF10}"/>
              </a:ext>
            </a:extLst>
          </p:cNvPr>
          <p:cNvSpPr txBox="1"/>
          <p:nvPr/>
        </p:nvSpPr>
        <p:spPr>
          <a:xfrm>
            <a:off x="541866" y="2032000"/>
            <a:ext cx="7145867" cy="3879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sz="3200" dirty="0">
                <a:solidFill>
                  <a:srgbClr val="FEFFFF"/>
                </a:solidFill>
              </a:rPr>
              <a:t>Students will identify and describe the two major types of forces (contact and non-contact) and their specific kinds and explain how they affect objects.</a:t>
            </a:r>
          </a:p>
        </p:txBody>
      </p:sp>
      <p:pic>
        <p:nvPicPr>
          <p:cNvPr id="51" name="Graphic 50" descr="Onboarding">
            <a:extLst>
              <a:ext uri="{FF2B5EF4-FFF2-40B4-BE49-F238E27FC236}">
                <a16:creationId xmlns:a16="http://schemas.microsoft.com/office/drawing/2014/main" id="{E8E243AE-C712-B200-059B-DFDCEB1B5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13057" y="2462282"/>
            <a:ext cx="3001931" cy="300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0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4E9F44E-02E7-4A97-B7DB-1DB0F1F4E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154F2546-BFC4-4B9A-B22A-40C22269F5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4BB2355B-3CC7-4F78-AEE5-42361DBF4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031B8A19-2FD3-4302-91CF-C8B6F93B3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73162A24-700C-424E-96EC-86CB156D0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1F0C1D92-E435-4491-B392-AB951E055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0212CAD4-9EC5-41A6-B23D-EBA052710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6EFDEEEF-07D4-42EA-BAF2-B6FB6442D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2F4FA7A2-4814-4283-AED6-51BE57860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3A80AF23-BF8E-4209-B9DE-1D2A637B4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19128847-0CCA-451D-A00A-2855A4D6D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5007ABF4-C6D7-4D5A-B621-E22A6CDE2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C626D9E0-6E9C-49D1-9350-E85A88DD35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F22DE9C-F188-48E2-A82C-4434A8EEE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02013AA2-1F55-4C5D-AA37-2F66C2056B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1FB61D00-6151-464C-A1C0-2F19F6413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A5ED6B64-D948-4BCE-9D88-5BB2FDD8F3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F89D4BEB-9156-4620-A774-3B780CC75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B4A8D726-AC9C-413C-BA61-279C42A85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17D811C-C413-4847-8A99-0C428A583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75BC74C6-A8D3-43B7-88D6-D36F1C038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57EEDAFB-AA1B-4B29-B0D8-E3F097A30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2037E8F3-503E-4F56-81D4-C0058A8556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B3B14D57-F75A-402A-B35D-98E84AD68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4AFB6E2F-5AF1-4DB0-851C-8F7492A9E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6725B281-5E62-47B4-873A-9B1261423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6A10670B-6568-4038-91D8-392C78C0C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Freeform 11">
            <a:extLst>
              <a:ext uri="{FF2B5EF4-FFF2-40B4-BE49-F238E27FC236}">
                <a16:creationId xmlns:a16="http://schemas.microsoft.com/office/drawing/2014/main" id="{179DBEAA-367B-4941-8368-15EBD551F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63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6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DC1BD7-4C6C-0A07-38B1-8C011914D0AE}"/>
              </a:ext>
            </a:extLst>
          </p:cNvPr>
          <p:cNvSpPr txBox="1"/>
          <p:nvPr/>
        </p:nvSpPr>
        <p:spPr>
          <a:xfrm>
            <a:off x="3373062" y="2133600"/>
            <a:ext cx="8131550" cy="37776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defTabSz="457200">
              <a:spcBef>
                <a:spcPts val="1000"/>
              </a:spcBef>
              <a:buClr>
                <a:schemeClr val="accent1"/>
              </a:buClr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Examples: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Friction: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Resists motion between surfaces (e.g., sliding a book).</a:t>
            </a:r>
          </a:p>
          <a:p>
            <a:pPr defTabSz="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Tension: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Force in a stretched rope or string (e.g., tug-of-war).</a:t>
            </a:r>
          </a:p>
          <a:p>
            <a:pPr defTabSz="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Applied Force: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Force applied directly to move an object (e.g., pushing a box).</a:t>
            </a:r>
          </a:p>
          <a:p>
            <a:pPr defTabSz="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Normal Force: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Support force from a surface (e.g., a book on a table).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F4E186-158F-DB1C-E6B9-2E9C11BA51C1}"/>
              </a:ext>
            </a:extLst>
          </p:cNvPr>
          <p:cNvSpPr txBox="1"/>
          <p:nvPr/>
        </p:nvSpPr>
        <p:spPr>
          <a:xfrm>
            <a:off x="3207509" y="432645"/>
            <a:ext cx="73526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600" b="1" dirty="0"/>
              <a:t>Contact Forces – forces that require objects to touch.</a:t>
            </a:r>
            <a:endParaRPr lang="en-US" sz="3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5474CF-E294-4AE7-5371-3ABB4070D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63" y="801977"/>
            <a:ext cx="2076207" cy="128089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dirty="0">
                <a:solidFill>
                  <a:srgbClr val="FFC000"/>
                </a:solidFill>
              </a:rPr>
              <a:t>Two Major Types of Forces</a:t>
            </a:r>
          </a:p>
        </p:txBody>
      </p:sp>
    </p:spTree>
    <p:extLst>
      <p:ext uri="{BB962C8B-B14F-4D97-AF65-F5344CB8AC3E}">
        <p14:creationId xmlns:p14="http://schemas.microsoft.com/office/powerpoint/2010/main" val="220947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2" grpId="0"/>
    </p:bldLst>
  </p:timing>
</p:sld>
</file>

<file path=ppt/theme/theme1.xml><?xml version="1.0" encoding="utf-8"?>
<a:theme xmlns:a="http://schemas.openxmlformats.org/drawingml/2006/main" name="1_DividendVTI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Dividend">
      <a:majorFont>
        <a:latin typeface="Univers Condensed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Univers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2.xml><?xml version="1.0" encoding="utf-8"?>
<a:theme xmlns:a="http://schemas.openxmlformats.org/drawingml/2006/main" name="Theme_Force and Motion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Dividend">
      <a:majorFont>
        <a:latin typeface="Univers Condensed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Univers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_Force and Motion" id="{4D46AAD4-0C75-4665-AD7C-C63E657FB8A1}" vid="{5AC34210-8E19-4FD5-A55E-FB676DE0B075}"/>
    </a:ext>
  </a:extLst>
</a:theme>
</file>

<file path=ppt/theme/theme3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77D2E075F75446BC184BF86C330F64" ma:contentTypeVersion="18" ma:contentTypeDescription="Create a new document." ma:contentTypeScope="" ma:versionID="16c1f674f2487670d9dd63d8438d469a">
  <xsd:schema xmlns:xsd="http://www.w3.org/2001/XMLSchema" xmlns:xs="http://www.w3.org/2001/XMLSchema" xmlns:p="http://schemas.microsoft.com/office/2006/metadata/properties" xmlns:ns2="e8957d4d-27bb-40f9-938d-a0a044957212" xmlns:ns3="ba0a2a0b-f1a0-49e6-a7ec-74dc903e1d5b" targetNamespace="http://schemas.microsoft.com/office/2006/metadata/properties" ma:root="true" ma:fieldsID="a2f7614d26d4d629a1f78e718db46dd9" ns2:_="" ns3:_="">
    <xsd:import namespace="e8957d4d-27bb-40f9-938d-a0a044957212"/>
    <xsd:import namespace="ba0a2a0b-f1a0-49e6-a7ec-74dc903e1d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957d4d-27bb-40f9-938d-a0a0449572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468e2a5-1267-44e1-890a-1147dd39d4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0a2a0b-f1a0-49e6-a7ec-74dc903e1d5b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10f1b0bd-db0a-454d-b99d-49a5f0e15c42}" ma:internalName="TaxCatchAll" ma:showField="CatchAllData" ma:web="ba0a2a0b-f1a0-49e6-a7ec-74dc903e1d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a0a2a0b-f1a0-49e6-a7ec-74dc903e1d5b">
      <UserInfo>
        <DisplayName>Nishira Mitchell</DisplayName>
        <AccountId>8880</AccountId>
        <AccountType/>
      </UserInfo>
    </SharedWithUsers>
    <lcf76f155ced4ddcb4097134ff3c332f xmlns="e8957d4d-27bb-40f9-938d-a0a044957212">
      <Terms xmlns="http://schemas.microsoft.com/office/infopath/2007/PartnerControls"/>
    </lcf76f155ced4ddcb4097134ff3c332f>
    <MediaLengthInSeconds xmlns="e8957d4d-27bb-40f9-938d-a0a044957212" xsi:nil="true"/>
    <TaxCatchAll xmlns="ba0a2a0b-f1a0-49e6-a7ec-74dc903e1d5b" xsi:nil="true"/>
  </documentManagement>
</p:properties>
</file>

<file path=customXml/itemProps1.xml><?xml version="1.0" encoding="utf-8"?>
<ds:datastoreItem xmlns:ds="http://schemas.openxmlformats.org/officeDocument/2006/customXml" ds:itemID="{A63CAD12-9A3A-4AD2-ABFC-F80A34494B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957d4d-27bb-40f9-938d-a0a044957212"/>
    <ds:schemaRef ds:uri="ba0a2a0b-f1a0-49e6-a7ec-74dc903e1d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B9EC75E-45AD-4346-A3F1-FFA83C2E2D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59D093-7E75-459A-894C-64B93EE23193}">
  <ds:schemaRefs>
    <ds:schemaRef ds:uri="http://purl.org/dc/dcmitype/"/>
    <ds:schemaRef ds:uri="http://schemas.microsoft.com/office/2006/metadata/properties"/>
    <ds:schemaRef ds:uri="46cd6baf-1f6b-425f-a8e6-3224c0a9d35b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c73aeab0-8a16-44ff-89fd-e259d1aa027b"/>
    <ds:schemaRef ds:uri="http://purl.org/dc/elements/1.1/"/>
    <ds:schemaRef ds:uri="ba0a2a0b-f1a0-49e6-a7ec-74dc903e1d5b"/>
    <ds:schemaRef ds:uri="e8957d4d-27bb-40f9-938d-a0a04495721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</TotalTime>
  <Words>1142</Words>
  <Application>Microsoft Office PowerPoint</Application>
  <PresentationFormat>Widescreen</PresentationFormat>
  <Paragraphs>135</Paragraphs>
  <Slides>21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Amasis MT Pro</vt:lpstr>
      <vt:lpstr>Arial</vt:lpstr>
      <vt:lpstr>Calibri</vt:lpstr>
      <vt:lpstr>Century Gothic</vt:lpstr>
      <vt:lpstr>Times New Roman</vt:lpstr>
      <vt:lpstr>Univers</vt:lpstr>
      <vt:lpstr>Univers Condensed</vt:lpstr>
      <vt:lpstr>Wingdings 2</vt:lpstr>
      <vt:lpstr>Wingdings 3</vt:lpstr>
      <vt:lpstr>1_DividendVTI</vt:lpstr>
      <vt:lpstr>Theme_Force and Motion</vt:lpstr>
      <vt:lpstr>Wisp</vt:lpstr>
      <vt:lpstr>Force and Motion</vt:lpstr>
      <vt:lpstr>STEM Focus Goal #1</vt:lpstr>
      <vt:lpstr>Do objects have to touch each other to apply a force?</vt:lpstr>
      <vt:lpstr>PowerPoint Presentation</vt:lpstr>
      <vt:lpstr>Engage: </vt:lpstr>
      <vt:lpstr>PowerPoint Presentation</vt:lpstr>
      <vt:lpstr>STEM Focus Goal #2</vt:lpstr>
      <vt:lpstr>Objective</vt:lpstr>
      <vt:lpstr>Two Major Types of Forces</vt:lpstr>
      <vt:lpstr>Two Major Types of Forces</vt:lpstr>
      <vt:lpstr>Discussion Questions</vt:lpstr>
      <vt:lpstr>Static Electricity – Balloon and Paper Person Experiment </vt:lpstr>
      <vt:lpstr>Friction and Motion</vt:lpstr>
      <vt:lpstr>Motion is the change in position of an object over time </vt:lpstr>
      <vt:lpstr>Friction is a contact force that resists motion between surfaces</vt:lpstr>
      <vt:lpstr>STEM Focus Goal #3</vt:lpstr>
      <vt:lpstr>Exploring Friction and Motion</vt:lpstr>
      <vt:lpstr>Calculating Force and Motion</vt:lpstr>
      <vt:lpstr>Newton’s 2nd Law</vt:lpstr>
      <vt:lpstr>STEM Focus Goal #4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(work)</dc:creator>
  <cp:lastModifiedBy>John Mark  Barbado</cp:lastModifiedBy>
  <cp:revision>50</cp:revision>
  <dcterms:created xsi:type="dcterms:W3CDTF">2022-04-07T17:00:40Z</dcterms:created>
  <dcterms:modified xsi:type="dcterms:W3CDTF">2025-11-02T19:41:32Z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mplianceAssetId">
    <vt:lpwstr/>
  </property>
  <property fmtid="{D5CDD505-2E9C-101B-9397-08002B2CF9AE}" pid="4" name="TriggerFlowInfo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xd_Signature">
    <vt:lpwstr/>
  </property>
  <property fmtid="{D5CDD505-2E9C-101B-9397-08002B2CF9AE}" pid="8" name="xd_ProgID">
    <vt:lpwstr/>
  </property>
  <property fmtid="{D5CDD505-2E9C-101B-9397-08002B2CF9AE}" pid="9" name="ContentTypeId">
    <vt:lpwstr>0x010100C877D2E075F75446BC184BF86C330F64</vt:lpwstr>
  </property>
  <property fmtid="{D5CDD505-2E9C-101B-9397-08002B2CF9AE}" pid="10" name="Order">
    <vt:lpwstr>369100.000000000</vt:lpwstr>
  </property>
  <property fmtid="{D5CDD505-2E9C-101B-9397-08002B2CF9AE}" pid="11" name="_SourceUrl">
    <vt:lpwstr/>
  </property>
  <property fmtid="{D5CDD505-2E9C-101B-9397-08002B2CF9AE}" pid="12" name="_SharedFileIndex">
    <vt:lpwstr/>
  </property>
</Properties>
</file>