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7DB495-9F0F-4E4B-8B07-7A9359BCED7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E2F49DB-9F36-417E-BCA9-F88AF5F9A54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i="0" baseline="0" dirty="0">
              <a:latin typeface="Amasis MT Pro" panose="02040504050005020304" pitchFamily="18" charset="0"/>
            </a:rPr>
            <a:t>System of Equations:</a:t>
          </a:r>
          <a:r>
            <a:rPr lang="en-US" sz="1800" b="0" i="0" baseline="0" dirty="0">
              <a:latin typeface="Amasis MT Pro" panose="02040504050005020304" pitchFamily="18" charset="0"/>
            </a:rPr>
            <a:t> Two linear equations together.</a:t>
          </a:r>
        </a:p>
        <a:p>
          <a:pPr>
            <a:lnSpc>
              <a:spcPct val="100000"/>
            </a:lnSpc>
          </a:pPr>
          <a:r>
            <a:rPr lang="en-US" sz="1800" b="0" i="0" baseline="0" dirty="0">
              <a:latin typeface="Amasis MT Pro" panose="02040504050005020304" pitchFamily="18" charset="0"/>
            </a:rPr>
            <a:t>Example:</a:t>
          </a:r>
        </a:p>
        <a:p>
          <a:pPr>
            <a:lnSpc>
              <a:spcPct val="100000"/>
            </a:lnSpc>
          </a:pPr>
          <a:r>
            <a:rPr lang="es-ES" sz="1800" b="0" i="0" baseline="0" dirty="0">
              <a:latin typeface="Amasis MT Pro" panose="02040504050005020304" pitchFamily="18" charset="0"/>
            </a:rPr>
            <a:t>y = 2x + 1
y = -x + 4</a:t>
          </a:r>
          <a:endParaRPr lang="en-US" sz="1800" dirty="0">
            <a:latin typeface="Amasis MT Pro" panose="02040504050005020304" pitchFamily="18" charset="0"/>
          </a:endParaRPr>
        </a:p>
      </dgm:t>
    </dgm:pt>
    <dgm:pt modelId="{B496B626-8AB8-4857-8E22-826C097DFD83}" type="parTrans" cxnId="{221FFDB4-836E-403F-8E6D-F16DFC627639}">
      <dgm:prSet/>
      <dgm:spPr/>
      <dgm:t>
        <a:bodyPr/>
        <a:lstStyle/>
        <a:p>
          <a:endParaRPr lang="en-US" sz="2400"/>
        </a:p>
      </dgm:t>
    </dgm:pt>
    <dgm:pt modelId="{C7924F8B-6EC8-43BD-94A8-5B8A9C14BAA4}" type="sibTrans" cxnId="{221FFDB4-836E-403F-8E6D-F16DFC627639}">
      <dgm:prSet/>
      <dgm:spPr/>
      <dgm:t>
        <a:bodyPr/>
        <a:lstStyle/>
        <a:p>
          <a:endParaRPr lang="en-US" sz="2400"/>
        </a:p>
      </dgm:t>
    </dgm:pt>
    <dgm:pt modelId="{D85FC9A7-ADF9-4DC1-AA69-5B9BB21E877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i="0" baseline="0" dirty="0">
              <a:latin typeface="Amasis MT Pro" panose="02040504050005020304" pitchFamily="18" charset="0"/>
            </a:rPr>
            <a:t>Solution:</a:t>
          </a:r>
          <a:r>
            <a:rPr lang="en-US" sz="1800" b="0" i="0" baseline="0" dirty="0">
              <a:latin typeface="Amasis MT Pro" panose="02040504050005020304" pitchFamily="18" charset="0"/>
            </a:rPr>
            <a:t> An ordered pair (x, y) that makes </a:t>
          </a:r>
          <a:r>
            <a:rPr lang="en-US" sz="1800" b="1" i="0" baseline="0" dirty="0">
              <a:latin typeface="Amasis MT Pro" panose="02040504050005020304" pitchFamily="18" charset="0"/>
            </a:rPr>
            <a:t>both equations true</a:t>
          </a:r>
          <a:r>
            <a:rPr lang="en-US" sz="1800" b="0" i="0" baseline="0" dirty="0">
              <a:latin typeface="Amasis MT Pro" panose="02040504050005020304" pitchFamily="18" charset="0"/>
            </a:rPr>
            <a:t>.</a:t>
          </a:r>
          <a:r>
            <a:rPr lang="en-US" sz="1800" dirty="0">
              <a:latin typeface="Amasis MT Pro" panose="02040504050005020304" pitchFamily="18" charset="0"/>
            </a:rPr>
            <a:t> On a graph, the solution is where the lines intersect.</a:t>
          </a:r>
          <a:r>
            <a:rPr lang="en-US" sz="1800" b="1" i="0" baseline="0" dirty="0">
              <a:latin typeface="Amasis MT Pro" panose="02040504050005020304" pitchFamily="18" charset="0"/>
            </a:rPr>
            <a:t> To check</a:t>
          </a:r>
          <a:r>
            <a:rPr lang="en-US" sz="1800" b="0" i="0" baseline="0" dirty="0">
              <a:latin typeface="Amasis MT Pro" panose="02040504050005020304" pitchFamily="18" charset="0"/>
            </a:rPr>
            <a:t>, substitute x and y into both equations. If both are true, therefore it’s a solution.</a:t>
          </a:r>
          <a:endParaRPr lang="en-US" sz="1800" b="0" dirty="0">
            <a:latin typeface="Amasis MT Pro" panose="02040504050005020304" pitchFamily="18" charset="0"/>
          </a:endParaRPr>
        </a:p>
        <a:p>
          <a:pPr marL="0" lvl="0" defTabSz="1289050">
            <a:spcBef>
              <a:spcPct val="0"/>
            </a:spcBef>
            <a:spcAft>
              <a:spcPct val="35000"/>
            </a:spcAft>
            <a:buNone/>
          </a:pPr>
          <a:endParaRPr lang="en-US" sz="1800" dirty="0"/>
        </a:p>
      </dgm:t>
    </dgm:pt>
    <dgm:pt modelId="{9ED27F21-7305-404A-A908-B2EF11D64A4A}" type="parTrans" cxnId="{14BDC198-A190-48E6-96D3-8399DDDC19C2}">
      <dgm:prSet/>
      <dgm:spPr/>
      <dgm:t>
        <a:bodyPr/>
        <a:lstStyle/>
        <a:p>
          <a:endParaRPr lang="en-US" sz="2400"/>
        </a:p>
      </dgm:t>
    </dgm:pt>
    <dgm:pt modelId="{136237ED-C090-425A-82C7-25E7BDF11AA6}" type="sibTrans" cxnId="{14BDC198-A190-48E6-96D3-8399DDDC19C2}">
      <dgm:prSet/>
      <dgm:spPr/>
      <dgm:t>
        <a:bodyPr/>
        <a:lstStyle/>
        <a:p>
          <a:endParaRPr lang="en-US" sz="2400"/>
        </a:p>
      </dgm:t>
    </dgm:pt>
    <dgm:pt modelId="{8C558414-CDFF-403B-89B4-A3232B6DB94D}" type="pres">
      <dgm:prSet presAssocID="{8D7DB495-9F0F-4E4B-8B07-7A9359BCED75}" presName="root" presStyleCnt="0">
        <dgm:presLayoutVars>
          <dgm:dir/>
          <dgm:resizeHandles val="exact"/>
        </dgm:presLayoutVars>
      </dgm:prSet>
      <dgm:spPr/>
    </dgm:pt>
    <dgm:pt modelId="{1A189FD8-C5A4-4842-8FFA-DF604AD9FD6D}" type="pres">
      <dgm:prSet presAssocID="{3E2F49DB-9F36-417E-BCA9-F88AF5F9A54F}" presName="compNode" presStyleCnt="0"/>
      <dgm:spPr/>
    </dgm:pt>
    <dgm:pt modelId="{2403F78C-E9ED-4D94-BECF-AA73E68E3BAF}" type="pres">
      <dgm:prSet presAssocID="{3E2F49DB-9F36-417E-BCA9-F88AF5F9A54F}" presName="bgRect" presStyleLbl="bgShp" presStyleIdx="0" presStyleCnt="2"/>
      <dgm:spPr/>
    </dgm:pt>
    <dgm:pt modelId="{7A103962-78EB-4CB2-B816-08CF67B9894A}" type="pres">
      <dgm:prSet presAssocID="{3E2F49DB-9F36-417E-BCA9-F88AF5F9A54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E4A94729-4368-46A0-A65C-F28016B75A6D}" type="pres">
      <dgm:prSet presAssocID="{3E2F49DB-9F36-417E-BCA9-F88AF5F9A54F}" presName="spaceRect" presStyleCnt="0"/>
      <dgm:spPr/>
    </dgm:pt>
    <dgm:pt modelId="{6BC4FEA3-2528-48E8-919D-2433B8E9FE29}" type="pres">
      <dgm:prSet presAssocID="{3E2F49DB-9F36-417E-BCA9-F88AF5F9A54F}" presName="parTx" presStyleLbl="revTx" presStyleIdx="0" presStyleCnt="2">
        <dgm:presLayoutVars>
          <dgm:chMax val="0"/>
          <dgm:chPref val="0"/>
        </dgm:presLayoutVars>
      </dgm:prSet>
      <dgm:spPr/>
    </dgm:pt>
    <dgm:pt modelId="{51A438D5-D071-4A64-B674-8CB11537F3E5}" type="pres">
      <dgm:prSet presAssocID="{C7924F8B-6EC8-43BD-94A8-5B8A9C14BAA4}" presName="sibTrans" presStyleCnt="0"/>
      <dgm:spPr/>
    </dgm:pt>
    <dgm:pt modelId="{7E339D61-550A-4A71-824D-959274BCF32B}" type="pres">
      <dgm:prSet presAssocID="{D85FC9A7-ADF9-4DC1-AA69-5B9BB21E8775}" presName="compNode" presStyleCnt="0"/>
      <dgm:spPr/>
    </dgm:pt>
    <dgm:pt modelId="{2A7BFC51-7F4E-4066-9296-6236AE2BA55F}" type="pres">
      <dgm:prSet presAssocID="{D85FC9A7-ADF9-4DC1-AA69-5B9BB21E8775}" presName="bgRect" presStyleLbl="bgShp" presStyleIdx="1" presStyleCnt="2"/>
      <dgm:spPr/>
    </dgm:pt>
    <dgm:pt modelId="{64E55FD7-1F47-429E-9E79-A490CC99EF43}" type="pres">
      <dgm:prSet presAssocID="{D85FC9A7-ADF9-4DC1-AA69-5B9BB21E877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thematics"/>
        </a:ext>
      </dgm:extLst>
    </dgm:pt>
    <dgm:pt modelId="{2E112063-5596-4ED3-89BF-54CF42D12759}" type="pres">
      <dgm:prSet presAssocID="{D85FC9A7-ADF9-4DC1-AA69-5B9BB21E8775}" presName="spaceRect" presStyleCnt="0"/>
      <dgm:spPr/>
    </dgm:pt>
    <dgm:pt modelId="{AA3C986C-7C66-4B32-ABEB-12F2645DD961}" type="pres">
      <dgm:prSet presAssocID="{D85FC9A7-ADF9-4DC1-AA69-5B9BB21E8775}" presName="parTx" presStyleLbl="revTx" presStyleIdx="1" presStyleCnt="2" custScaleX="100107">
        <dgm:presLayoutVars>
          <dgm:chMax val="0"/>
          <dgm:chPref val="0"/>
        </dgm:presLayoutVars>
      </dgm:prSet>
      <dgm:spPr/>
    </dgm:pt>
  </dgm:ptLst>
  <dgm:cxnLst>
    <dgm:cxn modelId="{B0B9C45E-565C-45EC-B5FA-808C6812D165}" type="presOf" srcId="{8D7DB495-9F0F-4E4B-8B07-7A9359BCED75}" destId="{8C558414-CDFF-403B-89B4-A3232B6DB94D}" srcOrd="0" destOrd="0" presId="urn:microsoft.com/office/officeart/2018/2/layout/IconVerticalSolidList"/>
    <dgm:cxn modelId="{9C09FA67-573E-41C3-8F8F-83DB8852B7B5}" type="presOf" srcId="{3E2F49DB-9F36-417E-BCA9-F88AF5F9A54F}" destId="{6BC4FEA3-2528-48E8-919D-2433B8E9FE29}" srcOrd="0" destOrd="0" presId="urn:microsoft.com/office/officeart/2018/2/layout/IconVerticalSolidList"/>
    <dgm:cxn modelId="{943DD28A-0CDC-49E1-B8A1-38A72F39E80B}" type="presOf" srcId="{D85FC9A7-ADF9-4DC1-AA69-5B9BB21E8775}" destId="{AA3C986C-7C66-4B32-ABEB-12F2645DD961}" srcOrd="0" destOrd="0" presId="urn:microsoft.com/office/officeart/2018/2/layout/IconVerticalSolidList"/>
    <dgm:cxn modelId="{14BDC198-A190-48E6-96D3-8399DDDC19C2}" srcId="{8D7DB495-9F0F-4E4B-8B07-7A9359BCED75}" destId="{D85FC9A7-ADF9-4DC1-AA69-5B9BB21E8775}" srcOrd="1" destOrd="0" parTransId="{9ED27F21-7305-404A-A908-B2EF11D64A4A}" sibTransId="{136237ED-C090-425A-82C7-25E7BDF11AA6}"/>
    <dgm:cxn modelId="{221FFDB4-836E-403F-8E6D-F16DFC627639}" srcId="{8D7DB495-9F0F-4E4B-8B07-7A9359BCED75}" destId="{3E2F49DB-9F36-417E-BCA9-F88AF5F9A54F}" srcOrd="0" destOrd="0" parTransId="{B496B626-8AB8-4857-8E22-826C097DFD83}" sibTransId="{C7924F8B-6EC8-43BD-94A8-5B8A9C14BAA4}"/>
    <dgm:cxn modelId="{3C3286E5-4E9B-4876-8450-1A2DD9D2C70F}" type="presParOf" srcId="{8C558414-CDFF-403B-89B4-A3232B6DB94D}" destId="{1A189FD8-C5A4-4842-8FFA-DF604AD9FD6D}" srcOrd="0" destOrd="0" presId="urn:microsoft.com/office/officeart/2018/2/layout/IconVerticalSolidList"/>
    <dgm:cxn modelId="{E66C82BA-99D8-4E36-91F1-82633D1E21B9}" type="presParOf" srcId="{1A189FD8-C5A4-4842-8FFA-DF604AD9FD6D}" destId="{2403F78C-E9ED-4D94-BECF-AA73E68E3BAF}" srcOrd="0" destOrd="0" presId="urn:microsoft.com/office/officeart/2018/2/layout/IconVerticalSolidList"/>
    <dgm:cxn modelId="{D8E9A530-3762-4357-A8B0-35C9AE70A68A}" type="presParOf" srcId="{1A189FD8-C5A4-4842-8FFA-DF604AD9FD6D}" destId="{7A103962-78EB-4CB2-B816-08CF67B9894A}" srcOrd="1" destOrd="0" presId="urn:microsoft.com/office/officeart/2018/2/layout/IconVerticalSolidList"/>
    <dgm:cxn modelId="{3BC1B7CF-5BE6-481A-8D8F-40A1697579E8}" type="presParOf" srcId="{1A189FD8-C5A4-4842-8FFA-DF604AD9FD6D}" destId="{E4A94729-4368-46A0-A65C-F28016B75A6D}" srcOrd="2" destOrd="0" presId="urn:microsoft.com/office/officeart/2018/2/layout/IconVerticalSolidList"/>
    <dgm:cxn modelId="{B5A57DE6-1AAA-4D86-90C6-516DD09F6B4D}" type="presParOf" srcId="{1A189FD8-C5A4-4842-8FFA-DF604AD9FD6D}" destId="{6BC4FEA3-2528-48E8-919D-2433B8E9FE29}" srcOrd="3" destOrd="0" presId="urn:microsoft.com/office/officeart/2018/2/layout/IconVerticalSolidList"/>
    <dgm:cxn modelId="{EB3F2B9F-CE1A-44B3-B219-099BF21193F7}" type="presParOf" srcId="{8C558414-CDFF-403B-89B4-A3232B6DB94D}" destId="{51A438D5-D071-4A64-B674-8CB11537F3E5}" srcOrd="1" destOrd="0" presId="urn:microsoft.com/office/officeart/2018/2/layout/IconVerticalSolidList"/>
    <dgm:cxn modelId="{C0718294-A382-497B-94B6-80F9153CBD82}" type="presParOf" srcId="{8C558414-CDFF-403B-89B4-A3232B6DB94D}" destId="{7E339D61-550A-4A71-824D-959274BCF32B}" srcOrd="2" destOrd="0" presId="urn:microsoft.com/office/officeart/2018/2/layout/IconVerticalSolidList"/>
    <dgm:cxn modelId="{3A819BBC-E9B0-4948-9735-4FFCF98816D9}" type="presParOf" srcId="{7E339D61-550A-4A71-824D-959274BCF32B}" destId="{2A7BFC51-7F4E-4066-9296-6236AE2BA55F}" srcOrd="0" destOrd="0" presId="urn:microsoft.com/office/officeart/2018/2/layout/IconVerticalSolidList"/>
    <dgm:cxn modelId="{1A7798BB-F757-4A61-978E-6D00DBAFFF7A}" type="presParOf" srcId="{7E339D61-550A-4A71-824D-959274BCF32B}" destId="{64E55FD7-1F47-429E-9E79-A490CC99EF43}" srcOrd="1" destOrd="0" presId="urn:microsoft.com/office/officeart/2018/2/layout/IconVerticalSolidList"/>
    <dgm:cxn modelId="{0B2F3654-F2D8-49CA-A7EE-86E5D96DE4A6}" type="presParOf" srcId="{7E339D61-550A-4A71-824D-959274BCF32B}" destId="{2E112063-5596-4ED3-89BF-54CF42D12759}" srcOrd="2" destOrd="0" presId="urn:microsoft.com/office/officeart/2018/2/layout/IconVerticalSolidList"/>
    <dgm:cxn modelId="{4A27226F-DAF1-4C07-997B-89CB244965CB}" type="presParOf" srcId="{7E339D61-550A-4A71-824D-959274BCF32B}" destId="{AA3C986C-7C66-4B32-ABEB-12F2645DD96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3F78C-E9ED-4D94-BECF-AA73E68E3BAF}">
      <dsp:nvSpPr>
        <dsp:cNvPr id="0" name=""/>
        <dsp:cNvSpPr/>
      </dsp:nvSpPr>
      <dsp:spPr>
        <a:xfrm>
          <a:off x="0" y="569679"/>
          <a:ext cx="6949440" cy="21054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03962-78EB-4CB2-B816-08CF67B9894A}">
      <dsp:nvSpPr>
        <dsp:cNvPr id="0" name=""/>
        <dsp:cNvSpPr/>
      </dsp:nvSpPr>
      <dsp:spPr>
        <a:xfrm>
          <a:off x="636892" y="1043400"/>
          <a:ext cx="1160250" cy="11579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4FEA3-2528-48E8-919D-2433B8E9FE29}">
      <dsp:nvSpPr>
        <dsp:cNvPr id="0" name=""/>
        <dsp:cNvSpPr/>
      </dsp:nvSpPr>
      <dsp:spPr>
        <a:xfrm>
          <a:off x="2434035" y="569679"/>
          <a:ext cx="4508259" cy="2107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042" tIns="223042" rIns="223042" bIns="22304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 dirty="0">
              <a:latin typeface="Amasis MT Pro" panose="02040504050005020304" pitchFamily="18" charset="0"/>
            </a:rPr>
            <a:t>System of Equations:</a:t>
          </a:r>
          <a:r>
            <a:rPr lang="en-US" sz="1800" b="0" i="0" kern="1200" baseline="0" dirty="0">
              <a:latin typeface="Amasis MT Pro" panose="02040504050005020304" pitchFamily="18" charset="0"/>
            </a:rPr>
            <a:t> Two linear equations together.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>
              <a:latin typeface="Amasis MT Pro" panose="02040504050005020304" pitchFamily="18" charset="0"/>
            </a:rPr>
            <a:t>Example: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i="0" kern="1200" baseline="0" dirty="0">
              <a:latin typeface="Amasis MT Pro" panose="02040504050005020304" pitchFamily="18" charset="0"/>
            </a:rPr>
            <a:t>y = 2x + 1
y = -x + 4</a:t>
          </a:r>
          <a:endParaRPr lang="en-US" sz="1800" kern="1200" dirty="0">
            <a:latin typeface="Amasis MT Pro" panose="02040504050005020304" pitchFamily="18" charset="0"/>
          </a:endParaRPr>
        </a:p>
      </dsp:txBody>
      <dsp:txXfrm>
        <a:off x="2434035" y="569679"/>
        <a:ext cx="4508259" cy="2107487"/>
      </dsp:txXfrm>
    </dsp:sp>
    <dsp:sp modelId="{2A7BFC51-7F4E-4066-9296-6236AE2BA55F}">
      <dsp:nvSpPr>
        <dsp:cNvPr id="0" name=""/>
        <dsp:cNvSpPr/>
      </dsp:nvSpPr>
      <dsp:spPr>
        <a:xfrm>
          <a:off x="0" y="3109471"/>
          <a:ext cx="6949440" cy="21054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55FD7-1F47-429E-9E79-A490CC99EF43}">
      <dsp:nvSpPr>
        <dsp:cNvPr id="0" name=""/>
        <dsp:cNvSpPr/>
      </dsp:nvSpPr>
      <dsp:spPr>
        <a:xfrm>
          <a:off x="636892" y="3583193"/>
          <a:ext cx="1160250" cy="11579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C986C-7C66-4B32-ABEB-12F2645DD961}">
      <dsp:nvSpPr>
        <dsp:cNvPr id="0" name=""/>
        <dsp:cNvSpPr/>
      </dsp:nvSpPr>
      <dsp:spPr>
        <a:xfrm>
          <a:off x="2431623" y="3109471"/>
          <a:ext cx="4513083" cy="2107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042" tIns="223042" rIns="223042" bIns="223042" numCol="1" spcCol="1270" anchor="ctr" anchorCtr="0">
          <a:noAutofit/>
        </a:bodyPr>
        <a:lstStyle/>
        <a:p>
          <a:pPr indent="0" algn="l">
            <a:lnSpc>
              <a:spcPct val="100000"/>
            </a:lnSpc>
            <a:buNone/>
          </a:pPr>
          <a:r>
            <a:rPr lang="en-US" sz="1800" b="1" i="0" kern="1200" baseline="0" dirty="0">
              <a:latin typeface="Amasis MT Pro" panose="02040504050005020304" pitchFamily="18" charset="0"/>
            </a:rPr>
            <a:t>Solution:</a:t>
          </a:r>
          <a:r>
            <a:rPr lang="en-US" sz="1800" b="0" i="0" kern="1200" baseline="0" dirty="0">
              <a:latin typeface="Amasis MT Pro" panose="02040504050005020304" pitchFamily="18" charset="0"/>
            </a:rPr>
            <a:t> An ordered pair (x, y) that makes </a:t>
          </a:r>
          <a:r>
            <a:rPr lang="en-US" sz="1800" b="1" i="0" kern="1200" baseline="0" dirty="0">
              <a:latin typeface="Amasis MT Pro" panose="02040504050005020304" pitchFamily="18" charset="0"/>
            </a:rPr>
            <a:t>both equations true</a:t>
          </a:r>
          <a:r>
            <a:rPr lang="en-US" sz="1800" b="0" i="0" kern="1200" baseline="0" dirty="0">
              <a:latin typeface="Amasis MT Pro" panose="02040504050005020304" pitchFamily="18" charset="0"/>
            </a:rPr>
            <a:t>.</a:t>
          </a:r>
          <a:r>
            <a:rPr lang="en-US" sz="1800" kern="1200" dirty="0">
              <a:latin typeface="Amasis MT Pro" panose="02040504050005020304" pitchFamily="18" charset="0"/>
            </a:rPr>
            <a:t> On a graph, the solution is where the lines intersect.</a:t>
          </a:r>
          <a:r>
            <a:rPr lang="en-US" sz="1800" b="1" i="0" kern="1200" baseline="0" dirty="0">
              <a:latin typeface="Amasis MT Pro" panose="02040504050005020304" pitchFamily="18" charset="0"/>
            </a:rPr>
            <a:t> To check</a:t>
          </a:r>
          <a:r>
            <a:rPr lang="en-US" sz="1800" b="0" i="0" kern="1200" baseline="0" dirty="0">
              <a:latin typeface="Amasis MT Pro" panose="02040504050005020304" pitchFamily="18" charset="0"/>
            </a:rPr>
            <a:t>, substitute x and y into both equations. If both are true, therefore it’s a solution.</a:t>
          </a:r>
          <a:endParaRPr lang="en-US" sz="1800" b="0" kern="1200" dirty="0">
            <a:latin typeface="Amasis MT Pro" panose="02040504050005020304" pitchFamily="18" charset="0"/>
          </a:endParaRPr>
        </a:p>
        <a:p>
          <a:pPr marL="0" lvl="0" indent="0" algn="l" defTabSz="1289050"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431623" y="3109471"/>
        <a:ext cx="4513083" cy="2107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242F6-9233-464E-8B92-7CA51242CEDB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45208-231F-4847-9291-69D264903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02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we’ll learn how to check if a pair of numbers is a solution to two equations at the same time. This helps us solve real-life problems where two conditions must be true simultaneously.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45208-231F-4847-9291-69D2649034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9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the solution as a ‘secret number pair’ that makes both equations happy. If you graph the lines, it’s exactly where they cross.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45208-231F-4847-9291-69D2649034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81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 we’ll practice testing several ordered pairs in a system. Remember, a solution must satisfy both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45208-231F-4847-9291-69D2649034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80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we’ll practice more challenging systems with different slopes. Remember, a solution must work in </a:t>
            </a:r>
            <a:r>
              <a:rPr lang="en-US" b="1" dirty="0"/>
              <a:t>both equations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45208-231F-4847-9291-69D2649034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22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in pairs. Test each ordered pair in both equations. Circle the ones that are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45208-231F-4847-9291-69D2649034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0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 you become math authors! Create your own mini workbook with up to 5 problems — one problem per page. Make it look however you like. Each problem should let your classmates </a:t>
            </a:r>
            <a:r>
              <a:rPr lang="en-US" b="1" dirty="0"/>
              <a:t>find the solution</a:t>
            </a:r>
            <a:r>
              <a:rPr lang="en-US" dirty="0"/>
              <a:t> by testing ordered pairs. Don’t forget to include an </a:t>
            </a:r>
            <a:r>
              <a:rPr lang="en-US" b="1" dirty="0"/>
              <a:t>answer key at the end</a:t>
            </a:r>
            <a:r>
              <a:rPr lang="en-US" dirty="0"/>
              <a:t> so everyone can check their work. Then share with your group to practice and discuss the solutions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45208-231F-4847-9291-69D2649034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38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73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8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67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2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0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3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15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8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6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2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innovatewithmrbarbado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mscholarshub.net/interactive-quiz/middle-schoo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nnovatewithmrbarbado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novatewithmrbarbado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novatewithmrbarbado.com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novatewithmrbarbado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novatewithmrbarbado.com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nnovatewithmrbarbado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novatewithmrbarbado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nnovatewithmrbarbado.com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novatewithmrbarbado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novatewithmrbarbado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E0DC6F-DB0E-DBE1-8178-AE81BC6B9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Math And Science Formulas">
            <a:extLst>
              <a:ext uri="{FF2B5EF4-FFF2-40B4-BE49-F238E27FC236}">
                <a16:creationId xmlns:a16="http://schemas.microsoft.com/office/drawing/2014/main" id="{45026473-ECE8-BEFD-7E83-FE46A3C14A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84" r="-1"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D07BF5-D29E-918E-55FE-747AF2A0E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66726" cy="6858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ECCA9-198D-D870-6FD7-12D527FED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861" y="938961"/>
            <a:ext cx="6244900" cy="1425729"/>
          </a:xfr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txBody>
          <a:bodyPr anchor="t">
            <a:normAutofit/>
          </a:bodyPr>
          <a:lstStyle/>
          <a:p>
            <a:pPr algn="l"/>
            <a:r>
              <a:rPr lang="en-US" sz="3200" dirty="0">
                <a:latin typeface="Amasis MT Pro Black" panose="02040A04050005020304" pitchFamily="18" charset="0"/>
              </a:rPr>
              <a:t>Solving Systems of Linear Equations by Testing Solutions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5B645-5325-247B-6ED6-857988802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861" y="2979176"/>
            <a:ext cx="6244900" cy="2704198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FFFF00"/>
            </a:solidFill>
          </a:ln>
        </p:spPr>
        <p:txBody>
          <a:bodyPr anchor="b">
            <a:normAutofit lnSpcReduction="10000"/>
          </a:bodyPr>
          <a:lstStyle/>
          <a:p>
            <a:pPr algn="l">
              <a:lnSpc>
                <a:spcPct val="110000"/>
              </a:lnSpc>
            </a:pPr>
            <a:r>
              <a:rPr lang="en-US" sz="1600" b="1" dirty="0">
                <a:latin typeface="Amasis MT Pro Medium" panose="02040604050005020304" pitchFamily="18" charset="0"/>
              </a:rPr>
              <a:t>Benchmark:</a:t>
            </a:r>
            <a:r>
              <a:rPr lang="en-US" sz="1600" dirty="0">
                <a:latin typeface="Amasis MT Pro Medium" panose="02040604050005020304" pitchFamily="18" charset="0"/>
              </a:rPr>
              <a:t> MA.8.AR.4.1 – Given a system of two linear equations and a specified set of possible solutions, determine which ordered pairs satisfy the system.</a:t>
            </a:r>
          </a:p>
          <a:p>
            <a:pPr algn="l">
              <a:lnSpc>
                <a:spcPct val="110000"/>
              </a:lnSpc>
            </a:pPr>
            <a:r>
              <a:rPr lang="en-US" sz="1600" b="1" dirty="0">
                <a:latin typeface="Amasis MT Pro Medium" panose="02040604050005020304" pitchFamily="18" charset="0"/>
              </a:rPr>
              <a:t>Objective:</a:t>
            </a:r>
            <a:r>
              <a:rPr lang="en-US" sz="1600" dirty="0">
                <a:latin typeface="Amasis MT Pro Medium" panose="02040604050005020304" pitchFamily="18" charset="0"/>
              </a:rPr>
              <a:t> Determine which ordered pairs are solutions to a system of two linear equations by testing them in both equations.</a:t>
            </a:r>
          </a:p>
          <a:p>
            <a:pPr algn="l">
              <a:lnSpc>
                <a:spcPct val="110000"/>
              </a:lnSpc>
            </a:pPr>
            <a:endParaRPr lang="en-US" sz="1600" dirty="0">
              <a:latin typeface="Amasis MT Pro Medium" panose="020406040500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en-US" sz="1600" dirty="0">
                <a:latin typeface="Amasis MT Pro Medium" panose="02040604050005020304" pitchFamily="18" charset="0"/>
              </a:rPr>
              <a:t>John Mark L. Barbado, M.Ed.</a:t>
            </a:r>
          </a:p>
          <a:p>
            <a:pPr algn="l">
              <a:lnSpc>
                <a:spcPct val="110000"/>
              </a:lnSpc>
            </a:pPr>
            <a:r>
              <a:rPr lang="en-US" sz="1600" dirty="0">
                <a:latin typeface="Amasis MT Pro Medium" panose="02040604050005020304" pitchFamily="18" charset="0"/>
              </a:rPr>
              <a:t>STEM Teacher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A69BB4-D40A-86B4-7110-5838A7A8DFB9}"/>
              </a:ext>
            </a:extLst>
          </p:cNvPr>
          <p:cNvSpPr txBox="1"/>
          <p:nvPr/>
        </p:nvSpPr>
        <p:spPr>
          <a:xfrm>
            <a:off x="108756" y="6392639"/>
            <a:ext cx="4149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www.innovatewithmrbarbado.com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913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5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ptop on a desk with a backpack and books">
            <a:extLst>
              <a:ext uri="{FF2B5EF4-FFF2-40B4-BE49-F238E27FC236}">
                <a16:creationId xmlns:a16="http://schemas.microsoft.com/office/drawing/2014/main" id="{AF354CD2-A756-1417-E9D5-771F72832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EF9E03-A4A8-2E08-B00F-88E09FF5E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309" y="86524"/>
            <a:ext cx="5621005" cy="1527048"/>
          </a:xfrm>
        </p:spPr>
        <p:txBody>
          <a:bodyPr anchor="b">
            <a:normAutofit/>
          </a:bodyPr>
          <a:lstStyle/>
          <a:p>
            <a:pPr algn="ctr"/>
            <a:r>
              <a:rPr lang="en-US" sz="3300" dirty="0">
                <a:latin typeface="Amasis MT Pro" panose="02040504050005020304" pitchFamily="18" charset="0"/>
              </a:rPr>
              <a:t>Interactive Systems of Equations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B5B08-7C1E-99BC-4BF9-1BA5EFC35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473" y="1700096"/>
            <a:ext cx="6171611" cy="167040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b="1" dirty="0">
                <a:latin typeface="Amasis MT Pro Medium" panose="02040604050005020304" pitchFamily="18" charset="0"/>
              </a:rPr>
              <a:t>Benchmark:</a:t>
            </a:r>
            <a:r>
              <a:rPr lang="en-US" sz="1800" dirty="0">
                <a:latin typeface="Amasis MT Pro Medium" panose="02040604050005020304" pitchFamily="18" charset="0"/>
              </a:rPr>
              <a:t> MA.8.AR.4.1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>
                <a:latin typeface="Amasis MT Pro Medium" panose="02040604050005020304" pitchFamily="18" charset="0"/>
              </a:rPr>
              <a:t>Objective:</a:t>
            </a:r>
            <a:r>
              <a:rPr lang="en-US" sz="1800" dirty="0">
                <a:latin typeface="Amasis MT Pro Medium" panose="02040604050005020304" pitchFamily="18" charset="0"/>
              </a:rPr>
              <a:t> Students will demonstrate mastery by testing ordered pairs in systems of equations and identifying solutions collaboratively with groupmates.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>
              <a:latin typeface="Amasis MT Pro Medium" panose="020406040500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0D3F4B-B2BF-26DA-1904-0081AC81CF04}"/>
              </a:ext>
            </a:extLst>
          </p:cNvPr>
          <p:cNvSpPr txBox="1"/>
          <p:nvPr/>
        </p:nvSpPr>
        <p:spPr>
          <a:xfrm>
            <a:off x="757083" y="4034519"/>
            <a:ext cx="56633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masis MT Pro" panose="02040504050005020304" pitchFamily="18" charset="0"/>
              </a:rPr>
              <a:t>Online Review Quiz Link:</a:t>
            </a:r>
            <a:br>
              <a:rPr lang="en-US" sz="2800" dirty="0">
                <a:latin typeface="Amasis MT Pro" panose="020405040500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Amasis MT Pro" panose="020405040500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Interactive Quiz – Middle School</a:t>
            </a:r>
            <a:endParaRPr lang="en-US" sz="2800" dirty="0">
              <a:solidFill>
                <a:srgbClr val="FF0000"/>
              </a:solidFill>
              <a:latin typeface="Amasis MT Pro" panose="02040504050005020304" pitchFamily="18" charset="0"/>
            </a:endParaRPr>
          </a:p>
          <a:p>
            <a:pPr algn="ctr"/>
            <a:br>
              <a:rPr lang="en-US" sz="2800" dirty="0">
                <a:latin typeface="Amasis MT Pro" panose="02040504050005020304" pitchFamily="18" charset="0"/>
              </a:rPr>
            </a:br>
            <a:r>
              <a:rPr lang="en-US" sz="2800" b="1" dirty="0">
                <a:latin typeface="Amasis MT Pro" panose="02040504050005020304" pitchFamily="18" charset="0"/>
              </a:rPr>
              <a:t>Alternative Homework Link:</a:t>
            </a:r>
            <a:r>
              <a:rPr lang="en-US" sz="2800" dirty="0">
                <a:latin typeface="Amasis MT Pro" panose="020405040500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masis MT Pro" panose="020405040500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www.innovatewithmrbarbado.com</a:t>
            </a:r>
            <a:endParaRPr lang="en-US" sz="2800" dirty="0">
              <a:solidFill>
                <a:srgbClr val="FF0000"/>
              </a:solidFill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38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ACA6F80-D392-A64E-3CF8-F28F1CCE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C5A463-F012-FD01-CB3C-5766B01C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284050"/>
            <a:ext cx="4380108" cy="2067705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b="1" kern="1200" dirty="0">
                <a:solidFill>
                  <a:schemeClr val="tx1"/>
                </a:solidFill>
                <a:latin typeface="Amasis MT Pro" panose="02040504050005020304" pitchFamily="18" charset="0"/>
              </a:rPr>
              <a:t>“Be the Math Author: Discovering Solutions to Systems of Equations”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57CD8B-AF4D-9138-C916-6C34CE5BE6F2}"/>
              </a:ext>
            </a:extLst>
          </p:cNvPr>
          <p:cNvSpPr txBox="1"/>
          <p:nvPr/>
        </p:nvSpPr>
        <p:spPr>
          <a:xfrm>
            <a:off x="614678" y="3890665"/>
            <a:ext cx="4380108" cy="168328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B050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b="1" dirty="0">
                <a:latin typeface="Amasis MT Pro" panose="02040504050005020304" pitchFamily="18" charset="0"/>
              </a:rPr>
              <a:t>Objective: </a:t>
            </a:r>
            <a:r>
              <a:rPr lang="en-US" sz="2000" dirty="0">
                <a:latin typeface="Amasis MT Pro" panose="02040504050005020304" pitchFamily="18" charset="0"/>
              </a:rPr>
              <a:t>Create a mini-workbook with up to 5 original systems of equations problems where classmates test ordered pairs to find the solution and share your workbook for practice.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49216-81CB-3216-EC47-67B84494F231}"/>
              </a:ext>
            </a:extLst>
          </p:cNvPr>
          <p:cNvSpPr txBox="1"/>
          <p:nvPr/>
        </p:nvSpPr>
        <p:spPr>
          <a:xfrm>
            <a:off x="5609466" y="243512"/>
            <a:ext cx="6094324" cy="63709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700" b="1" dirty="0"/>
              <a:t>Materials:</a:t>
            </a:r>
            <a:endParaRPr lang="en-US" sz="1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Bond paper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Pencils/pens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Coloring materials (markers, crayons, highlighters)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Stapler</a:t>
            </a:r>
          </a:p>
          <a:p>
            <a:pPr>
              <a:buNone/>
            </a:pPr>
            <a:r>
              <a:rPr lang="en-US" sz="1700" b="1" dirty="0"/>
              <a:t>Procedures:</a:t>
            </a:r>
            <a:endParaRPr lang="en-US" sz="1700" dirty="0"/>
          </a:p>
          <a:p>
            <a:pPr>
              <a:buFont typeface="+mj-lt"/>
              <a:buAutoNum type="arabicPeriod"/>
            </a:pPr>
            <a:r>
              <a:rPr lang="en-US" sz="1700" b="1" dirty="0"/>
              <a:t>Introduction Page:</a:t>
            </a:r>
            <a:endParaRPr lang="en-US" sz="1700" dirty="0"/>
          </a:p>
          <a:p>
            <a:pPr marL="742950" lvl="1" indent="-285750">
              <a:buFont typeface="+mj-lt"/>
              <a:buAutoNum type="arabicPeriod"/>
            </a:pPr>
            <a:r>
              <a:rPr lang="en-US" sz="1700" dirty="0"/>
              <a:t>Write the purpose of your workbook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1700" dirty="0"/>
              <a:t>Include your name as the author</a:t>
            </a:r>
          </a:p>
          <a:p>
            <a:pPr>
              <a:buFont typeface="+mj-lt"/>
              <a:buAutoNum type="arabicPeriod"/>
            </a:pPr>
            <a:r>
              <a:rPr lang="en-US" sz="1700" b="1" dirty="0"/>
              <a:t>Create Problems:</a:t>
            </a:r>
            <a:endParaRPr lang="en-US" sz="1700" dirty="0"/>
          </a:p>
          <a:p>
            <a:pPr marL="742950" lvl="1" indent="-285750">
              <a:buFont typeface="+mj-lt"/>
              <a:buAutoNum type="arabicPeriod"/>
            </a:pPr>
            <a:r>
              <a:rPr lang="en-US" sz="1700" dirty="0"/>
              <a:t>Each page: </a:t>
            </a:r>
            <a:r>
              <a:rPr lang="en-US" sz="1700" b="1" dirty="0"/>
              <a:t>1 problem only</a:t>
            </a:r>
            <a:endParaRPr lang="en-US" sz="1700" dirty="0"/>
          </a:p>
          <a:p>
            <a:pPr marL="742950" lvl="1" indent="-285750">
              <a:buFont typeface="+mj-lt"/>
              <a:buAutoNum type="arabicPeriod"/>
            </a:pPr>
            <a:r>
              <a:rPr lang="en-US" sz="1700" dirty="0"/>
              <a:t>Each problem: 2 linear equations + 5 ordered pairs to test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1700" dirty="0"/>
              <a:t>Highlight the correct </a:t>
            </a:r>
            <a:r>
              <a:rPr lang="en-US" sz="1700" b="1" dirty="0"/>
              <a:t>solution</a:t>
            </a:r>
            <a:r>
              <a:rPr lang="en-US" sz="1700" dirty="0"/>
              <a:t> in your teacher copy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1700" dirty="0"/>
              <a:t>Max of 5 problems total for the entire workbook</a:t>
            </a:r>
          </a:p>
          <a:p>
            <a:pPr>
              <a:buFont typeface="+mj-lt"/>
              <a:buAutoNum type="arabicPeriod"/>
            </a:pPr>
            <a:r>
              <a:rPr lang="en-US" sz="1700" b="1" dirty="0"/>
              <a:t>Design &amp; Creativity:</a:t>
            </a:r>
            <a:endParaRPr lang="en-US" sz="1700" dirty="0"/>
          </a:p>
          <a:p>
            <a:pPr marL="742950" lvl="1" indent="-285750">
              <a:buFont typeface="+mj-lt"/>
              <a:buAutoNum type="arabicPeriod"/>
            </a:pPr>
            <a:r>
              <a:rPr lang="en-US" sz="1700" dirty="0"/>
              <a:t>Students decide layout, colors, and decorations freely</a:t>
            </a:r>
          </a:p>
          <a:p>
            <a:pPr>
              <a:buFont typeface="+mj-lt"/>
              <a:buAutoNum type="arabicPeriod"/>
            </a:pPr>
            <a:r>
              <a:rPr lang="en-US" sz="1700" b="1" dirty="0"/>
              <a:t>Peer Sharing:</a:t>
            </a:r>
            <a:endParaRPr lang="en-US" sz="1700" dirty="0"/>
          </a:p>
          <a:p>
            <a:pPr marL="742950" lvl="1" indent="-285750">
              <a:buFont typeface="+mj-lt"/>
              <a:buAutoNum type="arabicPeriod"/>
            </a:pPr>
            <a:r>
              <a:rPr lang="en-US" sz="1700" dirty="0"/>
              <a:t>Exchange workbooks with classmates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1700" dirty="0"/>
              <a:t>Test each other’s problems and find the </a:t>
            </a:r>
            <a:r>
              <a:rPr lang="en-US" sz="1700" b="1" dirty="0"/>
              <a:t>solution</a:t>
            </a:r>
            <a:endParaRPr lang="en-US" sz="1700" dirty="0"/>
          </a:p>
          <a:p>
            <a:pPr>
              <a:buFont typeface="+mj-lt"/>
              <a:buAutoNum type="arabicPeriod"/>
            </a:pPr>
            <a:r>
              <a:rPr lang="en-US" sz="1700" b="1" dirty="0"/>
              <a:t>Answer Key:</a:t>
            </a:r>
            <a:endParaRPr lang="en-US" sz="1700" dirty="0"/>
          </a:p>
          <a:p>
            <a:pPr marL="742950" lvl="1" indent="-285750">
              <a:buFont typeface="+mj-lt"/>
              <a:buAutoNum type="arabicPeriod"/>
            </a:pPr>
            <a:r>
              <a:rPr lang="en-US" sz="1700" dirty="0"/>
              <a:t>Include all correct solutions at the </a:t>
            </a:r>
            <a:r>
              <a:rPr lang="en-US" sz="1700" b="1" dirty="0"/>
              <a:t>end page</a:t>
            </a:r>
            <a:r>
              <a:rPr lang="en-US" sz="1700" dirty="0"/>
              <a:t> of your workbook for reference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1DC28B-FA74-53CB-BF8D-6AAA8C4607A2}"/>
              </a:ext>
            </a:extLst>
          </p:cNvPr>
          <p:cNvSpPr txBox="1"/>
          <p:nvPr/>
        </p:nvSpPr>
        <p:spPr>
          <a:xfrm>
            <a:off x="614678" y="243512"/>
            <a:ext cx="4380109" cy="46166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>
                <a:latin typeface="Berlin Sans FB Demi" panose="020E0802020502020306" pitchFamily="34" charset="0"/>
              </a:rPr>
              <a:t>Hands-on making project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799CE7-6587-9B8E-E73F-1857B8631F58}"/>
              </a:ext>
            </a:extLst>
          </p:cNvPr>
          <p:cNvSpPr txBox="1"/>
          <p:nvPr/>
        </p:nvSpPr>
        <p:spPr>
          <a:xfrm>
            <a:off x="730127" y="6245155"/>
            <a:ext cx="4149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www.innovatewithmrbarbado.com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527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00D61-ADF3-8729-4D90-433D15625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8"/>
            <a:ext cx="3493008" cy="5788152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Amasis MT Pro" panose="02040504050005020304" pitchFamily="18" charset="0"/>
              </a:rPr>
              <a:t>Definition of Terms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B4BF4978-57B8-C70E-49EC-B76FCDB7B0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876207"/>
              </p:ext>
            </p:extLst>
          </p:nvPr>
        </p:nvGraphicFramePr>
        <p:xfrm>
          <a:off x="4608246" y="548640"/>
          <a:ext cx="6949440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3772B01-014E-EFAF-01AD-9C367AD93F1E}"/>
              </a:ext>
            </a:extLst>
          </p:cNvPr>
          <p:cNvSpPr txBox="1"/>
          <p:nvPr/>
        </p:nvSpPr>
        <p:spPr>
          <a:xfrm>
            <a:off x="284546" y="6228063"/>
            <a:ext cx="4149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www.innovatewithmrbarbado.com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239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23D6C-4D56-52F8-28CB-EA961359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masis MT Pro Medium" panose="02040604050005020304" pitchFamily="18" charset="0"/>
              </a:rPr>
              <a:t>Guided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CCE2B8-C730-7AD5-F835-3689EC64621C}"/>
              </a:ext>
            </a:extLst>
          </p:cNvPr>
          <p:cNvSpPr txBox="1"/>
          <p:nvPr/>
        </p:nvSpPr>
        <p:spPr>
          <a:xfrm>
            <a:off x="707922" y="1216317"/>
            <a:ext cx="1887794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2400" b="1" dirty="0">
                <a:latin typeface="Amasis MT Pro Medium" panose="02040604050005020304" pitchFamily="18" charset="0"/>
              </a:rPr>
              <a:t>System:</a:t>
            </a:r>
            <a:br>
              <a:rPr lang="es-ES" sz="2400" dirty="0">
                <a:latin typeface="Amasis MT Pro Medium" panose="02040604050005020304" pitchFamily="18" charset="0"/>
              </a:rPr>
            </a:br>
            <a:r>
              <a:rPr lang="es-ES" sz="2400" dirty="0">
                <a:solidFill>
                  <a:schemeClr val="accent1"/>
                </a:solidFill>
                <a:latin typeface="Amasis MT Pro Black" panose="02040A04050005020304" pitchFamily="18" charset="0"/>
              </a:rPr>
              <a:t>y = 2x + 1</a:t>
            </a:r>
            <a:br>
              <a:rPr lang="es-ES" sz="2400" dirty="0">
                <a:solidFill>
                  <a:schemeClr val="accent1"/>
                </a:solidFill>
                <a:latin typeface="Amasis MT Pro Black" panose="02040A04050005020304" pitchFamily="18" charset="0"/>
              </a:rPr>
            </a:br>
            <a:r>
              <a:rPr lang="es-ES" sz="2400" dirty="0">
                <a:solidFill>
                  <a:schemeClr val="accent1"/>
                </a:solidFill>
                <a:latin typeface="Amasis MT Pro Black" panose="02040A04050005020304" pitchFamily="18" charset="0"/>
              </a:rPr>
              <a:t>y = -x + 4</a:t>
            </a:r>
            <a:endParaRPr lang="en-US" sz="2400" dirty="0">
              <a:solidFill>
                <a:schemeClr val="accent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789DC-F349-2640-6805-2497B3A6DD83}"/>
              </a:ext>
            </a:extLst>
          </p:cNvPr>
          <p:cNvSpPr txBox="1"/>
          <p:nvPr/>
        </p:nvSpPr>
        <p:spPr>
          <a:xfrm>
            <a:off x="612648" y="2548554"/>
            <a:ext cx="26159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Let’s test (1,3)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E01B6D-5D04-41CE-2812-C94540C9A6D1}"/>
              </a:ext>
            </a:extLst>
          </p:cNvPr>
          <p:cNvSpPr txBox="1"/>
          <p:nvPr/>
        </p:nvSpPr>
        <p:spPr>
          <a:xfrm>
            <a:off x="707923" y="3022616"/>
            <a:ext cx="44736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latin typeface="Amasis MT Pro Medium" panose="02040604050005020304" pitchFamily="18" charset="0"/>
              </a:rPr>
              <a:t>Plug into first equation: </a:t>
            </a:r>
          </a:p>
          <a:p>
            <a:r>
              <a:rPr lang="en-US" sz="2400" dirty="0">
                <a:latin typeface="Amasis MT Pro Medium" panose="02040604050005020304" pitchFamily="18" charset="0"/>
              </a:rPr>
              <a:t>	3 = 2(1) + 1 → 3 = 3 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E0CE44-F763-B82A-7594-931DB2CB299A}"/>
              </a:ext>
            </a:extLst>
          </p:cNvPr>
          <p:cNvSpPr txBox="1"/>
          <p:nvPr/>
        </p:nvSpPr>
        <p:spPr>
          <a:xfrm>
            <a:off x="707922" y="4124780"/>
            <a:ext cx="4572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sis MT Pro Medium" panose="02040604050005020304" pitchFamily="18" charset="0"/>
              </a:rPr>
              <a:t>2. Plug into second: </a:t>
            </a:r>
          </a:p>
          <a:p>
            <a:r>
              <a:rPr lang="en-US" sz="2400" dirty="0">
                <a:latin typeface="Amasis MT Pro Medium" panose="02040604050005020304" pitchFamily="18" charset="0"/>
              </a:rPr>
              <a:t>	3 = -(1) + 4 → 3 = 3 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15AAA1-7563-40A8-BD97-5F439E32A535}"/>
              </a:ext>
            </a:extLst>
          </p:cNvPr>
          <p:cNvSpPr txBox="1"/>
          <p:nvPr/>
        </p:nvSpPr>
        <p:spPr>
          <a:xfrm>
            <a:off x="707922" y="5060507"/>
            <a:ext cx="28316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sis MT Pro Medium" panose="02040604050005020304" pitchFamily="18" charset="0"/>
              </a:rPr>
              <a:t>Therefore: </a:t>
            </a:r>
            <a:r>
              <a:rPr lang="en-US" sz="2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Solution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5F7999-A9DA-1A34-6B88-F83CE0A38ECE}"/>
              </a:ext>
            </a:extLst>
          </p:cNvPr>
          <p:cNvSpPr txBox="1"/>
          <p:nvPr/>
        </p:nvSpPr>
        <p:spPr>
          <a:xfrm>
            <a:off x="6902244" y="1311566"/>
            <a:ext cx="2320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masis MT Pro Medium" panose="02040604050005020304" pitchFamily="18" charset="0"/>
              </a:rPr>
              <a:t>Now test (2,5)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FF3FAE-48C7-1159-5CB8-ABF78437593B}"/>
              </a:ext>
            </a:extLst>
          </p:cNvPr>
          <p:cNvSpPr txBox="1"/>
          <p:nvPr/>
        </p:nvSpPr>
        <p:spPr>
          <a:xfrm>
            <a:off x="6902244" y="2074492"/>
            <a:ext cx="4807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sis MT Pro Medium" panose="02040604050005020304" pitchFamily="18" charset="0"/>
              </a:rPr>
              <a:t>1. Plug into first equation: </a:t>
            </a:r>
          </a:p>
          <a:p>
            <a:r>
              <a:rPr lang="en-US" sz="2400" dirty="0">
                <a:latin typeface="Amasis MT Pro Medium" panose="02040604050005020304" pitchFamily="18" charset="0"/>
              </a:rPr>
              <a:t>	5 = 2(2) + 1 → 5 = 5 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14E64F-3431-1984-8A5A-7D4CD0E4395A}"/>
              </a:ext>
            </a:extLst>
          </p:cNvPr>
          <p:cNvSpPr txBox="1"/>
          <p:nvPr/>
        </p:nvSpPr>
        <p:spPr>
          <a:xfrm>
            <a:off x="6912076" y="3206750"/>
            <a:ext cx="4572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sis MT Pro Medium" panose="02040604050005020304" pitchFamily="18" charset="0"/>
              </a:rPr>
              <a:t>2. Plug into second: </a:t>
            </a:r>
          </a:p>
          <a:p>
            <a:r>
              <a:rPr lang="en-US" sz="2400" dirty="0">
                <a:latin typeface="Amasis MT Pro Medium" panose="02040604050005020304" pitchFamily="18" charset="0"/>
              </a:rPr>
              <a:t>	5 = -(2) + 4 → 5 = 2 ❌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647C0C-B073-E2B2-18A5-3C1AD4A7D8B9}"/>
              </a:ext>
            </a:extLst>
          </p:cNvPr>
          <p:cNvSpPr txBox="1"/>
          <p:nvPr/>
        </p:nvSpPr>
        <p:spPr>
          <a:xfrm>
            <a:off x="6912076" y="4229510"/>
            <a:ext cx="3746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sis MT Pro Medium" panose="02040604050005020304" pitchFamily="18" charset="0"/>
              </a:rPr>
              <a:t>Therefore: </a:t>
            </a:r>
            <a:r>
              <a:rPr lang="en-US" sz="2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Not a Solution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391DFE-65CC-E5AD-1F6F-338D8530B9A8}"/>
              </a:ext>
            </a:extLst>
          </p:cNvPr>
          <p:cNvSpPr txBox="1"/>
          <p:nvPr/>
        </p:nvSpPr>
        <p:spPr>
          <a:xfrm>
            <a:off x="3647767" y="5706838"/>
            <a:ext cx="5574890" cy="40011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Practice Pairs for Students: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 (0,1), (3,7), (-1,-1)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819A6A-0286-9978-0136-927A85D64102}"/>
              </a:ext>
            </a:extLst>
          </p:cNvPr>
          <p:cNvSpPr txBox="1"/>
          <p:nvPr/>
        </p:nvSpPr>
        <p:spPr>
          <a:xfrm>
            <a:off x="730127" y="6245155"/>
            <a:ext cx="4149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www.innovatewithmrbarbado.com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897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  <p:bldP spid="9" grpId="0"/>
      <p:bldP spid="11" grpId="0"/>
      <p:bldP spid="13" grpId="0"/>
      <p:bldP spid="16" grpId="0"/>
      <p:bldP spid="18" grpId="0"/>
      <p:bldP spid="20" grpId="0"/>
      <p:bldP spid="21" grpId="0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FB0E14-5B8E-8024-4AFD-D340B9098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534" y="235974"/>
            <a:ext cx="5916169" cy="1894578"/>
          </a:xfr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anchor="b">
            <a:normAutofit fontScale="90000"/>
          </a:bodyPr>
          <a:lstStyle/>
          <a:p>
            <a:pPr algn="ctr"/>
            <a:br>
              <a:rPr lang="es-ES" sz="3300" dirty="0">
                <a:latin typeface="Amasis MT Pro Medium" panose="02040604050005020304" pitchFamily="18" charset="0"/>
              </a:rPr>
            </a:br>
            <a:br>
              <a:rPr lang="es-ES" sz="3300" dirty="0">
                <a:latin typeface="Amasis MT Pro Medium" panose="02040604050005020304" pitchFamily="18" charset="0"/>
              </a:rPr>
            </a:br>
            <a:r>
              <a:rPr lang="es-ES" sz="3300" dirty="0">
                <a:latin typeface="Amasis MT Pro Medium" panose="02040604050005020304" pitchFamily="18" charset="0"/>
              </a:rPr>
              <a:t>System: y = x + 2, y = 3x</a:t>
            </a:r>
            <a:br>
              <a:rPr lang="es-ES" sz="3300" dirty="0">
                <a:latin typeface="Amasis MT Pro Medium" panose="02040604050005020304" pitchFamily="18" charset="0"/>
              </a:rPr>
            </a:br>
            <a:br>
              <a:rPr lang="es-ES" sz="3300" dirty="0">
                <a:latin typeface="Amasis MT Pro Medium" panose="02040604050005020304" pitchFamily="18" charset="0"/>
              </a:rPr>
            </a:br>
            <a:r>
              <a:rPr lang="en-US" sz="3300" dirty="0">
                <a:latin typeface="Amasis MT Pro Medium" panose="02040604050005020304" pitchFamily="18" charset="0"/>
              </a:rPr>
              <a:t>Test if </a:t>
            </a:r>
            <a:r>
              <a:rPr lang="en-US" sz="3300" dirty="0">
                <a:solidFill>
                  <a:schemeClr val="bg1"/>
                </a:solidFill>
                <a:latin typeface="Amasis MT Pro Medium" panose="02040604050005020304" pitchFamily="18" charset="0"/>
              </a:rPr>
              <a:t>(1,3) </a:t>
            </a:r>
            <a:r>
              <a:rPr lang="en-US" sz="3300" dirty="0">
                <a:latin typeface="Amasis MT Pro Medium" panose="02040604050005020304" pitchFamily="18" charset="0"/>
              </a:rPr>
              <a:t>is a solution.</a:t>
            </a:r>
            <a:br>
              <a:rPr lang="en-US" sz="3300" dirty="0">
                <a:latin typeface="Amasis MT Pro Medium" panose="02040604050005020304" pitchFamily="18" charset="0"/>
              </a:rPr>
            </a:br>
            <a:endParaRPr lang="en-US" sz="3300" dirty="0">
              <a:latin typeface="Amasis MT Pro Medium" panose="02040604050005020304" pitchFamily="18" charset="0"/>
            </a:endParaRPr>
          </a:p>
        </p:txBody>
      </p:sp>
      <p:pic>
        <p:nvPicPr>
          <p:cNvPr id="11" name="Picture 10" descr="Close up glowing light bulb">
            <a:extLst>
              <a:ext uri="{FF2B5EF4-FFF2-40B4-BE49-F238E27FC236}">
                <a16:creationId xmlns:a16="http://schemas.microsoft.com/office/drawing/2014/main" id="{29F12D45-3366-5F37-89EB-CCA0DC837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8" r="-1" b="-1"/>
          <a:stretch>
            <a:fillRect/>
          </a:stretch>
        </p:blipFill>
        <p:spPr>
          <a:xfrm>
            <a:off x="20" y="10"/>
            <a:ext cx="4910308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376A0-2272-5BD0-F63D-69E8C3F9D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533" y="2214282"/>
            <a:ext cx="5916169" cy="40950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Answer:</a:t>
            </a:r>
            <a:endParaRPr lang="en-US" sz="3600" dirty="0"/>
          </a:p>
          <a:p>
            <a:pPr marL="342900" indent="-342900">
              <a:buFont typeface="+mj-lt"/>
              <a:buAutoNum type="arabicParenR"/>
            </a:pPr>
            <a:r>
              <a:rPr lang="en-US" sz="3600" dirty="0"/>
              <a:t>y = x + 2 → 3 = 1 + 2 ✅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600" dirty="0"/>
              <a:t>y = 3x → 3 = 3(1) ✅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✅ (1,3) is a solution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BBB139-4ABD-C16A-DBEA-FF3FE98749BF}"/>
              </a:ext>
            </a:extLst>
          </p:cNvPr>
          <p:cNvSpPr txBox="1"/>
          <p:nvPr/>
        </p:nvSpPr>
        <p:spPr>
          <a:xfrm>
            <a:off x="8042767" y="6345867"/>
            <a:ext cx="4149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www.innovatewithmrbarbado.com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862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A5FED-4BC7-A893-CE55-B53D60B1D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534" y="603504"/>
            <a:ext cx="5916169" cy="1527048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5400" dirty="0">
                <a:latin typeface="Amasis MT Pro Medium" panose="02040604050005020304" pitchFamily="18" charset="0"/>
              </a:rPr>
              <a:t>Testing Ordered Pairs in a System</a:t>
            </a:r>
          </a:p>
        </p:txBody>
      </p:sp>
      <p:pic>
        <p:nvPicPr>
          <p:cNvPr id="6" name="Picture 5" descr="A blackboard with mathematical equations and formulas&#10;&#10;AI-generated content may be incorrect.">
            <a:extLst>
              <a:ext uri="{FF2B5EF4-FFF2-40B4-BE49-F238E27FC236}">
                <a16:creationId xmlns:a16="http://schemas.microsoft.com/office/drawing/2014/main" id="{8D26CBDC-C703-BC1B-1347-BF6F3B8709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60" r="37265"/>
          <a:stretch>
            <a:fillRect/>
          </a:stretch>
        </p:blipFill>
        <p:spPr>
          <a:xfrm>
            <a:off x="20" y="10"/>
            <a:ext cx="4910308" cy="685799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1185DD0-2DE6-9E99-C6B9-1FC0A0FEF1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568533" y="2214282"/>
            <a:ext cx="5916169" cy="18956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masis MT Pro" panose="02040504050005020304" pitchFamily="18" charset="0"/>
              </a:rPr>
              <a:t>Benchmark: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Amasis MT Pro" panose="02040504050005020304" pitchFamily="18" charset="0"/>
              </a:rPr>
              <a:t> MA.8.AR.4.1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masis MT Pro" panose="02040504050005020304" pitchFamily="18" charset="0"/>
              </a:rPr>
              <a:t>Objective: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Amasis MT Pro" panose="02040504050005020304" pitchFamily="18" charset="0"/>
              </a:rPr>
              <a:t> Identify which ordered pairs make both equations true.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46920C-EA68-DF09-5631-B35D91CF4F64}"/>
              </a:ext>
            </a:extLst>
          </p:cNvPr>
          <p:cNvSpPr txBox="1"/>
          <p:nvPr/>
        </p:nvSpPr>
        <p:spPr>
          <a:xfrm>
            <a:off x="8042767" y="6254496"/>
            <a:ext cx="4149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www.innovatewithmrbarbado.com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532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0080-335C-BD07-960F-3CB5C9C2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6963"/>
            <a:ext cx="10653578" cy="700057"/>
          </a:xfrm>
        </p:spPr>
        <p:txBody>
          <a:bodyPr>
            <a:normAutofit/>
          </a:bodyPr>
          <a:lstStyle/>
          <a:p>
            <a:pPr algn="ctr"/>
            <a:r>
              <a:rPr lang="es-ES" sz="4400" dirty="0">
                <a:latin typeface="Amasis MT Pro Medium" panose="02040604050005020304" pitchFamily="18" charset="0"/>
              </a:rPr>
              <a:t>System: A. y = x + 2          B. y = -2x + 4</a:t>
            </a:r>
            <a:endParaRPr lang="en-US" sz="4400" dirty="0">
              <a:latin typeface="Amasis MT Pro Medium" panose="020406040500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4AA41-89AF-D287-B563-2D79B6155954}"/>
              </a:ext>
            </a:extLst>
          </p:cNvPr>
          <p:cNvSpPr txBox="1"/>
          <p:nvPr/>
        </p:nvSpPr>
        <p:spPr>
          <a:xfrm>
            <a:off x="1657488" y="1722792"/>
            <a:ext cx="9075174" cy="144655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4400" b="1" dirty="0"/>
              <a:t>Pairs to test:</a:t>
            </a:r>
            <a:r>
              <a:rPr lang="en-US" sz="4400" dirty="0"/>
              <a:t> </a:t>
            </a:r>
          </a:p>
          <a:p>
            <a:pPr algn="ctr"/>
            <a:r>
              <a:rPr lang="en-US" sz="4400" dirty="0"/>
              <a:t>(0,2), (1,3), (2,4), (-1,6), (3,5)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C8E10C-E334-FCB8-8F08-89DE4299615F}"/>
              </a:ext>
            </a:extLst>
          </p:cNvPr>
          <p:cNvSpPr txBox="1"/>
          <p:nvPr/>
        </p:nvSpPr>
        <p:spPr>
          <a:xfrm>
            <a:off x="1657488" y="3429000"/>
            <a:ext cx="90751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latin typeface="Amasis MT Pro" panose="02040504050005020304" pitchFamily="18" charset="0"/>
              </a:rPr>
              <a:t>Answer Key:</a:t>
            </a:r>
            <a:endParaRPr lang="en-US" sz="2800" dirty="0">
              <a:latin typeface="Amasis MT Pro" panose="020405040500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latin typeface="Amasis MT Pro" panose="02040504050005020304" pitchFamily="18" charset="0"/>
              </a:rPr>
              <a:t>(0,2): y=0+2=2 ✅, y=-2(0)+4=4 ❌ → Not solution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latin typeface="Amasis MT Pro" panose="02040504050005020304" pitchFamily="18" charset="0"/>
              </a:rPr>
              <a:t>(1,3): 3=1+2 ✅, 3=-2+4=2 ❌ → Not solution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latin typeface="Amasis MT Pro" panose="02040504050005020304" pitchFamily="18" charset="0"/>
              </a:rPr>
              <a:t>(2,4): 4=2+2 ✅, 4=-4+4=0 ❌ → Not solution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latin typeface="Amasis MT Pro" panose="02040504050005020304" pitchFamily="18" charset="0"/>
              </a:rPr>
              <a:t>(-1,6): 6=-1+2=1 ❌ → Not solution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latin typeface="Amasis MT Pro" panose="02040504050005020304" pitchFamily="18" charset="0"/>
              </a:rPr>
              <a:t>(3,5): 5=3+2=5 ✅, 5=-6+4=-2 ❌ → Not solution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46097-BAEA-6BCE-A7BD-B9059B10B97F}"/>
              </a:ext>
            </a:extLst>
          </p:cNvPr>
          <p:cNvSpPr txBox="1"/>
          <p:nvPr/>
        </p:nvSpPr>
        <p:spPr>
          <a:xfrm>
            <a:off x="730127" y="6245155"/>
            <a:ext cx="4149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www.innovatewithmrbarbado.com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624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BBFE0-BDC7-F818-1D89-52129466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534" y="603504"/>
            <a:ext cx="5916169" cy="1527048"/>
          </a:xfrm>
        </p:spPr>
        <p:txBody>
          <a:bodyPr anchor="b">
            <a:norm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Testing Ordered Pairs – Advanced 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17352-530C-FF58-F3AC-3DDCA7CBD3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60" r="37265"/>
          <a:stretch>
            <a:fillRect/>
          </a:stretch>
        </p:blipFill>
        <p:spPr>
          <a:xfrm>
            <a:off x="20" y="10"/>
            <a:ext cx="4910308" cy="685799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B3BE12B-578F-5E13-0F81-99EBF9D7DA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568533" y="2214282"/>
            <a:ext cx="5916169" cy="40950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Benchmark: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MA.8.AR.4.1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Objective: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Identify which ordered pairs satisfy both equations in a system.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060D1-14C6-E3EF-DBED-9D74C778194B}"/>
              </a:ext>
            </a:extLst>
          </p:cNvPr>
          <p:cNvSpPr txBox="1"/>
          <p:nvPr/>
        </p:nvSpPr>
        <p:spPr>
          <a:xfrm>
            <a:off x="8042767" y="6345867"/>
            <a:ext cx="4149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www.innovatewithmrbarbado.com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547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978C9-8BDC-D5EF-9165-5673B7D62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F736-6D62-6461-6DF5-36780248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4465"/>
            <a:ext cx="10653578" cy="1229032"/>
          </a:xfrm>
        </p:spPr>
        <p:txBody>
          <a:bodyPr>
            <a:noAutofit/>
          </a:bodyPr>
          <a:lstStyle/>
          <a:p>
            <a:r>
              <a:rPr lang="en-US" sz="1800" dirty="0"/>
              <a:t>Plug in each pair into both equations and mark ✅ if it works for both, ❌ if it doesn’t.</a:t>
            </a:r>
            <a:br>
              <a:rPr lang="es-ES" dirty="0">
                <a:latin typeface="Amasis MT Pro" panose="02040504050005020304" pitchFamily="18" charset="0"/>
              </a:rPr>
            </a:br>
            <a:r>
              <a:rPr lang="es-ES" dirty="0">
                <a:latin typeface="Amasis MT Pro" panose="02040504050005020304" pitchFamily="18" charset="0"/>
              </a:rPr>
              <a:t>   </a:t>
            </a:r>
            <a:r>
              <a:rPr lang="es-ES" sz="4400" dirty="0">
                <a:latin typeface="Amasis MT Pro" panose="02040504050005020304" pitchFamily="18" charset="0"/>
              </a:rPr>
              <a:t>System: A. y = 2x + 1     B. y = -x + 4</a:t>
            </a:r>
            <a:br>
              <a:rPr lang="es-ES" sz="4400" dirty="0">
                <a:latin typeface="Amasis MT Pro" panose="02040504050005020304" pitchFamily="18" charset="0"/>
              </a:rPr>
            </a:br>
            <a:endParaRPr lang="en-US" dirty="0">
              <a:latin typeface="Amasis MT Pro" panose="020405040500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6F13BA-72EB-1F20-F867-53C1B202C700}"/>
              </a:ext>
            </a:extLst>
          </p:cNvPr>
          <p:cNvSpPr txBox="1"/>
          <p:nvPr/>
        </p:nvSpPr>
        <p:spPr>
          <a:xfrm>
            <a:off x="1657488" y="1722792"/>
            <a:ext cx="9075174" cy="144655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Pairs to test: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(0,1), (1,3), (2,5), (-1,3), (3,7)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C06DC3-FDAC-D0B9-B048-49963F3368BE}"/>
              </a:ext>
            </a:extLst>
          </p:cNvPr>
          <p:cNvSpPr txBox="1"/>
          <p:nvPr/>
        </p:nvSpPr>
        <p:spPr>
          <a:xfrm>
            <a:off x="1657488" y="3429000"/>
            <a:ext cx="90751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masis MT Pro" panose="02040504050005020304" pitchFamily="18" charset="0"/>
              </a:rPr>
              <a:t>Answer Key:</a:t>
            </a:r>
            <a:endParaRPr lang="en-US" sz="2800" dirty="0">
              <a:latin typeface="Amasis MT Pro" panose="020405040500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latin typeface="Amasis MT Pro" panose="02040504050005020304" pitchFamily="18" charset="0"/>
              </a:rPr>
              <a:t>(0,1): 1=2(0)+1 ✅, 1=-0+4=4 ❌ → Not solution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latin typeface="Amasis MT Pro" panose="02040504050005020304" pitchFamily="18" charset="0"/>
              </a:rPr>
              <a:t>(1,3): 3=2(1)+1 ✅, 3=-1+4=3 ✅ → Solution ✅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latin typeface="Amasis MT Pro" panose="02040504050005020304" pitchFamily="18" charset="0"/>
              </a:rPr>
              <a:t>(2,5): 5=2(2)+1=5 ✅, 5=-2+4=2 ❌ → Not solution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latin typeface="Amasis MT Pro" panose="02040504050005020304" pitchFamily="18" charset="0"/>
              </a:rPr>
              <a:t>(-1,3): 3=2(-1)+1=-1 ❌ → Not solution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latin typeface="Amasis MT Pro" panose="02040504050005020304" pitchFamily="18" charset="0"/>
              </a:rPr>
              <a:t>(3,7): 7=2(3)+1=7 ✅, 7=-3+4=1 ❌ → Not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F7B41F-C212-A633-9D80-56BE3C560603}"/>
              </a:ext>
            </a:extLst>
          </p:cNvPr>
          <p:cNvSpPr txBox="1"/>
          <p:nvPr/>
        </p:nvSpPr>
        <p:spPr>
          <a:xfrm>
            <a:off x="730127" y="6245155"/>
            <a:ext cx="4149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www.innovatewithmrbarbado.com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319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FAE31-C086-46C2-BA8C-762BBDBD8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7FD8-023B-379B-3C44-7836EC8D5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4465"/>
            <a:ext cx="10653578" cy="1229032"/>
          </a:xfrm>
        </p:spPr>
        <p:txBody>
          <a:bodyPr>
            <a:noAutofit/>
          </a:bodyPr>
          <a:lstStyle/>
          <a:p>
            <a:r>
              <a:rPr lang="en-US" sz="1800" dirty="0"/>
              <a:t>Plug in each pair into both equations and mark ✅ if it works for both, ❌ if it doesn’t.</a:t>
            </a:r>
            <a:br>
              <a:rPr lang="es-ES" dirty="0">
                <a:latin typeface="Amasis MT Pro" panose="02040504050005020304" pitchFamily="18" charset="0"/>
              </a:rPr>
            </a:br>
            <a:r>
              <a:rPr lang="es-ES" dirty="0">
                <a:latin typeface="Amasis MT Pro" panose="02040504050005020304" pitchFamily="18" charset="0"/>
              </a:rPr>
              <a:t>   System: A. </a:t>
            </a:r>
            <a:r>
              <a:rPr lang="es-ES" sz="4400" dirty="0">
                <a:latin typeface="Amasis MT Pro" panose="02040504050005020304" pitchFamily="18" charset="0"/>
              </a:rPr>
              <a:t>y = -x + 5    B. y = x - 1</a:t>
            </a:r>
            <a:endParaRPr lang="en-US" dirty="0">
              <a:latin typeface="Amasis MT Pro" panose="020405040500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859BC-2CE1-F9BD-E1A0-8D576B75EE68}"/>
              </a:ext>
            </a:extLst>
          </p:cNvPr>
          <p:cNvSpPr txBox="1"/>
          <p:nvPr/>
        </p:nvSpPr>
        <p:spPr>
          <a:xfrm>
            <a:off x="1657488" y="1722792"/>
            <a:ext cx="9075174" cy="14465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4400" b="1" dirty="0"/>
              <a:t>Pairs to test:</a:t>
            </a:r>
            <a:r>
              <a:rPr lang="en-US" sz="4400" dirty="0"/>
              <a:t> </a:t>
            </a:r>
          </a:p>
          <a:p>
            <a:pPr algn="ctr"/>
            <a:r>
              <a:rPr lang="en-US" sz="4400" dirty="0"/>
              <a:t>(0,5), (1,0), (2,1), (3,3), (-1,6)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47592-BF49-FFDF-7D68-BB8F0F8F08D4}"/>
              </a:ext>
            </a:extLst>
          </p:cNvPr>
          <p:cNvSpPr txBox="1"/>
          <p:nvPr/>
        </p:nvSpPr>
        <p:spPr>
          <a:xfrm>
            <a:off x="1657488" y="3429000"/>
            <a:ext cx="90751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masis MT Pro" panose="02040504050005020304" pitchFamily="18" charset="0"/>
              </a:rPr>
              <a:t>Answer Key:</a:t>
            </a:r>
            <a:endParaRPr lang="en-US" sz="2800" dirty="0">
              <a:latin typeface="Amasis MT Pro" panose="020405040500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latin typeface="Amasis MT Pro" panose="02040504050005020304" pitchFamily="18" charset="0"/>
              </a:rPr>
              <a:t>(0,5): 5=-0+5 ✅, 5=0-1=-1 ❌ → Not solution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latin typeface="Amasis MT Pro" panose="02040504050005020304" pitchFamily="18" charset="0"/>
              </a:rPr>
              <a:t>(1,0): 0=-1+5=4 ❌ → Not solution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latin typeface="Amasis MT Pro" panose="02040504050005020304" pitchFamily="18" charset="0"/>
              </a:rPr>
              <a:t>(2,1): 1=-2+5=3 ❌ → Not solution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latin typeface="Amasis MT Pro" panose="02040504050005020304" pitchFamily="18" charset="0"/>
              </a:rPr>
              <a:t>(3,3): 3=-3+5=2 ❌ → Not solution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latin typeface="Amasis MT Pro" panose="02040504050005020304" pitchFamily="18" charset="0"/>
              </a:rPr>
              <a:t>(-1,6): 6=-(-1)+5=6 ✅, 6=-1-1=-2 ❌ → Not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7B534D-EFC3-0686-BB18-45490262A761}"/>
              </a:ext>
            </a:extLst>
          </p:cNvPr>
          <p:cNvSpPr txBox="1"/>
          <p:nvPr/>
        </p:nvSpPr>
        <p:spPr>
          <a:xfrm>
            <a:off x="730127" y="6245155"/>
            <a:ext cx="4149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www.innovatewithmrbarbado.com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762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1227</Words>
  <Application>Microsoft Office PowerPoint</Application>
  <PresentationFormat>Widescreen</PresentationFormat>
  <Paragraphs>116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Amasis MT Pro</vt:lpstr>
      <vt:lpstr>Amasis MT Pro Black</vt:lpstr>
      <vt:lpstr>Amasis MT Pro Medium</vt:lpstr>
      <vt:lpstr>Aptos</vt:lpstr>
      <vt:lpstr>Arial</vt:lpstr>
      <vt:lpstr>Berlin Sans FB Demi</vt:lpstr>
      <vt:lpstr>Neue Haas Grotesk Text Pro</vt:lpstr>
      <vt:lpstr>Wingdings</vt:lpstr>
      <vt:lpstr>VanillaVTI</vt:lpstr>
      <vt:lpstr>Solving Systems of Linear Equations by Testing Solutions</vt:lpstr>
      <vt:lpstr>Definition of Terms</vt:lpstr>
      <vt:lpstr>Guided Practice</vt:lpstr>
      <vt:lpstr>  System: y = x + 2, y = 3x  Test if (1,3) is a solution. </vt:lpstr>
      <vt:lpstr>Testing Ordered Pairs in a System</vt:lpstr>
      <vt:lpstr>System: A. y = x + 2          B. y = -2x + 4</vt:lpstr>
      <vt:lpstr>Testing Ordered Pairs – Advanced Practice</vt:lpstr>
      <vt:lpstr>Plug in each pair into both equations and mark ✅ if it works for both, ❌ if it doesn’t.    System: A. y = 2x + 1     B. y = -x + 4 </vt:lpstr>
      <vt:lpstr>Plug in each pair into both equations and mark ✅ if it works for both, ❌ if it doesn’t.    System: A. y = -x + 5    B. y = x - 1</vt:lpstr>
      <vt:lpstr>Interactive Systems of Equations Quiz</vt:lpstr>
      <vt:lpstr>“Be the Math Author: Discovering Solutions to Systems of Equations”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Mark  Barbado</dc:creator>
  <cp:lastModifiedBy>John Mark  Barbado</cp:lastModifiedBy>
  <cp:revision>2</cp:revision>
  <dcterms:created xsi:type="dcterms:W3CDTF">2025-09-21T18:52:31Z</dcterms:created>
  <dcterms:modified xsi:type="dcterms:W3CDTF">2025-09-21T23:57:44Z</dcterms:modified>
</cp:coreProperties>
</file>