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2" r:id="rId16"/>
    <p:sldId id="273"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50"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E23DE-5360-4AB7-92FB-9B96FB7A276A}"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35A21-46E5-46BC-B97E-F9E6D254E155}" type="slidenum">
              <a:rPr lang="en-US" smtClean="0"/>
              <a:t>‹#›</a:t>
            </a:fld>
            <a:endParaRPr lang="en-US"/>
          </a:p>
        </p:txBody>
      </p:sp>
    </p:spTree>
    <p:extLst>
      <p:ext uri="{BB962C8B-B14F-4D97-AF65-F5344CB8AC3E}">
        <p14:creationId xmlns:p14="http://schemas.microsoft.com/office/powerpoint/2010/main" val="11175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 Narration:</a:t>
            </a:r>
            <a:endParaRPr lang="en-US" dirty="0"/>
          </a:p>
          <a:p>
            <a:r>
              <a:rPr lang="en-US" dirty="0"/>
              <a:t>Introduce the activity: “Today, we are going to see the tiny compartments Robert Hooke called cells. He first saw them in cork!”</a:t>
            </a:r>
          </a:p>
          <a:p>
            <a:r>
              <a:rPr lang="en-US" dirty="0"/>
              <a:t>Demonstrate using the </a:t>
            </a:r>
            <a:r>
              <a:rPr lang="en-US" b="1" dirty="0"/>
              <a:t>magnifying lens or microscope</a:t>
            </a:r>
            <a:r>
              <a:rPr lang="en-US" dirty="0"/>
              <a:t>, showing how to focus.</a:t>
            </a:r>
          </a:p>
          <a:p>
            <a:r>
              <a:rPr lang="en-US" dirty="0"/>
              <a:t>Remind students to </a:t>
            </a:r>
            <a:r>
              <a:rPr lang="en-US" b="1" dirty="0"/>
              <a:t>draw carefully and label cells</a:t>
            </a:r>
            <a:r>
              <a:rPr lang="en-US" dirty="0"/>
              <a:t> in their notebook.</a:t>
            </a:r>
          </a:p>
          <a:p>
            <a:r>
              <a:rPr lang="en-US" dirty="0"/>
              <a:t>Connect to Cell Theory: Even though cork tissue is dead, it shows that </a:t>
            </a:r>
            <a:r>
              <a:rPr lang="en-US" b="1" dirty="0"/>
              <a:t>cells are the building blocks of living things</a:t>
            </a:r>
            <a:r>
              <a:rPr lang="en-US" dirty="0"/>
              <a:t>.</a:t>
            </a:r>
          </a:p>
          <a:p>
            <a:r>
              <a:rPr lang="en-US" dirty="0"/>
              <a:t>Circulate to assist with </a:t>
            </a:r>
            <a:r>
              <a:rPr lang="en-US" b="1" dirty="0"/>
              <a:t>observations, sketches, and discussion</a:t>
            </a:r>
            <a:r>
              <a:rPr lang="en-US" dirty="0"/>
              <a:t>.</a:t>
            </a:r>
          </a:p>
          <a:p>
            <a:r>
              <a:rPr lang="en-US" b="1" dirty="0"/>
              <a:t>Activity Worksheet:</a:t>
            </a:r>
            <a:br>
              <a:rPr lang="en-US" dirty="0"/>
            </a:br>
            <a:r>
              <a:rPr lang="en-US" dirty="0"/>
              <a:t>Use the </a:t>
            </a:r>
            <a:r>
              <a:rPr lang="en-US" b="1" dirty="0"/>
              <a:t>Scientific Method worksheet</a:t>
            </a:r>
            <a:r>
              <a:rPr lang="en-US" dirty="0"/>
              <a:t> for this slide:</a:t>
            </a:r>
          </a:p>
          <a:p>
            <a:r>
              <a:rPr lang="en-US" b="1" dirty="0"/>
              <a:t>Question:</a:t>
            </a:r>
            <a:r>
              <a:rPr lang="en-US" dirty="0"/>
              <a:t> What is the basic structural unit of life?</a:t>
            </a:r>
          </a:p>
          <a:p>
            <a:r>
              <a:rPr lang="en-US" b="1" dirty="0"/>
              <a:t>Hypothesis:</a:t>
            </a:r>
            <a:r>
              <a:rPr lang="en-US" dirty="0"/>
              <a:t> I predict...</a:t>
            </a:r>
          </a:p>
          <a:p>
            <a:r>
              <a:rPr lang="en-US" b="1" dirty="0"/>
              <a:t>Materials:</a:t>
            </a:r>
            <a:r>
              <a:rPr lang="en-US" dirty="0"/>
              <a:t> List them</a:t>
            </a:r>
          </a:p>
          <a:p>
            <a:r>
              <a:rPr lang="en-US" b="1" dirty="0"/>
              <a:t>Procedure:</a:t>
            </a:r>
            <a:r>
              <a:rPr lang="en-US" dirty="0"/>
              <a:t> Observe, sketch, label</a:t>
            </a:r>
          </a:p>
          <a:p>
            <a:r>
              <a:rPr lang="en-US" b="1" dirty="0"/>
              <a:t>Data / Observation:</a:t>
            </a:r>
            <a:r>
              <a:rPr lang="en-US" dirty="0"/>
              <a:t> Draw and take notes</a:t>
            </a:r>
          </a:p>
          <a:p>
            <a:r>
              <a:rPr lang="en-US" b="1" dirty="0"/>
              <a:t>Analysis / Thinking:</a:t>
            </a:r>
            <a:r>
              <a:rPr lang="en-US" dirty="0"/>
              <a:t> What does this show?</a:t>
            </a:r>
          </a:p>
          <a:p>
            <a:r>
              <a:rPr lang="en-US" b="1" dirty="0"/>
              <a:t>Conclusion:</a:t>
            </a:r>
            <a:r>
              <a:rPr lang="en-US" dirty="0"/>
              <a:t> What can you conclude?</a:t>
            </a:r>
          </a:p>
          <a:p>
            <a:r>
              <a:rPr lang="en-US" b="1" dirty="0"/>
              <a:t>Timing:</a:t>
            </a:r>
            <a:r>
              <a:rPr lang="en-US" dirty="0"/>
              <a:t> ~10–12 minutes for observation, sketching, and notes.</a:t>
            </a:r>
          </a:p>
          <a:p>
            <a:endParaRPr lang="en-US" dirty="0"/>
          </a:p>
        </p:txBody>
      </p:sp>
      <p:sp>
        <p:nvSpPr>
          <p:cNvPr id="4" name="Slide Number Placeholder 3"/>
          <p:cNvSpPr>
            <a:spLocks noGrp="1"/>
          </p:cNvSpPr>
          <p:nvPr>
            <p:ph type="sldNum" sz="quarter" idx="5"/>
          </p:nvPr>
        </p:nvSpPr>
        <p:spPr/>
        <p:txBody>
          <a:bodyPr/>
          <a:lstStyle/>
          <a:p>
            <a:fld id="{2F435A21-46E5-46BC-B97E-F9E6D254E155}" type="slidenum">
              <a:rPr lang="en-US" smtClean="0"/>
              <a:t>3</a:t>
            </a:fld>
            <a:endParaRPr lang="en-US"/>
          </a:p>
        </p:txBody>
      </p:sp>
    </p:spTree>
    <p:extLst>
      <p:ext uri="{BB962C8B-B14F-4D97-AF65-F5344CB8AC3E}">
        <p14:creationId xmlns:p14="http://schemas.microsoft.com/office/powerpoint/2010/main" val="84532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 Explanation:</a:t>
            </a:r>
            <a:br>
              <a:rPr lang="en-US" dirty="0"/>
            </a:br>
            <a:r>
              <a:rPr lang="en-US" dirty="0"/>
              <a:t>“Students will organize key vocabulary from the lesson on cells and Cell Theory. These words help explain what cells are, how they function, and why they are important for all living things. Each word will be added to the Interactive Word Wall in the notebook, with a short definition or a small drawing, followed by a reflection on what was learned from the cork observation.”</a:t>
            </a:r>
          </a:p>
          <a:p>
            <a:r>
              <a:rPr lang="en-US" b="1" dirty="0"/>
              <a:t>Guiding Questions During Activity:</a:t>
            </a:r>
            <a:endParaRPr lang="en-US" dirty="0"/>
          </a:p>
          <a:p>
            <a:r>
              <a:rPr lang="en-US" dirty="0"/>
              <a:t>“What does each word mean in your own words?”</a:t>
            </a:r>
          </a:p>
          <a:p>
            <a:r>
              <a:rPr lang="en-US" dirty="0"/>
              <a:t>“Can you draw a small picture to help remember the word?”</a:t>
            </a:r>
          </a:p>
          <a:p>
            <a:r>
              <a:rPr lang="en-US" dirty="0"/>
              <a:t>“Which word is most important for understanding Cell Theory? Why?”</a:t>
            </a:r>
          </a:p>
          <a:p>
            <a:r>
              <a:rPr lang="en-US" dirty="0"/>
              <a:t>“How does observing cork cells connect to these words?”</a:t>
            </a:r>
          </a:p>
          <a:p>
            <a:r>
              <a:rPr lang="en-US" b="1" dirty="0"/>
              <a:t>Closing Discussion:</a:t>
            </a:r>
            <a:br>
              <a:rPr lang="en-US" dirty="0"/>
            </a:br>
            <a:r>
              <a:rPr lang="en-US" dirty="0"/>
              <a:t>“Organizing these words and reflecting helps students understand that cells are the basic structural and functional units of all living things, which is the first principle of Cell Theory.”</a:t>
            </a:r>
          </a:p>
          <a:p>
            <a:endParaRPr lang="en-US" dirty="0"/>
          </a:p>
        </p:txBody>
      </p:sp>
      <p:sp>
        <p:nvSpPr>
          <p:cNvPr id="4" name="Slide Number Placeholder 3"/>
          <p:cNvSpPr>
            <a:spLocks noGrp="1"/>
          </p:cNvSpPr>
          <p:nvPr>
            <p:ph type="sldNum" sz="quarter" idx="5"/>
          </p:nvPr>
        </p:nvSpPr>
        <p:spPr/>
        <p:txBody>
          <a:bodyPr/>
          <a:lstStyle/>
          <a:p>
            <a:fld id="{2F435A21-46E5-46BC-B97E-F9E6D254E155}" type="slidenum">
              <a:rPr lang="en-US" smtClean="0"/>
              <a:t>4</a:t>
            </a:fld>
            <a:endParaRPr lang="en-US"/>
          </a:p>
        </p:txBody>
      </p:sp>
    </p:spTree>
    <p:extLst>
      <p:ext uri="{BB962C8B-B14F-4D97-AF65-F5344CB8AC3E}">
        <p14:creationId xmlns:p14="http://schemas.microsoft.com/office/powerpoint/2010/main" val="265970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 Hook:</a:t>
            </a:r>
            <a:br>
              <a:rPr lang="en-US" dirty="0"/>
            </a:br>
            <a:r>
              <a:rPr lang="en-US" dirty="0"/>
              <a:t>“Now that we know cells are the basic units of life, let’s look closer at a plant cell and see what each part does. Each organelle has a special job that helps the plant survive and grow.”</a:t>
            </a:r>
          </a:p>
          <a:p>
            <a:r>
              <a:rPr lang="en-US" b="1" dirty="0"/>
              <a:t>Guiding Questions While Showing the Slide:</a:t>
            </a:r>
            <a:endParaRPr lang="en-US" dirty="0"/>
          </a:p>
          <a:p>
            <a:r>
              <a:rPr lang="en-US" dirty="0"/>
              <a:t>“Can anyone point out the </a:t>
            </a:r>
            <a:r>
              <a:rPr lang="en-US" b="1" dirty="0"/>
              <a:t>cell wall</a:t>
            </a:r>
            <a:r>
              <a:rPr lang="en-US" dirty="0"/>
              <a:t>? Why do you think plants need a wall around their cells?”</a:t>
            </a:r>
          </a:p>
          <a:p>
            <a:r>
              <a:rPr lang="en-US" dirty="0"/>
              <a:t>“Which organelle do you think makes food for the plant? How does it do that?”</a:t>
            </a:r>
          </a:p>
          <a:p>
            <a:r>
              <a:rPr lang="en-US" dirty="0"/>
              <a:t>“Why do you think the vacuole is so large in plant cells?”</a:t>
            </a:r>
          </a:p>
          <a:p>
            <a:r>
              <a:rPr lang="en-US" dirty="0"/>
              <a:t>“Which organelles are similar to ones in animal cells, and which are unique to plants?”</a:t>
            </a:r>
          </a:p>
          <a:p>
            <a:r>
              <a:rPr lang="en-US" b="1" dirty="0"/>
              <a:t>Discussion / Engagement:</a:t>
            </a:r>
            <a:endParaRPr lang="en-US" dirty="0"/>
          </a:p>
          <a:p>
            <a:r>
              <a:rPr lang="en-US" dirty="0"/>
              <a:t>Ask students to </a:t>
            </a:r>
            <a:r>
              <a:rPr lang="en-US" b="1" dirty="0"/>
              <a:t>compare plant cell organelles to a factory</a:t>
            </a:r>
            <a:r>
              <a:rPr lang="en-US" dirty="0"/>
              <a:t>:</a:t>
            </a:r>
          </a:p>
          <a:p>
            <a:r>
              <a:rPr lang="en-US" dirty="0"/>
              <a:t>“If the nucleus is the manager, the mitochondria is the power generator, and the chloroplast is the kitchen, what could the vacuole or cell wall represent?”</a:t>
            </a:r>
          </a:p>
          <a:p>
            <a:r>
              <a:rPr lang="en-US" dirty="0"/>
              <a:t>Encourage students to </a:t>
            </a:r>
            <a:r>
              <a:rPr lang="en-US" b="1" dirty="0"/>
              <a:t>point and describe</a:t>
            </a:r>
            <a:r>
              <a:rPr lang="en-US" dirty="0"/>
              <a:t> the organelles on their diagram or slide.</a:t>
            </a:r>
          </a:p>
          <a:p>
            <a:r>
              <a:rPr lang="en-US" b="1" dirty="0"/>
              <a:t>Check for Understanding / Quick Formative Assessment:</a:t>
            </a:r>
            <a:endParaRPr lang="en-US" dirty="0"/>
          </a:p>
          <a:p>
            <a:r>
              <a:rPr lang="en-US" dirty="0"/>
              <a:t>“Name one organelle that only plant cells have.”</a:t>
            </a:r>
          </a:p>
          <a:p>
            <a:r>
              <a:rPr lang="en-US" dirty="0"/>
              <a:t>“What is the job of the nucleus?”</a:t>
            </a:r>
          </a:p>
          <a:p>
            <a:r>
              <a:rPr lang="en-US" dirty="0"/>
              <a:t>“Why is it important for a plant cell to have a cell wall?”</a:t>
            </a:r>
          </a:p>
          <a:p>
            <a:endParaRPr lang="en-US" dirty="0"/>
          </a:p>
        </p:txBody>
      </p:sp>
      <p:sp>
        <p:nvSpPr>
          <p:cNvPr id="4" name="Slide Number Placeholder 3"/>
          <p:cNvSpPr>
            <a:spLocks noGrp="1"/>
          </p:cNvSpPr>
          <p:nvPr>
            <p:ph type="sldNum" sz="quarter" idx="5"/>
          </p:nvPr>
        </p:nvSpPr>
        <p:spPr/>
        <p:txBody>
          <a:bodyPr/>
          <a:lstStyle/>
          <a:p>
            <a:fld id="{2F435A21-46E5-46BC-B97E-F9E6D254E155}" type="slidenum">
              <a:rPr lang="en-US" smtClean="0"/>
              <a:t>6</a:t>
            </a:fld>
            <a:endParaRPr lang="en-US"/>
          </a:p>
        </p:txBody>
      </p:sp>
    </p:spTree>
    <p:extLst>
      <p:ext uri="{BB962C8B-B14F-4D97-AF65-F5344CB8AC3E}">
        <p14:creationId xmlns:p14="http://schemas.microsoft.com/office/powerpoint/2010/main" val="217544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 Hook:</a:t>
            </a:r>
            <a:br>
              <a:rPr lang="en-US" dirty="0"/>
            </a:br>
            <a:r>
              <a:rPr lang="en-US" dirty="0"/>
              <a:t>“Now that we’ve observed plant cells and labeled the organelles, let’s add them to our Word Wall. This will help us remember their names and what they do.”</a:t>
            </a:r>
          </a:p>
          <a:p>
            <a:r>
              <a:rPr lang="en-US" b="1" dirty="0"/>
              <a:t>Guiding Questions / Discussion:</a:t>
            </a:r>
            <a:endParaRPr lang="en-US" dirty="0"/>
          </a:p>
          <a:p>
            <a:r>
              <a:rPr lang="en-US" dirty="0"/>
              <a:t>“Which organelle gives the plant its shape and protects it?”</a:t>
            </a:r>
          </a:p>
          <a:p>
            <a:r>
              <a:rPr lang="en-US" dirty="0"/>
              <a:t>“Which organelle is the ‘kitchen’ that makes food for the plant?”</a:t>
            </a:r>
          </a:p>
          <a:p>
            <a:r>
              <a:rPr lang="en-US" dirty="0"/>
              <a:t>“Why do you think the vacuole is so large in plant cells?”</a:t>
            </a:r>
          </a:p>
          <a:p>
            <a:r>
              <a:rPr lang="en-US" dirty="0"/>
              <a:t>“Can anyone name an organelle that plant cells have but animal cells do not?”</a:t>
            </a:r>
          </a:p>
          <a:p>
            <a:r>
              <a:rPr lang="en-US" b="1" dirty="0"/>
              <a:t>Student Engagement:</a:t>
            </a:r>
            <a:endParaRPr lang="en-US" dirty="0"/>
          </a:p>
          <a:p>
            <a:r>
              <a:rPr lang="en-US" dirty="0"/>
              <a:t>Have students </a:t>
            </a:r>
            <a:r>
              <a:rPr lang="en-US" b="1" dirty="0"/>
              <a:t>copy the organelles, definitions, and functions</a:t>
            </a:r>
            <a:r>
              <a:rPr lang="en-US" dirty="0"/>
              <a:t> into their Word Wall or notebook.</a:t>
            </a:r>
          </a:p>
          <a:p>
            <a:r>
              <a:rPr lang="en-US" dirty="0"/>
              <a:t>Encourage students to </a:t>
            </a:r>
            <a:r>
              <a:rPr lang="en-US" b="1" dirty="0"/>
              <a:t>share one organelle they found most interesting</a:t>
            </a:r>
            <a:r>
              <a:rPr lang="en-US" dirty="0"/>
              <a:t> with a partner.</a:t>
            </a:r>
          </a:p>
          <a:p>
            <a:r>
              <a:rPr lang="en-US" b="1" dirty="0"/>
              <a:t>Check for Understanding:</a:t>
            </a:r>
            <a:endParaRPr lang="en-US" dirty="0"/>
          </a:p>
          <a:p>
            <a:r>
              <a:rPr lang="en-US" dirty="0"/>
              <a:t>Ask: “What are 3 features that make plant cells different from animal cells?”</a:t>
            </a:r>
          </a:p>
          <a:p>
            <a:r>
              <a:rPr lang="en-US" dirty="0"/>
              <a:t>Collect </a:t>
            </a:r>
            <a:r>
              <a:rPr lang="en-US" b="1" dirty="0"/>
              <a:t>exit tickets</a:t>
            </a:r>
            <a:r>
              <a:rPr lang="en-US" dirty="0"/>
              <a:t> or short answers to check comprehension before Day 3 (Animal Cells).</a:t>
            </a:r>
          </a:p>
          <a:p>
            <a:r>
              <a:rPr lang="en-US" b="1" dirty="0"/>
              <a:t>Transition / Next Step:</a:t>
            </a:r>
            <a:endParaRPr lang="en-US" dirty="0"/>
          </a:p>
          <a:p>
            <a:r>
              <a:rPr lang="en-US" dirty="0"/>
              <a:t>“Tomorrow, we will explore animal cells, see how they are similar and different from plant cells, and continue building our Word Wall.”</a:t>
            </a:r>
          </a:p>
          <a:p>
            <a:endParaRPr lang="en-US" dirty="0"/>
          </a:p>
        </p:txBody>
      </p:sp>
      <p:sp>
        <p:nvSpPr>
          <p:cNvPr id="4" name="Slide Number Placeholder 3"/>
          <p:cNvSpPr>
            <a:spLocks noGrp="1"/>
          </p:cNvSpPr>
          <p:nvPr>
            <p:ph type="sldNum" sz="quarter" idx="5"/>
          </p:nvPr>
        </p:nvSpPr>
        <p:spPr/>
        <p:txBody>
          <a:bodyPr/>
          <a:lstStyle/>
          <a:p>
            <a:fld id="{2F435A21-46E5-46BC-B97E-F9E6D254E155}" type="slidenum">
              <a:rPr lang="en-US" smtClean="0"/>
              <a:t>8</a:t>
            </a:fld>
            <a:endParaRPr lang="en-US"/>
          </a:p>
        </p:txBody>
      </p:sp>
    </p:spTree>
    <p:extLst>
      <p:ext uri="{BB962C8B-B14F-4D97-AF65-F5344CB8AC3E}">
        <p14:creationId xmlns:p14="http://schemas.microsoft.com/office/powerpoint/2010/main" val="296122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19103-2A60-83D2-0782-AF98A459D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DE139-510F-C0C0-3181-D3BD40306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4D5BB-8F6E-57B0-7246-8D3F1D36162F}"/>
              </a:ext>
            </a:extLst>
          </p:cNvPr>
          <p:cNvSpPr>
            <a:spLocks noGrp="1"/>
          </p:cNvSpPr>
          <p:nvPr>
            <p:ph type="body" idx="1"/>
          </p:nvPr>
        </p:nvSpPr>
        <p:spPr/>
        <p:txBody>
          <a:bodyPr/>
          <a:lstStyle/>
          <a:p>
            <a:r>
              <a:rPr lang="en-US" b="1" dirty="0"/>
              <a:t>Introduction / Hook:</a:t>
            </a:r>
            <a:br>
              <a:rPr lang="en-US" dirty="0"/>
            </a:br>
            <a:r>
              <a:rPr lang="en-US" dirty="0"/>
              <a:t>“Now that we’ve explored plant cells, let’s look at animal cells. While they share some organelles with plant cells, there are also differences that help animals survive and function.”</a:t>
            </a:r>
          </a:p>
          <a:p>
            <a:r>
              <a:rPr lang="en-US" b="1" dirty="0"/>
              <a:t>Guiding Questions / Discussion:</a:t>
            </a:r>
            <a:endParaRPr lang="en-US" dirty="0"/>
          </a:p>
          <a:p>
            <a:r>
              <a:rPr lang="en-US" dirty="0"/>
              <a:t>“Which organelle controls the activities of the cell?” (nucleus)</a:t>
            </a:r>
          </a:p>
          <a:p>
            <a:r>
              <a:rPr lang="en-US" dirty="0"/>
              <a:t>“Where does the cell get its energy?” (mitochondria)</a:t>
            </a:r>
          </a:p>
          <a:p>
            <a:r>
              <a:rPr lang="en-US" dirty="0"/>
              <a:t>“What organelles are responsible for making and transporting proteins?” (ribosomes and Golgi apparatus)</a:t>
            </a:r>
          </a:p>
          <a:p>
            <a:r>
              <a:rPr lang="en-US" dirty="0"/>
              <a:t>“What do you notice is missing in animal cells compared to plant cells?” (cell wall, chloroplasts, large vacuole)</a:t>
            </a:r>
          </a:p>
          <a:p>
            <a:r>
              <a:rPr lang="en-US" b="1" dirty="0"/>
              <a:t>Student Engagement:</a:t>
            </a:r>
            <a:endParaRPr lang="en-US" dirty="0"/>
          </a:p>
          <a:p>
            <a:r>
              <a:rPr lang="en-US" dirty="0"/>
              <a:t>Ask students to </a:t>
            </a:r>
            <a:r>
              <a:rPr lang="en-US" b="1" dirty="0"/>
              <a:t>point to the organelles</a:t>
            </a:r>
            <a:r>
              <a:rPr lang="en-US" dirty="0"/>
              <a:t> on the diagram or slide as you name them.</a:t>
            </a:r>
          </a:p>
          <a:p>
            <a:r>
              <a:rPr lang="en-US" dirty="0"/>
              <a:t>Encourage students to </a:t>
            </a:r>
            <a:r>
              <a:rPr lang="en-US" b="1" dirty="0"/>
              <a:t>compare with plant cells</a:t>
            </a:r>
            <a:r>
              <a:rPr lang="en-US" dirty="0"/>
              <a:t> and discuss with a partner:</a:t>
            </a:r>
          </a:p>
          <a:p>
            <a:pPr lvl="1"/>
            <a:r>
              <a:rPr lang="en-US" dirty="0"/>
              <a:t>“Which organelle is in both plant and animal cells?”</a:t>
            </a:r>
          </a:p>
          <a:p>
            <a:pPr lvl="1"/>
            <a:r>
              <a:rPr lang="en-US" dirty="0"/>
              <a:t>“Which organelle is unique to animal cells?”</a:t>
            </a:r>
          </a:p>
          <a:p>
            <a:r>
              <a:rPr lang="en-US" b="1" dirty="0"/>
              <a:t>Check for Understanding / Quick Formative Assessment:</a:t>
            </a:r>
            <a:endParaRPr lang="en-US" dirty="0"/>
          </a:p>
          <a:p>
            <a:r>
              <a:rPr lang="en-US" dirty="0"/>
              <a:t>“Name one organelle that helps the animal cell clean up waste.” (lysosome)</a:t>
            </a:r>
          </a:p>
          <a:p>
            <a:r>
              <a:rPr lang="en-US" dirty="0"/>
              <a:t>“Why is the cytoplasm important for organelles?”</a:t>
            </a:r>
          </a:p>
          <a:p>
            <a:r>
              <a:rPr lang="en-US" dirty="0"/>
              <a:t>“Which organelle acts like the cell’s power plant?” (mitochondria)</a:t>
            </a:r>
          </a:p>
          <a:p>
            <a:endParaRPr lang="en-US" dirty="0"/>
          </a:p>
        </p:txBody>
      </p:sp>
      <p:sp>
        <p:nvSpPr>
          <p:cNvPr id="4" name="Slide Number Placeholder 3">
            <a:extLst>
              <a:ext uri="{FF2B5EF4-FFF2-40B4-BE49-F238E27FC236}">
                <a16:creationId xmlns:a16="http://schemas.microsoft.com/office/drawing/2014/main" id="{EF71BFCF-130F-5C91-CA45-F219FA4D284A}"/>
              </a:ext>
            </a:extLst>
          </p:cNvPr>
          <p:cNvSpPr>
            <a:spLocks noGrp="1"/>
          </p:cNvSpPr>
          <p:nvPr>
            <p:ph type="sldNum" sz="quarter" idx="5"/>
          </p:nvPr>
        </p:nvSpPr>
        <p:spPr/>
        <p:txBody>
          <a:bodyPr/>
          <a:lstStyle/>
          <a:p>
            <a:fld id="{2F435A21-46E5-46BC-B97E-F9E6D254E155}" type="slidenum">
              <a:rPr lang="en-US" smtClean="0"/>
              <a:t>9</a:t>
            </a:fld>
            <a:endParaRPr lang="en-US"/>
          </a:p>
        </p:txBody>
      </p:sp>
    </p:spTree>
    <p:extLst>
      <p:ext uri="{BB962C8B-B14F-4D97-AF65-F5344CB8AC3E}">
        <p14:creationId xmlns:p14="http://schemas.microsoft.com/office/powerpoint/2010/main" val="234345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 Hook:</a:t>
            </a:r>
            <a:br>
              <a:rPr lang="en-US" dirty="0"/>
            </a:br>
            <a:r>
              <a:rPr lang="en-US" dirty="0"/>
              <a:t>“Today, we’re going to investigate animal cells like real scientists. You’ll observe, draw, label, and think critically about each organelle and what it does.”</a:t>
            </a:r>
          </a:p>
          <a:p>
            <a:r>
              <a:rPr lang="en-US" b="1" dirty="0"/>
              <a:t>Guiding Questions / Discussion:</a:t>
            </a:r>
            <a:endParaRPr lang="en-US" dirty="0"/>
          </a:p>
          <a:p>
            <a:r>
              <a:rPr lang="en-US" dirty="0"/>
              <a:t>“Which organelle acts as the control center of the cell?” (nucleus)</a:t>
            </a:r>
          </a:p>
          <a:p>
            <a:r>
              <a:rPr lang="en-US" dirty="0"/>
              <a:t>“Where does the cell get its energy?” (mitochondria)</a:t>
            </a:r>
          </a:p>
          <a:p>
            <a:r>
              <a:rPr lang="en-US" dirty="0"/>
              <a:t>“What organelles help produce and transport proteins?” (ribosomes and Golgi apparatus)</a:t>
            </a:r>
          </a:p>
          <a:p>
            <a:r>
              <a:rPr lang="en-US" dirty="0"/>
              <a:t>“How is an animal cell different from a plant cell?” (no cell wall, chloroplasts, or large vacuole)</a:t>
            </a:r>
          </a:p>
          <a:p>
            <a:r>
              <a:rPr lang="en-US" b="1" dirty="0"/>
              <a:t>Student Engagement:</a:t>
            </a:r>
            <a:endParaRPr lang="en-US" dirty="0"/>
          </a:p>
          <a:p>
            <a:r>
              <a:rPr lang="en-US" dirty="0"/>
              <a:t>Have students </a:t>
            </a:r>
            <a:r>
              <a:rPr lang="en-US" b="1" dirty="0"/>
              <a:t>draw and label the animal cell</a:t>
            </a:r>
            <a:r>
              <a:rPr lang="en-US" dirty="0"/>
              <a:t> using the diagram or prepared slide.</a:t>
            </a:r>
          </a:p>
          <a:p>
            <a:r>
              <a:rPr lang="en-US" dirty="0"/>
              <a:t>Encourage students to </a:t>
            </a:r>
            <a:r>
              <a:rPr lang="en-US" b="1" dirty="0"/>
              <a:t>think like detectives</a:t>
            </a:r>
            <a:r>
              <a:rPr lang="en-US" dirty="0"/>
              <a:t> for the challenge questions:</a:t>
            </a:r>
          </a:p>
          <a:p>
            <a:pPr lvl="1"/>
            <a:r>
              <a:rPr lang="en-US" dirty="0"/>
              <a:t>Which organelle would they visit first?</a:t>
            </a:r>
          </a:p>
          <a:p>
            <a:pPr lvl="1"/>
            <a:r>
              <a:rPr lang="en-US" dirty="0"/>
              <a:t>Which organelle is most important for energy?</a:t>
            </a:r>
          </a:p>
          <a:p>
            <a:pPr lvl="1"/>
            <a:r>
              <a:rPr lang="en-US" dirty="0"/>
              <a:t>What happens if an organelle stops working?</a:t>
            </a:r>
          </a:p>
          <a:p>
            <a:r>
              <a:rPr lang="en-US" dirty="0"/>
              <a:t>Allow students to </a:t>
            </a:r>
            <a:r>
              <a:rPr lang="en-US" b="1" dirty="0"/>
              <a:t>compare answers with a partner</a:t>
            </a:r>
            <a:r>
              <a:rPr lang="en-US" dirty="0"/>
              <a:t> before sharing with the class.</a:t>
            </a:r>
          </a:p>
          <a:p>
            <a:r>
              <a:rPr lang="en-US" b="1" dirty="0"/>
              <a:t>Check for Understanding / Formative Assessment:</a:t>
            </a:r>
            <a:endParaRPr lang="en-US" dirty="0"/>
          </a:p>
          <a:p>
            <a:r>
              <a:rPr lang="en-US" dirty="0"/>
              <a:t>Review the </a:t>
            </a:r>
            <a:r>
              <a:rPr lang="en-US" b="1" dirty="0"/>
              <a:t>match-up table</a:t>
            </a:r>
            <a:r>
              <a:rPr lang="en-US" dirty="0"/>
              <a:t> answers together.</a:t>
            </a:r>
          </a:p>
          <a:p>
            <a:r>
              <a:rPr lang="en-US" dirty="0"/>
              <a:t>Collect reflection answers to see which organelles students found most interesting and if they understand the cell’s structure and functions.</a:t>
            </a:r>
          </a:p>
          <a:p>
            <a:endParaRPr lang="en-US" dirty="0"/>
          </a:p>
        </p:txBody>
      </p:sp>
      <p:sp>
        <p:nvSpPr>
          <p:cNvPr id="4" name="Slide Number Placeholder 3"/>
          <p:cNvSpPr>
            <a:spLocks noGrp="1"/>
          </p:cNvSpPr>
          <p:nvPr>
            <p:ph type="sldNum" sz="quarter" idx="5"/>
          </p:nvPr>
        </p:nvSpPr>
        <p:spPr/>
        <p:txBody>
          <a:bodyPr/>
          <a:lstStyle/>
          <a:p>
            <a:fld id="{2F435A21-46E5-46BC-B97E-F9E6D254E155}" type="slidenum">
              <a:rPr lang="en-US" smtClean="0"/>
              <a:t>10</a:t>
            </a:fld>
            <a:endParaRPr lang="en-US"/>
          </a:p>
        </p:txBody>
      </p:sp>
    </p:spTree>
    <p:extLst>
      <p:ext uri="{BB962C8B-B14F-4D97-AF65-F5344CB8AC3E}">
        <p14:creationId xmlns:p14="http://schemas.microsoft.com/office/powerpoint/2010/main" val="606463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 Narration:</a:t>
            </a:r>
            <a:endParaRPr lang="en-US" dirty="0"/>
          </a:p>
          <a:p>
            <a:r>
              <a:rPr lang="en-US" dirty="0"/>
              <a:t>Highlight that </a:t>
            </a:r>
            <a:r>
              <a:rPr lang="en-US" b="1" dirty="0"/>
              <a:t>animal cells lack a cell wall, chloroplasts, and large vacuole</a:t>
            </a:r>
            <a:r>
              <a:rPr lang="en-US" dirty="0"/>
              <a:t> (unlike plant cells).</a:t>
            </a:r>
          </a:p>
          <a:p>
            <a:r>
              <a:rPr lang="en-US" dirty="0"/>
              <a:t>Students </a:t>
            </a:r>
            <a:r>
              <a:rPr lang="en-US" b="1" dirty="0"/>
              <a:t>copy these into their Word Wall or notebooks</a:t>
            </a:r>
            <a:r>
              <a:rPr lang="en-US" dirty="0"/>
              <a:t>.</a:t>
            </a:r>
          </a:p>
          <a:p>
            <a:r>
              <a:rPr lang="en-US" dirty="0"/>
              <a:t>Ask students to </a:t>
            </a:r>
            <a:r>
              <a:rPr lang="en-US" b="1" dirty="0"/>
              <a:t>share one organelle they found most interesting</a:t>
            </a:r>
            <a:r>
              <a:rPr lang="en-US" dirty="0"/>
              <a:t> with a partner.</a:t>
            </a:r>
          </a:p>
          <a:p>
            <a:r>
              <a:rPr lang="en-US" dirty="0"/>
              <a:t>Reinforce </a:t>
            </a:r>
            <a:r>
              <a:rPr lang="en-US" b="1" dirty="0"/>
              <a:t>connections to Cell Theory</a:t>
            </a:r>
            <a:r>
              <a:rPr lang="en-US" dirty="0"/>
              <a:t>: all living things are made of cells, and organelles perform essential functions.</a:t>
            </a:r>
          </a:p>
          <a:p>
            <a:endParaRPr lang="en-US" dirty="0"/>
          </a:p>
        </p:txBody>
      </p:sp>
      <p:sp>
        <p:nvSpPr>
          <p:cNvPr id="4" name="Slide Number Placeholder 3"/>
          <p:cNvSpPr>
            <a:spLocks noGrp="1"/>
          </p:cNvSpPr>
          <p:nvPr>
            <p:ph type="sldNum" sz="quarter" idx="5"/>
          </p:nvPr>
        </p:nvSpPr>
        <p:spPr/>
        <p:txBody>
          <a:bodyPr/>
          <a:lstStyle/>
          <a:p>
            <a:fld id="{2F435A21-46E5-46BC-B97E-F9E6D254E155}" type="slidenum">
              <a:rPr lang="en-US" smtClean="0"/>
              <a:t>11</a:t>
            </a:fld>
            <a:endParaRPr lang="en-US"/>
          </a:p>
        </p:txBody>
      </p:sp>
    </p:spTree>
    <p:extLst>
      <p:ext uri="{BB962C8B-B14F-4D97-AF65-F5344CB8AC3E}">
        <p14:creationId xmlns:p14="http://schemas.microsoft.com/office/powerpoint/2010/main" val="3448345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 Hook:</a:t>
            </a:r>
            <a:br>
              <a:rPr lang="en-US" dirty="0"/>
            </a:br>
            <a:r>
              <a:rPr lang="en-US" dirty="0"/>
              <a:t>“Before we look at cells under the microscope, it’s important to understand the tool itself. Each part has a special function that helps us observe tiny details clearly and safely.”</a:t>
            </a:r>
          </a:p>
          <a:p>
            <a:r>
              <a:rPr lang="en-US" b="1" dirty="0"/>
              <a:t>Guiding Questions / Discussion:</a:t>
            </a:r>
            <a:endParaRPr lang="en-US" dirty="0"/>
          </a:p>
          <a:p>
            <a:r>
              <a:rPr lang="en-US" dirty="0"/>
              <a:t>“Which part do we look through to see the cell?” (Eyepiece)</a:t>
            </a:r>
          </a:p>
          <a:p>
            <a:r>
              <a:rPr lang="en-US" dirty="0"/>
              <a:t>“Which part do we hold when carrying the microscope?” (Arm &amp; Base)</a:t>
            </a:r>
          </a:p>
          <a:p>
            <a:r>
              <a:rPr lang="en-US" dirty="0"/>
              <a:t>“Which knob do we use first to bring the specimen into view?” (Coarse Focus)</a:t>
            </a:r>
          </a:p>
          <a:p>
            <a:r>
              <a:rPr lang="en-US" dirty="0"/>
              <a:t>“Which knob gives us a clear, detailed image?” (Fine Focus)</a:t>
            </a:r>
          </a:p>
          <a:p>
            <a:r>
              <a:rPr lang="en-US" dirty="0"/>
              <a:t>“How does the illuminator help us?” (Provides light to see the specimen clearly)</a:t>
            </a:r>
          </a:p>
          <a:p>
            <a:r>
              <a:rPr lang="en-US" b="1" dirty="0"/>
              <a:t>Student Engagement:</a:t>
            </a:r>
            <a:endParaRPr lang="en-US" dirty="0"/>
          </a:p>
          <a:p>
            <a:r>
              <a:rPr lang="en-US" dirty="0"/>
              <a:t>Ask students to </a:t>
            </a:r>
            <a:r>
              <a:rPr lang="en-US" b="1" dirty="0"/>
              <a:t>point to each part on a diagram</a:t>
            </a:r>
            <a:r>
              <a:rPr lang="en-US" dirty="0"/>
              <a:t> as you name it.</a:t>
            </a:r>
          </a:p>
          <a:p>
            <a:r>
              <a:rPr lang="en-US" dirty="0"/>
              <a:t>Have students </a:t>
            </a:r>
            <a:r>
              <a:rPr lang="en-US" b="1" dirty="0"/>
              <a:t>discuss with a partner which parts they think are most important for safety and proper use</a:t>
            </a:r>
            <a:r>
              <a:rPr lang="en-US" dirty="0"/>
              <a:t>.</a:t>
            </a:r>
          </a:p>
          <a:p>
            <a:r>
              <a:rPr lang="en-US" dirty="0"/>
              <a:t>Encourage students to </a:t>
            </a:r>
            <a:r>
              <a:rPr lang="en-US" b="1" dirty="0"/>
              <a:t>fill in the functions in their own words</a:t>
            </a:r>
            <a:r>
              <a:rPr lang="en-US" dirty="0"/>
              <a:t> if using the table as a worksheet.</a:t>
            </a:r>
          </a:p>
          <a:p>
            <a:r>
              <a:rPr lang="en-US" b="1" dirty="0"/>
              <a:t>Check for Understanding / Formative Assessment:</a:t>
            </a:r>
            <a:endParaRPr lang="en-US" dirty="0"/>
          </a:p>
          <a:p>
            <a:r>
              <a:rPr lang="en-US" dirty="0"/>
              <a:t>Quick oral questions:</a:t>
            </a:r>
          </a:p>
          <a:p>
            <a:pPr lvl="1"/>
            <a:r>
              <a:rPr lang="en-US" dirty="0"/>
              <a:t>“What does the nosepiece do?”</a:t>
            </a:r>
          </a:p>
          <a:p>
            <a:pPr lvl="1"/>
            <a:r>
              <a:rPr lang="en-US" dirty="0"/>
              <a:t>“Why should we never touch the lenses?”</a:t>
            </a:r>
          </a:p>
          <a:p>
            <a:pPr lvl="1"/>
            <a:r>
              <a:rPr lang="en-US" dirty="0"/>
              <a:t>“Which part holds the slide in place?” (Stage &amp; Stage Clips)</a:t>
            </a:r>
          </a:p>
          <a:p>
            <a:endParaRPr lang="en-US" dirty="0"/>
          </a:p>
        </p:txBody>
      </p:sp>
      <p:sp>
        <p:nvSpPr>
          <p:cNvPr id="4" name="Slide Number Placeholder 3"/>
          <p:cNvSpPr>
            <a:spLocks noGrp="1"/>
          </p:cNvSpPr>
          <p:nvPr>
            <p:ph type="sldNum" sz="quarter" idx="5"/>
          </p:nvPr>
        </p:nvSpPr>
        <p:spPr/>
        <p:txBody>
          <a:bodyPr/>
          <a:lstStyle/>
          <a:p>
            <a:fld id="{2F435A21-46E5-46BC-B97E-F9E6D254E155}" type="slidenum">
              <a:rPr lang="en-US" smtClean="0"/>
              <a:t>13</a:t>
            </a:fld>
            <a:endParaRPr lang="en-US"/>
          </a:p>
        </p:txBody>
      </p:sp>
    </p:spTree>
    <p:extLst>
      <p:ext uri="{BB962C8B-B14F-4D97-AF65-F5344CB8AC3E}">
        <p14:creationId xmlns:p14="http://schemas.microsoft.com/office/powerpoint/2010/main" val="3793925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Prompt – Microscope Observation Experiment</a:t>
            </a:r>
          </a:p>
          <a:p>
            <a:r>
              <a:rPr lang="en-US" b="1" dirty="0"/>
              <a:t>Before Students Begin:</a:t>
            </a:r>
            <a:endParaRPr lang="en-US" dirty="0"/>
          </a:p>
          <a:p>
            <a:r>
              <a:rPr lang="en-US" dirty="0"/>
              <a:t>“Today, we will confirm what scientists already know about plant and animal cells by observing them under the microscope.</a:t>
            </a:r>
          </a:p>
          <a:p>
            <a:r>
              <a:rPr lang="en-US" dirty="0"/>
              <a:t>Each group will choose either a plant sample (leaf/stem) or an animal sample (meat) to observe.</a:t>
            </a:r>
          </a:p>
          <a:p>
            <a:r>
              <a:rPr lang="en-US" dirty="0"/>
              <a:t>Remember: our goal is to </a:t>
            </a:r>
            <a:r>
              <a:rPr lang="en-US" b="1" dirty="0"/>
              <a:t>see the organelles, draw them, label them, and connect what you see to what you’ve learned about cells</a:t>
            </a:r>
            <a:r>
              <a:rPr lang="en-US" dirty="0"/>
              <a:t>.”</a:t>
            </a:r>
          </a:p>
          <a:p>
            <a:r>
              <a:rPr lang="en-US" b="1" dirty="0"/>
              <a:t>During Observation:</a:t>
            </a:r>
            <a:endParaRPr lang="en-US" dirty="0"/>
          </a:p>
          <a:p>
            <a:r>
              <a:rPr lang="en-US" dirty="0"/>
              <a:t>“Make sure to </a:t>
            </a:r>
            <a:r>
              <a:rPr lang="en-US" b="1" dirty="0"/>
              <a:t>carry the microscope carefully with two hands</a:t>
            </a:r>
            <a:r>
              <a:rPr lang="en-US" dirty="0"/>
              <a:t> and handle your slides gently.</a:t>
            </a:r>
          </a:p>
          <a:p>
            <a:r>
              <a:rPr lang="en-US" dirty="0"/>
              <a:t>Use the </a:t>
            </a:r>
            <a:r>
              <a:rPr lang="en-US" b="1" dirty="0"/>
              <a:t>coarse and fine focus knobs</a:t>
            </a:r>
            <a:r>
              <a:rPr lang="en-US" dirty="0"/>
              <a:t> to bring your cells into clear view.</a:t>
            </a:r>
          </a:p>
          <a:p>
            <a:r>
              <a:rPr lang="en-US" dirty="0"/>
              <a:t>Draw </a:t>
            </a:r>
            <a:r>
              <a:rPr lang="en-US" b="1" dirty="0"/>
              <a:t>at least five organelles</a:t>
            </a:r>
            <a:r>
              <a:rPr lang="en-US" dirty="0"/>
              <a:t> in your observation box and label them correctly.</a:t>
            </a:r>
          </a:p>
          <a:p>
            <a:r>
              <a:rPr lang="en-US" dirty="0"/>
              <a:t>Think: Which organelles are easy to see? Which are harder? Why?”</a:t>
            </a:r>
          </a:p>
          <a:p>
            <a:r>
              <a:rPr lang="en-US" b="1" dirty="0"/>
              <a:t>Scientific Thinking Prompts (to circulate and ask students):</a:t>
            </a:r>
            <a:endParaRPr lang="en-US" dirty="0"/>
          </a:p>
          <a:p>
            <a:r>
              <a:rPr lang="en-US" dirty="0"/>
              <a:t>“Can you confirm the organelles you expected to see? Which ones?”</a:t>
            </a:r>
          </a:p>
          <a:p>
            <a:r>
              <a:rPr lang="en-US" dirty="0"/>
              <a:t>“Why do you think some organelles are more visible than others?”</a:t>
            </a:r>
          </a:p>
          <a:p>
            <a:r>
              <a:rPr lang="en-US" dirty="0"/>
              <a:t>“How does observing these cells help you understand the </a:t>
            </a:r>
            <a:r>
              <a:rPr lang="en-US" b="1" dirty="0"/>
              <a:t>cell theory</a:t>
            </a:r>
            <a:r>
              <a:rPr lang="en-US" dirty="0"/>
              <a:t>?”</a:t>
            </a:r>
          </a:p>
          <a:p>
            <a:r>
              <a:rPr lang="en-US" dirty="0"/>
              <a:t>“If you had to explain to someone why cells are the basic unit of life, what would you say based on your observations?”</a:t>
            </a:r>
          </a:p>
          <a:p>
            <a:r>
              <a:rPr lang="en-US" b="1" dirty="0"/>
              <a:t>Wrap-Up Prompt:</a:t>
            </a:r>
            <a:endParaRPr lang="en-US" dirty="0"/>
          </a:p>
          <a:p>
            <a:r>
              <a:rPr lang="en-US" dirty="0"/>
              <a:t>“After drawing and labeling, complete your reflection: Which organelles did you confirm? Which were hardest to see? How do these organelles help the cell function?”</a:t>
            </a:r>
          </a:p>
          <a:p>
            <a:r>
              <a:rPr lang="en-US" dirty="0"/>
              <a:t>“Be ready to share one interesting thing you noticed about your cell with your table partner.”</a:t>
            </a:r>
          </a:p>
          <a:p>
            <a:endParaRPr lang="en-US" dirty="0"/>
          </a:p>
        </p:txBody>
      </p:sp>
      <p:sp>
        <p:nvSpPr>
          <p:cNvPr id="4" name="Slide Number Placeholder 3"/>
          <p:cNvSpPr>
            <a:spLocks noGrp="1"/>
          </p:cNvSpPr>
          <p:nvPr>
            <p:ph type="sldNum" sz="quarter" idx="5"/>
          </p:nvPr>
        </p:nvSpPr>
        <p:spPr/>
        <p:txBody>
          <a:bodyPr/>
          <a:lstStyle/>
          <a:p>
            <a:fld id="{2F435A21-46E5-46BC-B97E-F9E6D254E155}" type="slidenum">
              <a:rPr lang="en-US" smtClean="0"/>
              <a:t>14</a:t>
            </a:fld>
            <a:endParaRPr lang="en-US"/>
          </a:p>
        </p:txBody>
      </p:sp>
    </p:spTree>
    <p:extLst>
      <p:ext uri="{BB962C8B-B14F-4D97-AF65-F5344CB8AC3E}">
        <p14:creationId xmlns:p14="http://schemas.microsoft.com/office/powerpoint/2010/main" val="3836041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62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90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11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19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3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88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48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24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81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14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11/16/2025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07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11/16/2025</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3426956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68" r:id="rId6"/>
    <p:sldLayoutId id="2147483764" r:id="rId7"/>
    <p:sldLayoutId id="2147483765" r:id="rId8"/>
    <p:sldLayoutId id="2147483766" r:id="rId9"/>
    <p:sldLayoutId id="2147483767"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hyperlink" Target="http://www.innovatewithmrbarbado.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7278C5-34E8-4293-BE47-73B18483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7" name="Picture 6" descr="Close-up of purple cells">
            <a:extLst>
              <a:ext uri="{FF2B5EF4-FFF2-40B4-BE49-F238E27FC236}">
                <a16:creationId xmlns:a16="http://schemas.microsoft.com/office/drawing/2014/main" id="{EF373891-4149-40D2-1CA9-78F1159686E5}"/>
              </a:ext>
            </a:extLst>
          </p:cNvPr>
          <p:cNvPicPr>
            <a:picLocks noChangeAspect="1"/>
          </p:cNvPicPr>
          <p:nvPr/>
        </p:nvPicPr>
        <p:blipFill>
          <a:blip r:embed="rId2">
            <a:duotone>
              <a:schemeClr val="accent1">
                <a:shade val="45000"/>
                <a:satMod val="135000"/>
              </a:schemeClr>
              <a:prstClr val="white"/>
            </a:duotone>
            <a:alphaModFix amt="35000"/>
            <a:extLst>
              <a:ext uri="{28A0092B-C50C-407E-A947-70E740481C1C}">
                <a14:useLocalDpi xmlns:a14="http://schemas.microsoft.com/office/drawing/2010/main" val="0"/>
              </a:ext>
            </a:extLst>
          </a:blip>
          <a:srcRect t="18054" b="6946"/>
          <a:stretch>
            <a:fillRect/>
          </a:stretch>
        </p:blipFill>
        <p:spPr>
          <a:xfrm>
            <a:off x="20" y="0"/>
            <a:ext cx="12191980" cy="6858000"/>
          </a:xfrm>
          <a:prstGeom prst="rect">
            <a:avLst/>
          </a:prstGeom>
        </p:spPr>
      </p:pic>
      <p:sp>
        <p:nvSpPr>
          <p:cNvPr id="2" name="Title 1">
            <a:extLst>
              <a:ext uri="{FF2B5EF4-FFF2-40B4-BE49-F238E27FC236}">
                <a16:creationId xmlns:a16="http://schemas.microsoft.com/office/drawing/2014/main" id="{0251E00D-7FA4-0D6D-DACE-3CF7DD92E2E3}"/>
              </a:ext>
            </a:extLst>
          </p:cNvPr>
          <p:cNvSpPr>
            <a:spLocks noGrp="1"/>
          </p:cNvSpPr>
          <p:nvPr>
            <p:ph type="ctrTitle"/>
          </p:nvPr>
        </p:nvSpPr>
        <p:spPr>
          <a:xfrm>
            <a:off x="1442832" y="257330"/>
            <a:ext cx="9679449" cy="2847058"/>
          </a:xfrm>
        </p:spPr>
        <p:txBody>
          <a:bodyPr anchor="b">
            <a:normAutofit/>
          </a:bodyPr>
          <a:lstStyle/>
          <a:p>
            <a:pPr algn="ctr"/>
            <a:r>
              <a:rPr lang="en-US" sz="5000" dirty="0">
                <a:solidFill>
                  <a:srgbClr val="FFFFFF"/>
                </a:solidFill>
                <a:latin typeface="Amasis MT Pro" panose="02040504050005020304" pitchFamily="18" charset="0"/>
              </a:rPr>
              <a:t>What is the Basic Unit of Life? </a:t>
            </a:r>
            <a:br>
              <a:rPr lang="en-US" sz="5000" dirty="0">
                <a:solidFill>
                  <a:srgbClr val="FFFFFF"/>
                </a:solidFill>
                <a:latin typeface="Amasis MT Pro" panose="02040504050005020304" pitchFamily="18" charset="0"/>
              </a:rPr>
            </a:br>
            <a:endParaRPr lang="en-US" sz="5000" dirty="0">
              <a:solidFill>
                <a:srgbClr val="FFFFFF"/>
              </a:solidFill>
              <a:latin typeface="Amasis MT Pro" panose="02040504050005020304" pitchFamily="18" charset="0"/>
            </a:endParaRPr>
          </a:p>
        </p:txBody>
      </p:sp>
      <p:sp>
        <p:nvSpPr>
          <p:cNvPr id="3" name="Subtitle 2">
            <a:extLst>
              <a:ext uri="{FF2B5EF4-FFF2-40B4-BE49-F238E27FC236}">
                <a16:creationId xmlns:a16="http://schemas.microsoft.com/office/drawing/2014/main" id="{2CC110A7-31F9-55D6-71F1-DF1CFC9AB683}"/>
              </a:ext>
            </a:extLst>
          </p:cNvPr>
          <p:cNvSpPr>
            <a:spLocks noGrp="1"/>
          </p:cNvSpPr>
          <p:nvPr>
            <p:ph type="subTitle" idx="1"/>
          </p:nvPr>
        </p:nvSpPr>
        <p:spPr>
          <a:xfrm>
            <a:off x="1442832" y="4931457"/>
            <a:ext cx="9679449" cy="750259"/>
          </a:xfrm>
        </p:spPr>
        <p:txBody>
          <a:bodyPr anchor="ctr">
            <a:noAutofit/>
          </a:bodyPr>
          <a:lstStyle/>
          <a:p>
            <a:r>
              <a:rPr lang="en-US" sz="4000" dirty="0">
                <a:solidFill>
                  <a:srgbClr val="FFFFFF"/>
                </a:solidFill>
                <a:latin typeface="Amasis MT Pro" panose="02040504050005020304" pitchFamily="18" charset="0"/>
              </a:rPr>
              <a:t>Objective: Understand that cells are the basic structural and functional unit of life.</a:t>
            </a:r>
          </a:p>
        </p:txBody>
      </p:sp>
      <p:cxnSp>
        <p:nvCxnSpPr>
          <p:cNvPr id="31" name="Straight Connector 3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5"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7"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 name="TextBox 4">
            <a:extLst>
              <a:ext uri="{FF2B5EF4-FFF2-40B4-BE49-F238E27FC236}">
                <a16:creationId xmlns:a16="http://schemas.microsoft.com/office/drawing/2014/main" id="{271426F4-3D78-6E1D-80C4-71009A01FB31}"/>
              </a:ext>
            </a:extLst>
          </p:cNvPr>
          <p:cNvSpPr txBox="1"/>
          <p:nvPr/>
        </p:nvSpPr>
        <p:spPr>
          <a:xfrm>
            <a:off x="344129" y="297115"/>
            <a:ext cx="912146" cy="369332"/>
          </a:xfrm>
          <a:prstGeom prst="rect">
            <a:avLst/>
          </a:prstGeom>
          <a:noFill/>
        </p:spPr>
        <p:txBody>
          <a:bodyPr wrap="square">
            <a:spAutoFit/>
          </a:bodyPr>
          <a:lstStyle/>
          <a:p>
            <a:pPr>
              <a:spcAft>
                <a:spcPts val="600"/>
              </a:spcAft>
            </a:pPr>
            <a:r>
              <a:rPr lang="en-US" dirty="0"/>
              <a:t>Day 1 </a:t>
            </a:r>
          </a:p>
        </p:txBody>
      </p:sp>
      <p:sp>
        <p:nvSpPr>
          <p:cNvPr id="9" name="TextBox 8">
            <a:extLst>
              <a:ext uri="{FF2B5EF4-FFF2-40B4-BE49-F238E27FC236}">
                <a16:creationId xmlns:a16="http://schemas.microsoft.com/office/drawing/2014/main" id="{FDCCCA4C-E093-D0FD-9BF2-F2B550657BC0}"/>
              </a:ext>
            </a:extLst>
          </p:cNvPr>
          <p:cNvSpPr txBox="1"/>
          <p:nvPr/>
        </p:nvSpPr>
        <p:spPr>
          <a:xfrm>
            <a:off x="903735" y="2202199"/>
            <a:ext cx="10256816" cy="2554544"/>
          </a:xfrm>
          <a:prstGeom prst="rect">
            <a:avLst/>
          </a:prstGeom>
          <a:noFill/>
        </p:spPr>
        <p:txBody>
          <a:bodyPr wrap="square">
            <a:spAutoFit/>
          </a:bodyPr>
          <a:lstStyle/>
          <a:p>
            <a:pPr algn="ctr"/>
            <a:r>
              <a:rPr lang="en-US" sz="8000" b="1" dirty="0">
                <a:solidFill>
                  <a:srgbClr val="002060"/>
                </a:solidFill>
                <a:latin typeface="Amasis MT Pro" panose="02040504050005020304" pitchFamily="18" charset="0"/>
              </a:rPr>
              <a:t>Cells and Cell Systems</a:t>
            </a:r>
          </a:p>
        </p:txBody>
      </p:sp>
      <p:sp>
        <p:nvSpPr>
          <p:cNvPr id="10" name="Rectangle 9">
            <a:extLst>
              <a:ext uri="{FF2B5EF4-FFF2-40B4-BE49-F238E27FC236}">
                <a16:creationId xmlns:a16="http://schemas.microsoft.com/office/drawing/2014/main" id="{16F3AE1E-9E2E-F7D3-CFB7-9E2AEA974147}"/>
              </a:ext>
            </a:extLst>
          </p:cNvPr>
          <p:cNvSpPr/>
          <p:nvPr/>
        </p:nvSpPr>
        <p:spPr>
          <a:xfrm>
            <a:off x="7693654" y="6345192"/>
            <a:ext cx="4498346" cy="400110"/>
          </a:xfrm>
          <a:prstGeom prst="rect">
            <a:avLst/>
          </a:prstGeom>
          <a:noFill/>
        </p:spPr>
        <p:txBody>
          <a:bodyPr wrap="none" lIns="91440" tIns="45720" rIns="91440" bIns="45720">
            <a:spAutoFit/>
          </a:bodyPr>
          <a:lstStyle/>
          <a:p>
            <a:pPr algn="ctr"/>
            <a:r>
              <a:rPr lang="en-US" sz="2000" dirty="0">
                <a:ln w="0"/>
                <a:solidFill>
                  <a:schemeClr val="accent1"/>
                </a:solidFill>
                <a:effectLst>
                  <a:outerShdw blurRad="38100" dist="25400" dir="5400000" algn="ctr" rotWithShape="0">
                    <a:srgbClr val="6E747A">
                      <a:alpha val="43000"/>
                    </a:srgbClr>
                  </a:outerShdw>
                </a:effectLst>
                <a:hlinkClick r:id="rId3"/>
              </a:rPr>
              <a:t>www.innovatewithmrbarbado.com</a:t>
            </a:r>
            <a:r>
              <a:rPr lang="en-US" sz="2000" dirty="0">
                <a:ln w="0"/>
                <a:solidFill>
                  <a:schemeClr val="accent1"/>
                </a:solidFill>
                <a:effectLst>
                  <a:outerShdw blurRad="38100" dist="25400" dir="5400000" algn="ctr" rotWithShape="0">
                    <a:srgbClr val="6E747A">
                      <a:alpha val="43000"/>
                    </a:srgbClr>
                  </a:outerShdw>
                </a:effectLst>
              </a:rPr>
              <a:t> </a:t>
            </a:r>
            <a:endParaRPr lang="en-US" sz="2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3243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232514-BA50-7E35-EF79-525D3FB1F755}"/>
              </a:ext>
            </a:extLst>
          </p:cNvPr>
          <p:cNvSpPr>
            <a:spLocks noGrp="1"/>
          </p:cNvSpPr>
          <p:nvPr>
            <p:ph type="title"/>
          </p:nvPr>
        </p:nvSpPr>
        <p:spPr>
          <a:xfrm>
            <a:off x="838200" y="1336390"/>
            <a:ext cx="6155988" cy="1182927"/>
          </a:xfrm>
        </p:spPr>
        <p:txBody>
          <a:bodyPr anchor="b">
            <a:normAutofit/>
          </a:bodyPr>
          <a:lstStyle/>
          <a:p>
            <a:r>
              <a:rPr lang="en-US" sz="4600" dirty="0">
                <a:latin typeface="Amasis MT Pro" panose="02040504050005020304" pitchFamily="18" charset="0"/>
              </a:rPr>
              <a:t>Animal Cell Detective</a:t>
            </a:r>
          </a:p>
        </p:txBody>
      </p:sp>
      <p:cxnSp>
        <p:nvCxnSpPr>
          <p:cNvPr id="14" name="Straight Connector 13">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Content Placeholder 6" descr="Microscopic view of cells">
            <a:extLst>
              <a:ext uri="{FF2B5EF4-FFF2-40B4-BE49-F238E27FC236}">
                <a16:creationId xmlns:a16="http://schemas.microsoft.com/office/drawing/2014/main" id="{48DC76AB-03E7-9041-93C7-3F723AB6B6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6084" y="2828925"/>
            <a:ext cx="4465631" cy="3344863"/>
          </a:xfrm>
        </p:spPr>
      </p:pic>
      <p:pic>
        <p:nvPicPr>
          <p:cNvPr id="5" name="Content Placeholder 4">
            <a:extLst>
              <a:ext uri="{FF2B5EF4-FFF2-40B4-BE49-F238E27FC236}">
                <a16:creationId xmlns:a16="http://schemas.microsoft.com/office/drawing/2014/main" id="{D4DE32BE-1A0E-D66B-03F5-470B8D9EC128}"/>
              </a:ext>
            </a:extLst>
          </p:cNvPr>
          <p:cNvPicPr>
            <a:picLocks noChangeAspect="1"/>
          </p:cNvPicPr>
          <p:nvPr/>
        </p:nvPicPr>
        <p:blipFill>
          <a:blip r:embed="rId4"/>
          <a:stretch>
            <a:fillRect/>
          </a:stretch>
        </p:blipFill>
        <p:spPr>
          <a:xfrm>
            <a:off x="7572653" y="1523386"/>
            <a:ext cx="3548404" cy="4463401"/>
          </a:xfrm>
          <a:prstGeom prst="rect">
            <a:avLst/>
          </a:prstGeom>
        </p:spPr>
      </p:pic>
      <p:sp>
        <p:nvSpPr>
          <p:cNvPr id="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38503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8068ED11-509F-B1ED-BF3E-E14F7ADB2B0B}"/>
              </a:ext>
            </a:extLst>
          </p:cNvPr>
          <p:cNvSpPr>
            <a:spLocks noGrp="1"/>
          </p:cNvSpPr>
          <p:nvPr>
            <p:ph type="title"/>
          </p:nvPr>
        </p:nvSpPr>
        <p:spPr>
          <a:xfrm>
            <a:off x="3506755" y="365125"/>
            <a:ext cx="7161245" cy="1325563"/>
          </a:xfrm>
        </p:spPr>
        <p:txBody>
          <a:bodyPr>
            <a:normAutofit/>
          </a:bodyPr>
          <a:lstStyle/>
          <a:p>
            <a:r>
              <a:rPr lang="en-US" sz="3600" dirty="0">
                <a:latin typeface="Amasis MT Pro" panose="02040504050005020304" pitchFamily="18" charset="0"/>
              </a:rPr>
              <a:t>Animal Cell Word Wall</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cxnSp>
        <p:nvCxnSpPr>
          <p:cNvPr id="15" name="Straight Connector 14">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440" y="1027906"/>
            <a:ext cx="3408787" cy="0"/>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4" name="Content Placeholder 3">
            <a:extLst>
              <a:ext uri="{FF2B5EF4-FFF2-40B4-BE49-F238E27FC236}">
                <a16:creationId xmlns:a16="http://schemas.microsoft.com/office/drawing/2014/main" id="{B71430F7-71DE-3057-D1CF-B4557B9C9464}"/>
              </a:ext>
            </a:extLst>
          </p:cNvPr>
          <p:cNvGraphicFramePr>
            <a:graphicFrameLocks noGrp="1"/>
          </p:cNvGraphicFramePr>
          <p:nvPr>
            <p:ph idx="1"/>
            <p:extLst>
              <p:ext uri="{D42A27DB-BD31-4B8C-83A1-F6EECF244321}">
                <p14:modId xmlns:p14="http://schemas.microsoft.com/office/powerpoint/2010/main" val="855175798"/>
              </p:ext>
            </p:extLst>
          </p:nvPr>
        </p:nvGraphicFramePr>
        <p:xfrm>
          <a:off x="838199" y="1592972"/>
          <a:ext cx="10515601" cy="3876954"/>
        </p:xfrm>
        <a:graphic>
          <a:graphicData uri="http://schemas.openxmlformats.org/drawingml/2006/table">
            <a:tbl>
              <a:tblPr>
                <a:tableStyleId>{69CF1AB2-1976-4502-BF36-3FF5EA218861}</a:tableStyleId>
              </a:tblPr>
              <a:tblGrid>
                <a:gridCol w="3453750">
                  <a:extLst>
                    <a:ext uri="{9D8B030D-6E8A-4147-A177-3AD203B41FA5}">
                      <a16:colId xmlns:a16="http://schemas.microsoft.com/office/drawing/2014/main" val="3404619167"/>
                    </a:ext>
                  </a:extLst>
                </a:gridCol>
                <a:gridCol w="3573963">
                  <a:extLst>
                    <a:ext uri="{9D8B030D-6E8A-4147-A177-3AD203B41FA5}">
                      <a16:colId xmlns:a16="http://schemas.microsoft.com/office/drawing/2014/main" val="209969042"/>
                    </a:ext>
                  </a:extLst>
                </a:gridCol>
                <a:gridCol w="3487888">
                  <a:extLst>
                    <a:ext uri="{9D8B030D-6E8A-4147-A177-3AD203B41FA5}">
                      <a16:colId xmlns:a16="http://schemas.microsoft.com/office/drawing/2014/main" val="2263002784"/>
                    </a:ext>
                  </a:extLst>
                </a:gridCol>
              </a:tblGrid>
              <a:tr h="325978">
                <a:tc>
                  <a:txBody>
                    <a:bodyPr/>
                    <a:lstStyle/>
                    <a:p>
                      <a:pPr algn="ctr" fontAlgn="ctr">
                        <a:buNone/>
                      </a:pPr>
                      <a:r>
                        <a:rPr lang="en-US" sz="1600" b="1" u="none" strike="noStrike" dirty="0">
                          <a:effectLst/>
                          <a:latin typeface="Amasis MT Pro" panose="02040504050005020304" pitchFamily="18" charset="0"/>
                        </a:rPr>
                        <a:t>Organelle</a:t>
                      </a:r>
                      <a:endParaRPr lang="en-US" sz="1600" b="0" i="0" u="none" strike="noStrike" dirty="0">
                        <a:effectLst/>
                        <a:latin typeface="Amasis MT Pro" panose="02040504050005020304" pitchFamily="18" charset="0"/>
                      </a:endParaRPr>
                    </a:p>
                  </a:txBody>
                  <a:tcPr marL="74086" marR="74086" marT="37043" marB="37043" anchor="ctr"/>
                </a:tc>
                <a:tc>
                  <a:txBody>
                    <a:bodyPr/>
                    <a:lstStyle/>
                    <a:p>
                      <a:pPr algn="ctr" fontAlgn="ctr">
                        <a:buNone/>
                      </a:pPr>
                      <a:r>
                        <a:rPr lang="en-US" sz="1600" b="1" u="none" strike="noStrike">
                          <a:effectLst/>
                          <a:latin typeface="Amasis MT Pro" panose="02040504050005020304" pitchFamily="18" charset="0"/>
                        </a:rPr>
                        <a:t>Definition / Description</a:t>
                      </a:r>
                      <a:endParaRPr lang="en-US" sz="1600" b="0" i="0" u="none" strike="noStrike">
                        <a:effectLst/>
                        <a:latin typeface="Amasis MT Pro" panose="02040504050005020304" pitchFamily="18" charset="0"/>
                      </a:endParaRPr>
                    </a:p>
                  </a:txBody>
                  <a:tcPr marL="74086" marR="74086" marT="37043" marB="37043" anchor="ctr"/>
                </a:tc>
                <a:tc>
                  <a:txBody>
                    <a:bodyPr/>
                    <a:lstStyle/>
                    <a:p>
                      <a:pPr algn="ctr" fontAlgn="ctr">
                        <a:buNone/>
                      </a:pPr>
                      <a:r>
                        <a:rPr lang="en-US" sz="1600" b="1" u="none" strike="noStrike" dirty="0">
                          <a:effectLst/>
                          <a:latin typeface="Amasis MT Pro" panose="02040504050005020304" pitchFamily="18" charset="0"/>
                        </a:rPr>
                        <a:t>Function</a:t>
                      </a:r>
                      <a:endParaRPr lang="en-US" sz="1600" b="0" i="0" u="none" strike="noStrike" dirty="0">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4160351591"/>
                  </a:ext>
                </a:extLst>
              </a:tr>
              <a:tr h="325978">
                <a:tc>
                  <a:txBody>
                    <a:bodyPr/>
                    <a:lstStyle/>
                    <a:p>
                      <a:pPr algn="l" fontAlgn="ctr">
                        <a:buNone/>
                      </a:pPr>
                      <a:r>
                        <a:rPr lang="en-US" sz="1600" b="1" u="none" strike="noStrike" dirty="0">
                          <a:effectLst/>
                          <a:latin typeface="Amasis MT Pro" panose="02040504050005020304" pitchFamily="18" charset="0"/>
                        </a:rPr>
                        <a:t>Cell Membrane</a:t>
                      </a:r>
                      <a:endParaRPr lang="en-US" sz="1600" b="0" i="0" u="none" strike="noStrike" dirty="0">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Thin layer surrounding the cell</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dirty="0">
                          <a:effectLst/>
                          <a:latin typeface="Amasis MT Pro" panose="02040504050005020304" pitchFamily="18" charset="0"/>
                        </a:rPr>
                        <a:t>Controls what enters and leaves the cell</a:t>
                      </a:r>
                      <a:endParaRPr lang="en-US" sz="1600" b="0" i="0" u="none" strike="noStrike" dirty="0">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404089854"/>
                  </a:ext>
                </a:extLst>
              </a:tr>
              <a:tr h="325978">
                <a:tc>
                  <a:txBody>
                    <a:bodyPr/>
                    <a:lstStyle/>
                    <a:p>
                      <a:pPr algn="l" fontAlgn="ctr">
                        <a:buNone/>
                      </a:pPr>
                      <a:r>
                        <a:rPr lang="en-US" sz="1600" b="1" u="none" strike="noStrike">
                          <a:effectLst/>
                          <a:latin typeface="Amasis MT Pro" panose="02040504050005020304" pitchFamily="18" charset="0"/>
                        </a:rPr>
                        <a:t>Nucleus</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Control center of the cell</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Directs cell activities and stores DNA</a:t>
                      </a:r>
                      <a:endParaRPr lang="en-US" sz="1600" b="0" i="0" u="none" strike="noStrike">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1136746647"/>
                  </a:ext>
                </a:extLst>
              </a:tr>
              <a:tr h="325978">
                <a:tc>
                  <a:txBody>
                    <a:bodyPr/>
                    <a:lstStyle/>
                    <a:p>
                      <a:pPr algn="l" fontAlgn="ctr">
                        <a:buNone/>
                      </a:pPr>
                      <a:r>
                        <a:rPr lang="en-US" sz="1600" b="1" u="none" strike="noStrike" dirty="0">
                          <a:effectLst/>
                          <a:latin typeface="Amasis MT Pro" panose="02040504050005020304" pitchFamily="18" charset="0"/>
                        </a:rPr>
                        <a:t>Mitochondria</a:t>
                      </a:r>
                      <a:endParaRPr lang="en-US" sz="1600" b="0" i="0" u="none" strike="noStrike" dirty="0">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“Powerhouse” of the cell</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Produces energy for the cell</a:t>
                      </a:r>
                      <a:endParaRPr lang="en-US" sz="1600" b="0" i="0" u="none" strike="noStrike">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3274214398"/>
                  </a:ext>
                </a:extLst>
              </a:tr>
              <a:tr h="548235">
                <a:tc>
                  <a:txBody>
                    <a:bodyPr/>
                    <a:lstStyle/>
                    <a:p>
                      <a:pPr algn="l" fontAlgn="ctr">
                        <a:buNone/>
                      </a:pPr>
                      <a:r>
                        <a:rPr lang="en-US" sz="1600" b="1" u="none" strike="noStrike">
                          <a:effectLst/>
                          <a:latin typeface="Amasis MT Pro" panose="02040504050005020304" pitchFamily="18" charset="0"/>
                        </a:rPr>
                        <a:t>Cytoplasm</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Jelly-like substance filling the cell</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Holds organelles in place and allows movement</a:t>
                      </a:r>
                      <a:endParaRPr lang="en-US" sz="1600" b="0" i="0" u="none" strike="noStrike">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2056202714"/>
                  </a:ext>
                </a:extLst>
              </a:tr>
              <a:tr h="325978">
                <a:tc>
                  <a:txBody>
                    <a:bodyPr/>
                    <a:lstStyle/>
                    <a:p>
                      <a:pPr algn="l" fontAlgn="ctr">
                        <a:buNone/>
                      </a:pPr>
                      <a:r>
                        <a:rPr lang="en-US" sz="1600" b="1" u="none" strike="noStrike">
                          <a:effectLst/>
                          <a:latin typeface="Amasis MT Pro" panose="02040504050005020304" pitchFamily="18" charset="0"/>
                        </a:rPr>
                        <a:t>Ribosomes</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Tiny structures in the cell</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Make proteins for growth and repair</a:t>
                      </a:r>
                      <a:endParaRPr lang="en-US" sz="1600" b="0" i="0" u="none" strike="noStrike">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840208796"/>
                  </a:ext>
                </a:extLst>
              </a:tr>
              <a:tr h="548235">
                <a:tc>
                  <a:txBody>
                    <a:bodyPr/>
                    <a:lstStyle/>
                    <a:p>
                      <a:pPr algn="l" fontAlgn="ctr">
                        <a:buNone/>
                      </a:pPr>
                      <a:r>
                        <a:rPr lang="en-US" sz="1600" b="1" u="none" strike="noStrike">
                          <a:effectLst/>
                          <a:latin typeface="Amasis MT Pro" panose="02040504050005020304" pitchFamily="18" charset="0"/>
                        </a:rPr>
                        <a:t>Golgi Apparatus</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Stacked membranes in the cell</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Packages and ships proteins and other materials</a:t>
                      </a:r>
                      <a:endParaRPr lang="en-US" sz="1600" b="0" i="0" u="none" strike="noStrike">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951895164"/>
                  </a:ext>
                </a:extLst>
              </a:tr>
              <a:tr h="325978">
                <a:tc>
                  <a:txBody>
                    <a:bodyPr/>
                    <a:lstStyle/>
                    <a:p>
                      <a:pPr algn="l" fontAlgn="ctr">
                        <a:buNone/>
                      </a:pPr>
                      <a:r>
                        <a:rPr lang="en-US" sz="1600" b="1" u="none" strike="noStrike">
                          <a:effectLst/>
                          <a:latin typeface="Amasis MT Pro" panose="02040504050005020304" pitchFamily="18" charset="0"/>
                        </a:rPr>
                        <a:t>Lysosomes</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Small sacs in the cell</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Break down waste and worn-out parts</a:t>
                      </a:r>
                      <a:endParaRPr lang="en-US" sz="1600" b="0" i="0" u="none" strike="noStrike">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3612060611"/>
                  </a:ext>
                </a:extLst>
              </a:tr>
              <a:tr h="548235">
                <a:tc>
                  <a:txBody>
                    <a:bodyPr/>
                    <a:lstStyle/>
                    <a:p>
                      <a:pPr algn="l" fontAlgn="ctr">
                        <a:buNone/>
                      </a:pPr>
                      <a:r>
                        <a:rPr lang="en-US" sz="1600" b="1" u="none" strike="noStrike">
                          <a:effectLst/>
                          <a:latin typeface="Amasis MT Pro" panose="02040504050005020304" pitchFamily="18" charset="0"/>
                        </a:rPr>
                        <a:t>Endoplasmic Reticulum (ER)</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a:effectLst/>
                          <a:latin typeface="Amasis MT Pro" panose="02040504050005020304" pitchFamily="18" charset="0"/>
                        </a:rPr>
                        <a:t>Network of membranes</a:t>
                      </a:r>
                      <a:endParaRPr lang="en-US" sz="1600" b="0" i="0" u="none" strike="noStrike">
                        <a:effectLst/>
                        <a:latin typeface="Amasis MT Pro" panose="02040504050005020304" pitchFamily="18" charset="0"/>
                      </a:endParaRPr>
                    </a:p>
                  </a:txBody>
                  <a:tcPr marL="74086" marR="74086" marT="37043" marB="37043" anchor="ctr"/>
                </a:tc>
                <a:tc>
                  <a:txBody>
                    <a:bodyPr/>
                    <a:lstStyle/>
                    <a:p>
                      <a:pPr algn="l" fontAlgn="ctr">
                        <a:buNone/>
                      </a:pPr>
                      <a:r>
                        <a:rPr lang="en-US" sz="1600" b="0" u="none" strike="noStrike" dirty="0">
                          <a:effectLst/>
                          <a:latin typeface="Amasis MT Pro" panose="02040504050005020304" pitchFamily="18" charset="0"/>
                        </a:rPr>
                        <a:t>Makes proteins and lipids; rough ER has ribosomes</a:t>
                      </a:r>
                      <a:endParaRPr lang="en-US" sz="1600" b="0" i="0" u="none" strike="noStrike" dirty="0">
                        <a:effectLst/>
                        <a:latin typeface="Amasis MT Pro" panose="02040504050005020304" pitchFamily="18" charset="0"/>
                      </a:endParaRPr>
                    </a:p>
                  </a:txBody>
                  <a:tcPr marL="74086" marR="74086" marT="37043" marB="37043" anchor="ctr"/>
                </a:tc>
                <a:extLst>
                  <a:ext uri="{0D108BD9-81ED-4DB2-BD59-A6C34878D82A}">
                    <a16:rowId xmlns:a16="http://schemas.microsoft.com/office/drawing/2014/main" val="3061395640"/>
                  </a:ext>
                </a:extLst>
              </a:tr>
            </a:tbl>
          </a:graphicData>
        </a:graphic>
      </p:graphicFrame>
    </p:spTree>
    <p:extLst>
      <p:ext uri="{BB962C8B-B14F-4D97-AF65-F5344CB8AC3E}">
        <p14:creationId xmlns:p14="http://schemas.microsoft.com/office/powerpoint/2010/main" val="10134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7A3DF2-5415-A5A7-85A9-88E3F6EE4E74}"/>
              </a:ext>
            </a:extLst>
          </p:cNvPr>
          <p:cNvSpPr>
            <a:spLocks noGrp="1"/>
          </p:cNvSpPr>
          <p:nvPr>
            <p:ph type="title"/>
          </p:nvPr>
        </p:nvSpPr>
        <p:spPr>
          <a:xfrm>
            <a:off x="803776" y="1336390"/>
            <a:ext cx="6190412" cy="1182927"/>
          </a:xfrm>
        </p:spPr>
        <p:txBody>
          <a:bodyPr anchor="b">
            <a:normAutofit/>
          </a:bodyPr>
          <a:lstStyle/>
          <a:p>
            <a:r>
              <a:rPr lang="en-US" sz="3800" dirty="0">
                <a:latin typeface="Amasis MT Pro" panose="02040504050005020304" pitchFamily="18" charset="0"/>
              </a:rPr>
              <a:t>Using Microscopes to Explore Cells</a:t>
            </a:r>
          </a:p>
        </p:txBody>
      </p:sp>
      <p:cxnSp>
        <p:nvCxnSpPr>
          <p:cNvPr id="25"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65B0FF-1BBD-1209-9F8E-6F6324630AA1}"/>
              </a:ext>
            </a:extLst>
          </p:cNvPr>
          <p:cNvSpPr>
            <a:spLocks noGrp="1"/>
          </p:cNvSpPr>
          <p:nvPr>
            <p:ph idx="1"/>
          </p:nvPr>
        </p:nvSpPr>
        <p:spPr>
          <a:xfrm>
            <a:off x="803776" y="2829330"/>
            <a:ext cx="6190412" cy="3344459"/>
          </a:xfrm>
        </p:spPr>
        <p:txBody>
          <a:bodyPr anchor="t">
            <a:normAutofit/>
          </a:bodyPr>
          <a:lstStyle/>
          <a:p>
            <a:r>
              <a:rPr lang="en-US" sz="1800" dirty="0">
                <a:latin typeface="Amasis MT Pro" panose="02040504050005020304" pitchFamily="18" charset="0"/>
              </a:rPr>
              <a:t>Identify the parts of a microscope and explain their functions.</a:t>
            </a:r>
          </a:p>
          <a:p>
            <a:r>
              <a:rPr lang="en-US" sz="1800" dirty="0">
                <a:latin typeface="Amasis MT Pro" panose="02040504050005020304" pitchFamily="18" charset="0"/>
              </a:rPr>
              <a:t>Demonstrate proper microscope handling and safety.</a:t>
            </a:r>
          </a:p>
          <a:p>
            <a:r>
              <a:rPr lang="en-US" sz="1800" dirty="0">
                <a:latin typeface="Amasis MT Pro" panose="02040504050005020304" pitchFamily="18" charset="0"/>
              </a:rPr>
              <a:t>Observe plant and animal cells under a microscope.</a:t>
            </a:r>
          </a:p>
          <a:p>
            <a:r>
              <a:rPr lang="en-US" sz="1800" dirty="0">
                <a:latin typeface="Amasis MT Pro" panose="02040504050005020304" pitchFamily="18" charset="0"/>
              </a:rPr>
              <a:t>Record observations in a simple investigation table.</a:t>
            </a:r>
          </a:p>
        </p:txBody>
      </p:sp>
      <p:pic>
        <p:nvPicPr>
          <p:cNvPr id="7" name="Picture 6" descr="School students using microscope in class">
            <a:extLst>
              <a:ext uri="{FF2B5EF4-FFF2-40B4-BE49-F238E27FC236}">
                <a16:creationId xmlns:a16="http://schemas.microsoft.com/office/drawing/2014/main" id="{5865A872-E662-B4EA-EF79-2F54E16D1707}"/>
              </a:ext>
            </a:extLst>
          </p:cNvPr>
          <p:cNvPicPr>
            <a:picLocks noChangeAspect="1"/>
          </p:cNvPicPr>
          <p:nvPr/>
        </p:nvPicPr>
        <p:blipFill>
          <a:blip r:embed="rId2">
            <a:extLst>
              <a:ext uri="{28A0092B-C50C-407E-A947-70E740481C1C}">
                <a14:useLocalDpi xmlns:a14="http://schemas.microsoft.com/office/drawing/2010/main" val="0"/>
              </a:ext>
            </a:extLst>
          </a:blip>
          <a:srcRect l="14087" r="19164" b="2"/>
          <a:stretch>
            <a:fillRect/>
          </a:stretch>
        </p:blipFill>
        <p:spPr>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2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5C0B5D5D-24E3-8297-1B27-4CB93CBE381E}"/>
              </a:ext>
            </a:extLst>
          </p:cNvPr>
          <p:cNvSpPr txBox="1"/>
          <p:nvPr/>
        </p:nvSpPr>
        <p:spPr>
          <a:xfrm>
            <a:off x="195313" y="282132"/>
            <a:ext cx="1550346" cy="369332"/>
          </a:xfrm>
          <a:prstGeom prst="rect">
            <a:avLst/>
          </a:prstGeom>
          <a:noFill/>
        </p:spPr>
        <p:txBody>
          <a:bodyPr wrap="square">
            <a:spAutoFit/>
          </a:bodyPr>
          <a:lstStyle/>
          <a:p>
            <a:pPr>
              <a:spcAft>
                <a:spcPts val="600"/>
              </a:spcAft>
            </a:pPr>
            <a:r>
              <a:rPr lang="en-US" dirty="0"/>
              <a:t>Day 4</a:t>
            </a:r>
          </a:p>
        </p:txBody>
      </p:sp>
    </p:spTree>
    <p:extLst>
      <p:ext uri="{BB962C8B-B14F-4D97-AF65-F5344CB8AC3E}">
        <p14:creationId xmlns:p14="http://schemas.microsoft.com/office/powerpoint/2010/main" val="427169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258B-93CC-979F-E8E1-1A0689C384F5}"/>
              </a:ext>
            </a:extLst>
          </p:cNvPr>
          <p:cNvSpPr>
            <a:spLocks noGrp="1"/>
          </p:cNvSpPr>
          <p:nvPr>
            <p:ph type="title"/>
          </p:nvPr>
        </p:nvSpPr>
        <p:spPr>
          <a:xfrm>
            <a:off x="797560" y="-99714"/>
            <a:ext cx="5491480" cy="1351915"/>
          </a:xfrm>
        </p:spPr>
        <p:txBody>
          <a:bodyPr/>
          <a:lstStyle/>
          <a:p>
            <a:r>
              <a:rPr lang="en-US" dirty="0">
                <a:latin typeface="Amasis MT Pro" panose="02040504050005020304" pitchFamily="18" charset="0"/>
              </a:rPr>
              <a:t>Parts of a Microscope</a:t>
            </a:r>
          </a:p>
        </p:txBody>
      </p:sp>
      <p:pic>
        <p:nvPicPr>
          <p:cNvPr id="4" name="Picture 3">
            <a:extLst>
              <a:ext uri="{FF2B5EF4-FFF2-40B4-BE49-F238E27FC236}">
                <a16:creationId xmlns:a16="http://schemas.microsoft.com/office/drawing/2014/main" id="{D3550128-9F91-77F0-9A5A-7EA5A5F8C748}"/>
              </a:ext>
            </a:extLst>
          </p:cNvPr>
          <p:cNvPicPr>
            <a:picLocks noChangeAspect="1"/>
          </p:cNvPicPr>
          <p:nvPr/>
        </p:nvPicPr>
        <p:blipFill>
          <a:blip r:embed="rId3"/>
          <a:srcRect l="6982" t="16488" r="1717" b="11432"/>
          <a:stretch>
            <a:fillRect/>
          </a:stretch>
        </p:blipFill>
        <p:spPr>
          <a:xfrm>
            <a:off x="797560" y="1139592"/>
            <a:ext cx="5024120" cy="5240888"/>
          </a:xfrm>
          <a:prstGeom prst="rect">
            <a:avLst/>
          </a:prstGeom>
        </p:spPr>
      </p:pic>
      <p:graphicFrame>
        <p:nvGraphicFramePr>
          <p:cNvPr id="5" name="Table 4">
            <a:extLst>
              <a:ext uri="{FF2B5EF4-FFF2-40B4-BE49-F238E27FC236}">
                <a16:creationId xmlns:a16="http://schemas.microsoft.com/office/drawing/2014/main" id="{06C3AEFD-CA5C-17D0-3390-36075C9CAC12}"/>
              </a:ext>
            </a:extLst>
          </p:cNvPr>
          <p:cNvGraphicFramePr>
            <a:graphicFrameLocks noGrp="1"/>
          </p:cNvGraphicFramePr>
          <p:nvPr>
            <p:extLst>
              <p:ext uri="{D42A27DB-BD31-4B8C-83A1-F6EECF244321}">
                <p14:modId xmlns:p14="http://schemas.microsoft.com/office/powerpoint/2010/main" val="3563736808"/>
              </p:ext>
            </p:extLst>
          </p:nvPr>
        </p:nvGraphicFramePr>
        <p:xfrm>
          <a:off x="6289040" y="864375"/>
          <a:ext cx="5491479" cy="5240885"/>
        </p:xfrm>
        <a:graphic>
          <a:graphicData uri="http://schemas.openxmlformats.org/drawingml/2006/table">
            <a:tbl>
              <a:tblPr>
                <a:tableStyleId>{ED083AE6-46FA-4A59-8FB0-9F97EB10719F}</a:tableStyleId>
              </a:tblPr>
              <a:tblGrid>
                <a:gridCol w="1830493">
                  <a:extLst>
                    <a:ext uri="{9D8B030D-6E8A-4147-A177-3AD203B41FA5}">
                      <a16:colId xmlns:a16="http://schemas.microsoft.com/office/drawing/2014/main" val="3841366887"/>
                    </a:ext>
                  </a:extLst>
                </a:gridCol>
                <a:gridCol w="1830493">
                  <a:extLst>
                    <a:ext uri="{9D8B030D-6E8A-4147-A177-3AD203B41FA5}">
                      <a16:colId xmlns:a16="http://schemas.microsoft.com/office/drawing/2014/main" val="571146731"/>
                    </a:ext>
                  </a:extLst>
                </a:gridCol>
                <a:gridCol w="1830493">
                  <a:extLst>
                    <a:ext uri="{9D8B030D-6E8A-4147-A177-3AD203B41FA5}">
                      <a16:colId xmlns:a16="http://schemas.microsoft.com/office/drawing/2014/main" val="132948097"/>
                    </a:ext>
                  </a:extLst>
                </a:gridCol>
              </a:tblGrid>
              <a:tr h="458490">
                <a:tc>
                  <a:txBody>
                    <a:bodyPr/>
                    <a:lstStyle/>
                    <a:p>
                      <a:pPr algn="ctr">
                        <a:buNone/>
                      </a:pPr>
                      <a:r>
                        <a:rPr lang="en-US" sz="1200" b="1" dirty="0">
                          <a:latin typeface="Amasis MT Pro" panose="02040504050005020304" pitchFamily="18" charset="0"/>
                        </a:rPr>
                        <a:t>Microscope Part</a:t>
                      </a:r>
                      <a:endParaRPr lang="en-US" sz="1200" dirty="0">
                        <a:latin typeface="Amasis MT Pro" panose="02040504050005020304" pitchFamily="18" charset="0"/>
                      </a:endParaRPr>
                    </a:p>
                  </a:txBody>
                  <a:tcPr marL="58802" marR="58802" marT="29401" marB="29401" anchor="ctr">
                    <a:solidFill>
                      <a:schemeClr val="accent4">
                        <a:lumMod val="60000"/>
                        <a:lumOff val="40000"/>
                      </a:schemeClr>
                    </a:solidFill>
                  </a:tcPr>
                </a:tc>
                <a:tc>
                  <a:txBody>
                    <a:bodyPr/>
                    <a:lstStyle/>
                    <a:p>
                      <a:pPr algn="ctr">
                        <a:buNone/>
                      </a:pPr>
                      <a:r>
                        <a:rPr lang="en-US" sz="1200" b="1" dirty="0">
                          <a:latin typeface="Amasis MT Pro" panose="02040504050005020304" pitchFamily="18" charset="0"/>
                        </a:rPr>
                        <a:t>Definition / Description</a:t>
                      </a:r>
                      <a:endParaRPr lang="en-US" sz="1200" dirty="0">
                        <a:latin typeface="Amasis MT Pro" panose="02040504050005020304" pitchFamily="18" charset="0"/>
                      </a:endParaRPr>
                    </a:p>
                  </a:txBody>
                  <a:tcPr marL="58802" marR="58802" marT="29401" marB="29401" anchor="ctr">
                    <a:solidFill>
                      <a:schemeClr val="accent4">
                        <a:lumMod val="60000"/>
                        <a:lumOff val="40000"/>
                      </a:schemeClr>
                    </a:solidFill>
                  </a:tcPr>
                </a:tc>
                <a:tc>
                  <a:txBody>
                    <a:bodyPr/>
                    <a:lstStyle/>
                    <a:p>
                      <a:pPr algn="ctr">
                        <a:buNone/>
                      </a:pPr>
                      <a:r>
                        <a:rPr lang="en-US" sz="1200" b="1" dirty="0">
                          <a:latin typeface="Amasis MT Pro" panose="02040504050005020304" pitchFamily="18" charset="0"/>
                        </a:rPr>
                        <a:t>Function</a:t>
                      </a:r>
                      <a:endParaRPr lang="en-US" sz="1200" dirty="0">
                        <a:latin typeface="Amasis MT Pro" panose="02040504050005020304" pitchFamily="18" charset="0"/>
                      </a:endParaRPr>
                    </a:p>
                  </a:txBody>
                  <a:tcPr marL="58802" marR="58802" marT="29401" marB="29401" anchor="ctr">
                    <a:solidFill>
                      <a:schemeClr val="accent4">
                        <a:lumMod val="60000"/>
                        <a:lumOff val="40000"/>
                      </a:schemeClr>
                    </a:solidFill>
                  </a:tcPr>
                </a:tc>
                <a:extLst>
                  <a:ext uri="{0D108BD9-81ED-4DB2-BD59-A6C34878D82A}">
                    <a16:rowId xmlns:a16="http://schemas.microsoft.com/office/drawing/2014/main" val="1867273616"/>
                  </a:ext>
                </a:extLst>
              </a:tr>
              <a:tr h="458490">
                <a:tc>
                  <a:txBody>
                    <a:bodyPr/>
                    <a:lstStyle/>
                    <a:p>
                      <a:pPr algn="ctr">
                        <a:buNone/>
                      </a:pPr>
                      <a:r>
                        <a:rPr lang="en-US" sz="1200" b="1">
                          <a:latin typeface="Amasis MT Pro" panose="02040504050005020304" pitchFamily="18" charset="0"/>
                        </a:rPr>
                        <a:t>Eyepiece (Ocular Lens)</a:t>
                      </a:r>
                      <a:endParaRPr lang="en-US" sz="1200">
                        <a:latin typeface="Amasis MT Pro" panose="02040504050005020304" pitchFamily="18" charset="0"/>
                      </a:endParaRPr>
                    </a:p>
                  </a:txBody>
                  <a:tcPr marL="58802" marR="58802" marT="29401" marB="29401" anchor="ctr"/>
                </a:tc>
                <a:tc>
                  <a:txBody>
                    <a:bodyPr/>
                    <a:lstStyle/>
                    <a:p>
                      <a:pPr algn="ctr">
                        <a:buNone/>
                      </a:pPr>
                      <a:r>
                        <a:rPr lang="en-US" sz="1200">
                          <a:latin typeface="Amasis MT Pro" panose="02040504050005020304" pitchFamily="18" charset="0"/>
                        </a:rPr>
                        <a:t>The lens you look through at the top</a:t>
                      </a:r>
                    </a:p>
                  </a:txBody>
                  <a:tcPr marL="58802" marR="58802" marT="29401" marB="29401" anchor="ctr"/>
                </a:tc>
                <a:tc>
                  <a:txBody>
                    <a:bodyPr/>
                    <a:lstStyle/>
                    <a:p>
                      <a:pPr algn="ctr">
                        <a:buNone/>
                      </a:pPr>
                      <a:r>
                        <a:rPr lang="en-US" sz="1200">
                          <a:latin typeface="Amasis MT Pro" panose="02040504050005020304" pitchFamily="18" charset="0"/>
                        </a:rPr>
                        <a:t>Magnifies the specimen, usually 10x</a:t>
                      </a:r>
                    </a:p>
                  </a:txBody>
                  <a:tcPr marL="58802" marR="58802" marT="29401" marB="29401" anchor="ctr"/>
                </a:tc>
                <a:extLst>
                  <a:ext uri="{0D108BD9-81ED-4DB2-BD59-A6C34878D82A}">
                    <a16:rowId xmlns:a16="http://schemas.microsoft.com/office/drawing/2014/main" val="2697669931"/>
                  </a:ext>
                </a:extLst>
              </a:tr>
              <a:tr h="458490">
                <a:tc>
                  <a:txBody>
                    <a:bodyPr/>
                    <a:lstStyle/>
                    <a:p>
                      <a:pPr algn="ctr">
                        <a:buNone/>
                      </a:pPr>
                      <a:r>
                        <a:rPr lang="en-US" sz="1200" b="1">
                          <a:latin typeface="Amasis MT Pro" panose="02040504050005020304" pitchFamily="18" charset="0"/>
                        </a:rPr>
                        <a:t>Arm</a:t>
                      </a:r>
                      <a:endParaRPr lang="en-US" sz="1200">
                        <a:latin typeface="Amasis MT Pro" panose="02040504050005020304" pitchFamily="18" charset="0"/>
                      </a:endParaRPr>
                    </a:p>
                  </a:txBody>
                  <a:tcPr marL="58802" marR="58802" marT="29401" marB="29401" anchor="ctr"/>
                </a:tc>
                <a:tc>
                  <a:txBody>
                    <a:bodyPr/>
                    <a:lstStyle/>
                    <a:p>
                      <a:pPr algn="ctr">
                        <a:buNone/>
                      </a:pPr>
                      <a:r>
                        <a:rPr lang="en-US" sz="1200">
                          <a:latin typeface="Amasis MT Pro" panose="02040504050005020304" pitchFamily="18" charset="0"/>
                        </a:rPr>
                        <a:t>Connects the eyepiece and base</a:t>
                      </a:r>
                    </a:p>
                  </a:txBody>
                  <a:tcPr marL="58802" marR="58802" marT="29401" marB="29401" anchor="ctr"/>
                </a:tc>
                <a:tc>
                  <a:txBody>
                    <a:bodyPr/>
                    <a:lstStyle/>
                    <a:p>
                      <a:pPr algn="ctr">
                        <a:buNone/>
                      </a:pPr>
                      <a:r>
                        <a:rPr lang="en-US" sz="1200">
                          <a:latin typeface="Amasis MT Pro" panose="02040504050005020304" pitchFamily="18" charset="0"/>
                        </a:rPr>
                        <a:t>Used to carry the microscope safely</a:t>
                      </a:r>
                    </a:p>
                  </a:txBody>
                  <a:tcPr marL="58802" marR="58802" marT="29401" marB="29401" anchor="ctr"/>
                </a:tc>
                <a:extLst>
                  <a:ext uri="{0D108BD9-81ED-4DB2-BD59-A6C34878D82A}">
                    <a16:rowId xmlns:a16="http://schemas.microsoft.com/office/drawing/2014/main" val="911826605"/>
                  </a:ext>
                </a:extLst>
              </a:tr>
              <a:tr h="458490">
                <a:tc>
                  <a:txBody>
                    <a:bodyPr/>
                    <a:lstStyle/>
                    <a:p>
                      <a:pPr algn="ctr">
                        <a:buNone/>
                      </a:pPr>
                      <a:r>
                        <a:rPr lang="en-US" sz="1200" b="1">
                          <a:latin typeface="Amasis MT Pro" panose="02040504050005020304" pitchFamily="18" charset="0"/>
                        </a:rPr>
                        <a:t>Stage</a:t>
                      </a:r>
                      <a:endParaRPr lang="en-US" sz="1200">
                        <a:latin typeface="Amasis MT Pro" panose="02040504050005020304" pitchFamily="18" charset="0"/>
                      </a:endParaRPr>
                    </a:p>
                  </a:txBody>
                  <a:tcPr marL="58802" marR="58802" marT="29401" marB="29401" anchor="ctr"/>
                </a:tc>
                <a:tc>
                  <a:txBody>
                    <a:bodyPr/>
                    <a:lstStyle/>
                    <a:p>
                      <a:pPr algn="ctr">
                        <a:buNone/>
                      </a:pPr>
                      <a:r>
                        <a:rPr lang="en-US" sz="1200">
                          <a:latin typeface="Amasis MT Pro" panose="02040504050005020304" pitchFamily="18" charset="0"/>
                        </a:rPr>
                        <a:t>Flat platform where the slide is placed</a:t>
                      </a:r>
                    </a:p>
                  </a:txBody>
                  <a:tcPr marL="58802" marR="58802" marT="29401" marB="29401" anchor="ctr"/>
                </a:tc>
                <a:tc>
                  <a:txBody>
                    <a:bodyPr/>
                    <a:lstStyle/>
                    <a:p>
                      <a:pPr algn="ctr">
                        <a:buNone/>
                      </a:pPr>
                      <a:r>
                        <a:rPr lang="en-US" sz="1200">
                          <a:latin typeface="Amasis MT Pro" panose="02040504050005020304" pitchFamily="18" charset="0"/>
                        </a:rPr>
                        <a:t>Holds the specimen in position</a:t>
                      </a:r>
                    </a:p>
                  </a:txBody>
                  <a:tcPr marL="58802" marR="58802" marT="29401" marB="29401" anchor="ctr"/>
                </a:tc>
                <a:extLst>
                  <a:ext uri="{0D108BD9-81ED-4DB2-BD59-A6C34878D82A}">
                    <a16:rowId xmlns:a16="http://schemas.microsoft.com/office/drawing/2014/main" val="640911123"/>
                  </a:ext>
                </a:extLst>
              </a:tr>
              <a:tr h="458490">
                <a:tc>
                  <a:txBody>
                    <a:bodyPr/>
                    <a:lstStyle/>
                    <a:p>
                      <a:pPr algn="ctr">
                        <a:buNone/>
                      </a:pPr>
                      <a:r>
                        <a:rPr lang="en-US" sz="1200" b="1">
                          <a:latin typeface="Amasis MT Pro" panose="02040504050005020304" pitchFamily="18" charset="0"/>
                        </a:rPr>
                        <a:t>Stage Clips</a:t>
                      </a:r>
                      <a:endParaRPr lang="en-US" sz="1200">
                        <a:latin typeface="Amasis MT Pro" panose="02040504050005020304" pitchFamily="18" charset="0"/>
                      </a:endParaRPr>
                    </a:p>
                  </a:txBody>
                  <a:tcPr marL="58802" marR="58802" marT="29401" marB="29401" anchor="ctr"/>
                </a:tc>
                <a:tc>
                  <a:txBody>
                    <a:bodyPr/>
                    <a:lstStyle/>
                    <a:p>
                      <a:pPr algn="ctr">
                        <a:buNone/>
                      </a:pPr>
                      <a:r>
                        <a:rPr lang="en-US" sz="1200" dirty="0">
                          <a:latin typeface="Amasis MT Pro" panose="02040504050005020304" pitchFamily="18" charset="0"/>
                        </a:rPr>
                        <a:t>Small clips on the stage</a:t>
                      </a:r>
                    </a:p>
                  </a:txBody>
                  <a:tcPr marL="58802" marR="58802" marT="29401" marB="29401" anchor="ctr"/>
                </a:tc>
                <a:tc>
                  <a:txBody>
                    <a:bodyPr/>
                    <a:lstStyle/>
                    <a:p>
                      <a:pPr algn="ctr">
                        <a:buNone/>
                      </a:pPr>
                      <a:r>
                        <a:rPr lang="en-US" sz="1200">
                          <a:latin typeface="Amasis MT Pro" panose="02040504050005020304" pitchFamily="18" charset="0"/>
                        </a:rPr>
                        <a:t>Secure the slide so it doesn’t move</a:t>
                      </a:r>
                    </a:p>
                  </a:txBody>
                  <a:tcPr marL="58802" marR="58802" marT="29401" marB="29401" anchor="ctr"/>
                </a:tc>
                <a:extLst>
                  <a:ext uri="{0D108BD9-81ED-4DB2-BD59-A6C34878D82A}">
                    <a16:rowId xmlns:a16="http://schemas.microsoft.com/office/drawing/2014/main" val="1623132159"/>
                  </a:ext>
                </a:extLst>
              </a:tr>
              <a:tr h="458490">
                <a:tc>
                  <a:txBody>
                    <a:bodyPr/>
                    <a:lstStyle/>
                    <a:p>
                      <a:pPr algn="ctr">
                        <a:buNone/>
                      </a:pPr>
                      <a:r>
                        <a:rPr lang="en-US" sz="1200" b="1">
                          <a:latin typeface="Amasis MT Pro" panose="02040504050005020304" pitchFamily="18" charset="0"/>
                        </a:rPr>
                        <a:t>Nosepiece (Revolving / Turret)</a:t>
                      </a:r>
                      <a:endParaRPr lang="en-US" sz="1200">
                        <a:latin typeface="Amasis MT Pro" panose="02040504050005020304" pitchFamily="18" charset="0"/>
                      </a:endParaRPr>
                    </a:p>
                  </a:txBody>
                  <a:tcPr marL="58802" marR="58802" marT="29401" marB="29401" anchor="ctr"/>
                </a:tc>
                <a:tc>
                  <a:txBody>
                    <a:bodyPr/>
                    <a:lstStyle/>
                    <a:p>
                      <a:pPr algn="ctr">
                        <a:buNone/>
                      </a:pPr>
                      <a:r>
                        <a:rPr lang="en-US" sz="1200">
                          <a:latin typeface="Amasis MT Pro" panose="02040504050005020304" pitchFamily="18" charset="0"/>
                        </a:rPr>
                        <a:t>Rotating part that holds objective lenses</a:t>
                      </a:r>
                    </a:p>
                  </a:txBody>
                  <a:tcPr marL="58802" marR="58802" marT="29401" marB="29401" anchor="ctr"/>
                </a:tc>
                <a:tc>
                  <a:txBody>
                    <a:bodyPr/>
                    <a:lstStyle/>
                    <a:p>
                      <a:pPr algn="ctr">
                        <a:buNone/>
                      </a:pPr>
                      <a:r>
                        <a:rPr lang="en-US" sz="1200">
                          <a:latin typeface="Amasis MT Pro" panose="02040504050005020304" pitchFamily="18" charset="0"/>
                        </a:rPr>
                        <a:t>Allows switching between magnifications</a:t>
                      </a:r>
                    </a:p>
                  </a:txBody>
                  <a:tcPr marL="58802" marR="58802" marT="29401" marB="29401" anchor="ctr"/>
                </a:tc>
                <a:extLst>
                  <a:ext uri="{0D108BD9-81ED-4DB2-BD59-A6C34878D82A}">
                    <a16:rowId xmlns:a16="http://schemas.microsoft.com/office/drawing/2014/main" val="4012696776"/>
                  </a:ext>
                </a:extLst>
              </a:tr>
              <a:tr h="458490">
                <a:tc>
                  <a:txBody>
                    <a:bodyPr/>
                    <a:lstStyle/>
                    <a:p>
                      <a:pPr algn="ctr">
                        <a:buNone/>
                      </a:pPr>
                      <a:r>
                        <a:rPr lang="en-US" sz="1200" b="1">
                          <a:latin typeface="Amasis MT Pro" panose="02040504050005020304" pitchFamily="18" charset="0"/>
                        </a:rPr>
                        <a:t>Focusing Knobs</a:t>
                      </a:r>
                      <a:endParaRPr lang="en-US" sz="1200">
                        <a:latin typeface="Amasis MT Pro" panose="02040504050005020304" pitchFamily="18" charset="0"/>
                      </a:endParaRPr>
                    </a:p>
                  </a:txBody>
                  <a:tcPr marL="58802" marR="58802" marT="29401" marB="29401" anchor="ctr"/>
                </a:tc>
                <a:tc>
                  <a:txBody>
                    <a:bodyPr/>
                    <a:lstStyle/>
                    <a:p>
                      <a:pPr algn="ctr">
                        <a:buNone/>
                      </a:pPr>
                      <a:r>
                        <a:rPr lang="en-US" sz="1200">
                          <a:latin typeface="Amasis MT Pro" panose="02040504050005020304" pitchFamily="18" charset="0"/>
                        </a:rPr>
                        <a:t>Knobs on the side of the microscope</a:t>
                      </a:r>
                    </a:p>
                  </a:txBody>
                  <a:tcPr marL="58802" marR="58802" marT="29401" marB="29401" anchor="ctr"/>
                </a:tc>
                <a:tc>
                  <a:txBody>
                    <a:bodyPr/>
                    <a:lstStyle/>
                    <a:p>
                      <a:pPr algn="ctr">
                        <a:buNone/>
                      </a:pPr>
                      <a:r>
                        <a:rPr lang="en-US" sz="1200">
                          <a:latin typeface="Amasis MT Pro" panose="02040504050005020304" pitchFamily="18" charset="0"/>
                        </a:rPr>
                        <a:t>Coarse: rough focus; Fine: sharpens image</a:t>
                      </a:r>
                    </a:p>
                  </a:txBody>
                  <a:tcPr marL="58802" marR="58802" marT="29401" marB="29401" anchor="ctr"/>
                </a:tc>
                <a:extLst>
                  <a:ext uri="{0D108BD9-81ED-4DB2-BD59-A6C34878D82A}">
                    <a16:rowId xmlns:a16="http://schemas.microsoft.com/office/drawing/2014/main" val="2746967045"/>
                  </a:ext>
                </a:extLst>
              </a:tr>
              <a:tr h="458490">
                <a:tc>
                  <a:txBody>
                    <a:bodyPr/>
                    <a:lstStyle/>
                    <a:p>
                      <a:pPr algn="ctr">
                        <a:buNone/>
                      </a:pPr>
                      <a:r>
                        <a:rPr lang="en-US" sz="1200" b="1">
                          <a:latin typeface="Amasis MT Pro" panose="02040504050005020304" pitchFamily="18" charset="0"/>
                        </a:rPr>
                        <a:t>Illuminator / Light Source</a:t>
                      </a:r>
                      <a:endParaRPr lang="en-US" sz="1200">
                        <a:latin typeface="Amasis MT Pro" panose="02040504050005020304" pitchFamily="18" charset="0"/>
                      </a:endParaRPr>
                    </a:p>
                  </a:txBody>
                  <a:tcPr marL="58802" marR="58802" marT="29401" marB="29401" anchor="ctr"/>
                </a:tc>
                <a:tc>
                  <a:txBody>
                    <a:bodyPr/>
                    <a:lstStyle/>
                    <a:p>
                      <a:pPr algn="ctr">
                        <a:buNone/>
                      </a:pPr>
                      <a:r>
                        <a:rPr lang="en-US" sz="1200">
                          <a:latin typeface="Amasis MT Pro" panose="02040504050005020304" pitchFamily="18" charset="0"/>
                        </a:rPr>
                        <a:t>Built-in light or mirror</a:t>
                      </a:r>
                    </a:p>
                  </a:txBody>
                  <a:tcPr marL="58802" marR="58802" marT="29401" marB="29401" anchor="ctr"/>
                </a:tc>
                <a:tc>
                  <a:txBody>
                    <a:bodyPr/>
                    <a:lstStyle/>
                    <a:p>
                      <a:pPr algn="ctr">
                        <a:buNone/>
                      </a:pPr>
                      <a:r>
                        <a:rPr lang="en-US" sz="1200" dirty="0">
                          <a:latin typeface="Amasis MT Pro" panose="02040504050005020304" pitchFamily="18" charset="0"/>
                        </a:rPr>
                        <a:t>Illuminates the specimen</a:t>
                      </a:r>
                    </a:p>
                  </a:txBody>
                  <a:tcPr marL="58802" marR="58802" marT="29401" marB="29401" anchor="ctr"/>
                </a:tc>
                <a:extLst>
                  <a:ext uri="{0D108BD9-81ED-4DB2-BD59-A6C34878D82A}">
                    <a16:rowId xmlns:a16="http://schemas.microsoft.com/office/drawing/2014/main" val="1477390745"/>
                  </a:ext>
                </a:extLst>
              </a:tr>
              <a:tr h="655985">
                <a:tc>
                  <a:txBody>
                    <a:bodyPr/>
                    <a:lstStyle/>
                    <a:p>
                      <a:pPr algn="ctr">
                        <a:buNone/>
                      </a:pPr>
                      <a:r>
                        <a:rPr lang="en-US" sz="1200" b="1">
                          <a:latin typeface="Amasis MT Pro" panose="02040504050005020304" pitchFamily="18" charset="0"/>
                        </a:rPr>
                        <a:t>Objective Lenses</a:t>
                      </a:r>
                      <a:endParaRPr lang="en-US" sz="1200">
                        <a:latin typeface="Amasis MT Pro" panose="02040504050005020304" pitchFamily="18" charset="0"/>
                      </a:endParaRPr>
                    </a:p>
                  </a:txBody>
                  <a:tcPr marL="58802" marR="58802" marT="29401" marB="29401" anchor="ctr"/>
                </a:tc>
                <a:tc>
                  <a:txBody>
                    <a:bodyPr/>
                    <a:lstStyle/>
                    <a:p>
                      <a:pPr algn="ctr">
                        <a:buNone/>
                      </a:pPr>
                      <a:r>
                        <a:rPr lang="en-US" sz="1200" dirty="0">
                          <a:latin typeface="Amasis MT Pro" panose="02040504050005020304" pitchFamily="18" charset="0"/>
                        </a:rPr>
                        <a:t>Lenses attached to the nosepiece</a:t>
                      </a:r>
                    </a:p>
                  </a:txBody>
                  <a:tcPr marL="58802" marR="58802" marT="29401" marB="29401" anchor="ctr"/>
                </a:tc>
                <a:tc>
                  <a:txBody>
                    <a:bodyPr/>
                    <a:lstStyle/>
                    <a:p>
                      <a:pPr algn="ctr">
                        <a:buNone/>
                      </a:pPr>
                      <a:r>
                        <a:rPr lang="en-US" sz="1200" dirty="0">
                          <a:latin typeface="Amasis MT Pro" panose="02040504050005020304" pitchFamily="18" charset="0"/>
                        </a:rPr>
                        <a:t>Provide different magnifications (e.g., 4x, 10x, 40x)</a:t>
                      </a:r>
                    </a:p>
                  </a:txBody>
                  <a:tcPr marL="58802" marR="58802" marT="29401" marB="29401" anchor="ctr"/>
                </a:tc>
                <a:extLst>
                  <a:ext uri="{0D108BD9-81ED-4DB2-BD59-A6C34878D82A}">
                    <a16:rowId xmlns:a16="http://schemas.microsoft.com/office/drawing/2014/main" val="3581310542"/>
                  </a:ext>
                </a:extLst>
              </a:tr>
              <a:tr h="458490">
                <a:tc>
                  <a:txBody>
                    <a:bodyPr/>
                    <a:lstStyle/>
                    <a:p>
                      <a:pPr algn="ctr">
                        <a:buNone/>
                      </a:pPr>
                      <a:r>
                        <a:rPr lang="en-US" sz="1200" b="1">
                          <a:latin typeface="Amasis MT Pro" panose="02040504050005020304" pitchFamily="18" charset="0"/>
                        </a:rPr>
                        <a:t>Head (Body Tube)</a:t>
                      </a:r>
                      <a:endParaRPr lang="en-US" sz="1200">
                        <a:latin typeface="Amasis MT Pro" panose="02040504050005020304" pitchFamily="18" charset="0"/>
                      </a:endParaRPr>
                    </a:p>
                  </a:txBody>
                  <a:tcPr marL="58802" marR="58802" marT="29401" marB="29401" anchor="ctr"/>
                </a:tc>
                <a:tc>
                  <a:txBody>
                    <a:bodyPr/>
                    <a:lstStyle/>
                    <a:p>
                      <a:pPr algn="ctr">
                        <a:buNone/>
                      </a:pPr>
                      <a:r>
                        <a:rPr lang="en-US" sz="1200">
                          <a:latin typeface="Amasis MT Pro" panose="02040504050005020304" pitchFamily="18" charset="0"/>
                        </a:rPr>
                        <a:t>Connects eyepiece to objective lenses</a:t>
                      </a:r>
                    </a:p>
                  </a:txBody>
                  <a:tcPr marL="58802" marR="58802" marT="29401" marB="29401" anchor="ctr"/>
                </a:tc>
                <a:tc>
                  <a:txBody>
                    <a:bodyPr/>
                    <a:lstStyle/>
                    <a:p>
                      <a:pPr algn="ctr">
                        <a:buNone/>
                      </a:pPr>
                      <a:r>
                        <a:rPr lang="en-US" sz="1200">
                          <a:latin typeface="Amasis MT Pro" panose="02040504050005020304" pitchFamily="18" charset="0"/>
                        </a:rPr>
                        <a:t>Maintains proper distance for focus</a:t>
                      </a:r>
                    </a:p>
                  </a:txBody>
                  <a:tcPr marL="58802" marR="58802" marT="29401" marB="29401" anchor="ctr"/>
                </a:tc>
                <a:extLst>
                  <a:ext uri="{0D108BD9-81ED-4DB2-BD59-A6C34878D82A}">
                    <a16:rowId xmlns:a16="http://schemas.microsoft.com/office/drawing/2014/main" val="4007354855"/>
                  </a:ext>
                </a:extLst>
              </a:tr>
              <a:tr h="458490">
                <a:tc>
                  <a:txBody>
                    <a:bodyPr/>
                    <a:lstStyle/>
                    <a:p>
                      <a:pPr algn="ctr">
                        <a:buNone/>
                      </a:pPr>
                      <a:r>
                        <a:rPr lang="en-US" sz="1200" b="1">
                          <a:latin typeface="Amasis MT Pro" panose="02040504050005020304" pitchFamily="18" charset="0"/>
                        </a:rPr>
                        <a:t>Base</a:t>
                      </a:r>
                      <a:endParaRPr lang="en-US" sz="1200">
                        <a:latin typeface="Amasis MT Pro" panose="02040504050005020304" pitchFamily="18" charset="0"/>
                      </a:endParaRPr>
                    </a:p>
                  </a:txBody>
                  <a:tcPr marL="58802" marR="58802" marT="29401" marB="29401" anchor="ctr"/>
                </a:tc>
                <a:tc>
                  <a:txBody>
                    <a:bodyPr/>
                    <a:lstStyle/>
                    <a:p>
                      <a:pPr algn="ctr">
                        <a:buNone/>
                      </a:pPr>
                      <a:r>
                        <a:rPr lang="en-US" sz="1200">
                          <a:latin typeface="Amasis MT Pro" panose="02040504050005020304" pitchFamily="18" charset="0"/>
                        </a:rPr>
                        <a:t>Bottom support of the microscope</a:t>
                      </a:r>
                    </a:p>
                  </a:txBody>
                  <a:tcPr marL="58802" marR="58802" marT="29401" marB="29401" anchor="ctr"/>
                </a:tc>
                <a:tc>
                  <a:txBody>
                    <a:bodyPr/>
                    <a:lstStyle/>
                    <a:p>
                      <a:pPr algn="ctr">
                        <a:buNone/>
                      </a:pPr>
                      <a:r>
                        <a:rPr lang="en-US" sz="1200" dirty="0">
                          <a:latin typeface="Amasis MT Pro" panose="02040504050005020304" pitchFamily="18" charset="0"/>
                        </a:rPr>
                        <a:t>Supports and stabilizes the microscope</a:t>
                      </a:r>
                    </a:p>
                  </a:txBody>
                  <a:tcPr marL="58802" marR="58802" marT="29401" marB="29401" anchor="ctr"/>
                </a:tc>
                <a:extLst>
                  <a:ext uri="{0D108BD9-81ED-4DB2-BD59-A6C34878D82A}">
                    <a16:rowId xmlns:a16="http://schemas.microsoft.com/office/drawing/2014/main" val="4345901"/>
                  </a:ext>
                </a:extLst>
              </a:tr>
            </a:tbl>
          </a:graphicData>
        </a:graphic>
      </p:graphicFrame>
    </p:spTree>
    <p:extLst>
      <p:ext uri="{BB962C8B-B14F-4D97-AF65-F5344CB8AC3E}">
        <p14:creationId xmlns:p14="http://schemas.microsoft.com/office/powerpoint/2010/main" val="315623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B051E-B695-9DAD-965B-1F3CFA7CC236}"/>
              </a:ext>
            </a:extLst>
          </p:cNvPr>
          <p:cNvSpPr>
            <a:spLocks noGrp="1"/>
          </p:cNvSpPr>
          <p:nvPr>
            <p:ph type="title"/>
          </p:nvPr>
        </p:nvSpPr>
        <p:spPr/>
        <p:txBody>
          <a:bodyPr>
            <a:normAutofit fontScale="90000"/>
          </a:bodyPr>
          <a:lstStyle/>
          <a:p>
            <a:r>
              <a:rPr lang="en-US" dirty="0">
                <a:latin typeface="Amasis MT Pro" panose="02040504050005020304" pitchFamily="18" charset="0"/>
              </a:rPr>
              <a:t>Observing Cells Under the Microscope: Confirming Plant and Animal Cell Structures</a:t>
            </a:r>
          </a:p>
        </p:txBody>
      </p:sp>
      <p:pic>
        <p:nvPicPr>
          <p:cNvPr id="4" name="Picture 3">
            <a:extLst>
              <a:ext uri="{FF2B5EF4-FFF2-40B4-BE49-F238E27FC236}">
                <a16:creationId xmlns:a16="http://schemas.microsoft.com/office/drawing/2014/main" id="{3A9BC05E-0D2E-0FE2-2531-E80BE50F0CB4}"/>
              </a:ext>
            </a:extLst>
          </p:cNvPr>
          <p:cNvPicPr>
            <a:picLocks noChangeAspect="1"/>
          </p:cNvPicPr>
          <p:nvPr/>
        </p:nvPicPr>
        <p:blipFill>
          <a:blip r:embed="rId3"/>
          <a:stretch>
            <a:fillRect/>
          </a:stretch>
        </p:blipFill>
        <p:spPr>
          <a:xfrm>
            <a:off x="1524700" y="1869440"/>
            <a:ext cx="3584568" cy="4485469"/>
          </a:xfrm>
          <a:prstGeom prst="rect">
            <a:avLst/>
          </a:prstGeom>
        </p:spPr>
      </p:pic>
      <p:pic>
        <p:nvPicPr>
          <p:cNvPr id="6" name="Picture 5">
            <a:extLst>
              <a:ext uri="{FF2B5EF4-FFF2-40B4-BE49-F238E27FC236}">
                <a16:creationId xmlns:a16="http://schemas.microsoft.com/office/drawing/2014/main" id="{BAA5F57D-EC26-81E0-2F03-A6EE329E9CBA}"/>
              </a:ext>
            </a:extLst>
          </p:cNvPr>
          <p:cNvPicPr>
            <a:picLocks noChangeAspect="1"/>
          </p:cNvPicPr>
          <p:nvPr/>
        </p:nvPicPr>
        <p:blipFill>
          <a:blip r:embed="rId4"/>
          <a:stretch>
            <a:fillRect/>
          </a:stretch>
        </p:blipFill>
        <p:spPr>
          <a:xfrm>
            <a:off x="6777020" y="1869440"/>
            <a:ext cx="3584568" cy="4601284"/>
          </a:xfrm>
          <a:prstGeom prst="rect">
            <a:avLst/>
          </a:prstGeom>
        </p:spPr>
      </p:pic>
    </p:spTree>
    <p:extLst>
      <p:ext uri="{BB962C8B-B14F-4D97-AF65-F5344CB8AC3E}">
        <p14:creationId xmlns:p14="http://schemas.microsoft.com/office/powerpoint/2010/main" val="384624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D57F610-104F-A8E2-F570-C89206CCF58A}"/>
              </a:ext>
            </a:extLst>
          </p:cNvPr>
          <p:cNvSpPr>
            <a:spLocks noGrp="1"/>
          </p:cNvSpPr>
          <p:nvPr>
            <p:ph type="title"/>
          </p:nvPr>
        </p:nvSpPr>
        <p:spPr>
          <a:xfrm>
            <a:off x="1245072" y="1289765"/>
            <a:ext cx="3651101" cy="4270963"/>
          </a:xfrm>
        </p:spPr>
        <p:txBody>
          <a:bodyPr anchor="ctr">
            <a:normAutofit/>
          </a:bodyPr>
          <a:lstStyle/>
          <a:p>
            <a:pPr algn="ctr"/>
            <a:r>
              <a:rPr lang="en-US" sz="5000" dirty="0">
                <a:solidFill>
                  <a:schemeClr val="bg1"/>
                </a:solidFill>
                <a:latin typeface="Amasis MT Pro" panose="02040504050005020304" pitchFamily="18" charset="0"/>
              </a:rPr>
              <a:t>Cells and Cell Systems: Review &amp; Build Your Cell Model</a:t>
            </a:r>
            <a:endParaRPr lang="en-US" sz="5000" dirty="0">
              <a:solidFill>
                <a:schemeClr val="bg1"/>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DACC8C6-4FEB-3BEB-E819-4933AD93723F}"/>
              </a:ext>
            </a:extLst>
          </p:cNvPr>
          <p:cNvSpPr>
            <a:spLocks noGrp="1"/>
          </p:cNvSpPr>
          <p:nvPr>
            <p:ph idx="1"/>
          </p:nvPr>
        </p:nvSpPr>
        <p:spPr>
          <a:xfrm>
            <a:off x="6397039" y="381935"/>
            <a:ext cx="4685916" cy="5974415"/>
          </a:xfrm>
        </p:spPr>
        <p:txBody>
          <a:bodyPr anchor="ctr">
            <a:normAutofit/>
          </a:bodyPr>
          <a:lstStyle/>
          <a:p>
            <a:pPr marL="0" indent="0">
              <a:buNone/>
            </a:pPr>
            <a:r>
              <a:rPr lang="en-US" sz="1800" b="1" dirty="0">
                <a:latin typeface="Amasis MT Pro" panose="02040504050005020304" pitchFamily="18" charset="0"/>
              </a:rPr>
              <a:t>1. Key Concepts (Quick Review):</a:t>
            </a:r>
            <a:endParaRPr lang="en-US" sz="1800" dirty="0">
              <a:latin typeface="Amasis MT Pro" panose="02040504050005020304" pitchFamily="18" charset="0"/>
            </a:endParaRPr>
          </a:p>
          <a:p>
            <a:r>
              <a:rPr lang="en-US" sz="1800" dirty="0">
                <a:latin typeface="Amasis MT Pro" panose="02040504050005020304" pitchFamily="18" charset="0"/>
              </a:rPr>
              <a:t>Cells are the basic unit of life.</a:t>
            </a:r>
          </a:p>
          <a:p>
            <a:r>
              <a:rPr lang="en-US" sz="1800" dirty="0">
                <a:latin typeface="Amasis MT Pro" panose="02040504050005020304" pitchFamily="18" charset="0"/>
              </a:rPr>
              <a:t>All living things are made of cells.</a:t>
            </a:r>
          </a:p>
          <a:p>
            <a:r>
              <a:rPr lang="en-US" sz="1800" dirty="0">
                <a:latin typeface="Amasis MT Pro" panose="02040504050005020304" pitchFamily="18" charset="0"/>
              </a:rPr>
              <a:t>Cells come from pre-existing cells.</a:t>
            </a:r>
          </a:p>
          <a:p>
            <a:r>
              <a:rPr lang="en-US" sz="1800" dirty="0">
                <a:latin typeface="Amasis MT Pro" panose="02040504050005020304" pitchFamily="18" charset="0"/>
              </a:rPr>
              <a:t>Plant vs Animal Cells:</a:t>
            </a:r>
          </a:p>
          <a:p>
            <a:pPr lvl="1"/>
            <a:r>
              <a:rPr lang="en-US" sz="1800" dirty="0">
                <a:latin typeface="Amasis MT Pro" panose="02040504050005020304" pitchFamily="18" charset="0"/>
              </a:rPr>
              <a:t>Plant: cell wall, chloroplasts, large vacuole</a:t>
            </a:r>
          </a:p>
          <a:p>
            <a:pPr lvl="1"/>
            <a:r>
              <a:rPr lang="en-US" sz="1800" dirty="0">
                <a:latin typeface="Amasis MT Pro" panose="02040504050005020304" pitchFamily="18" charset="0"/>
              </a:rPr>
              <a:t>Animal: no cell wall, lysosomes, small vacuoles</a:t>
            </a:r>
          </a:p>
          <a:p>
            <a:pPr marL="0" indent="0">
              <a:buNone/>
            </a:pPr>
            <a:r>
              <a:rPr lang="en-US" sz="1800" b="1" dirty="0">
                <a:latin typeface="Amasis MT Pro" panose="02040504050005020304" pitchFamily="18" charset="0"/>
              </a:rPr>
              <a:t>2. Online Review Test:</a:t>
            </a:r>
            <a:endParaRPr lang="en-US" sz="1800" dirty="0">
              <a:latin typeface="Amasis MT Pro" panose="02040504050005020304" pitchFamily="18" charset="0"/>
            </a:endParaRPr>
          </a:p>
          <a:p>
            <a:r>
              <a:rPr lang="en-US" sz="1800" dirty="0">
                <a:latin typeface="Amasis MT Pro" panose="02040504050005020304" pitchFamily="18" charset="0"/>
              </a:rPr>
              <a:t>Complete the review test at: </a:t>
            </a:r>
            <a:r>
              <a:rPr lang="en-US" sz="1800" b="1" dirty="0">
                <a:latin typeface="Amasis MT Pro" panose="02040504050005020304" pitchFamily="18" charset="0"/>
                <a:hlinkClick r:id="rId2"/>
              </a:rPr>
              <a:t>www.innovatewithmrbarbado.com</a:t>
            </a:r>
            <a:endParaRPr lang="en-US" sz="1800" dirty="0">
              <a:latin typeface="Amasis MT Pro" panose="02040504050005020304" pitchFamily="18" charset="0"/>
            </a:endParaRPr>
          </a:p>
          <a:p>
            <a:endParaRPr lang="en-US" sz="1800" dirty="0">
              <a:latin typeface="Amasis MT Pro" panose="02040504050005020304" pitchFamily="18"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21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1000"/>
                                        <p:tgtEl>
                                          <p:spTgt spid="3">
                                            <p:txEl>
                                              <p:pRg st="6" end="6"/>
                                            </p:txEl>
                                          </p:spTgt>
                                        </p:tgtEl>
                                      </p:cBhvr>
                                    </p:animEffect>
                                    <p:anim calcmode="lin" valueType="num">
                                      <p:cBhvr>
                                        <p:cTn id="5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fade">
                                      <p:cBhvr>
                                        <p:cTn id="59" dur="1000"/>
                                        <p:tgtEl>
                                          <p:spTgt spid="3">
                                            <p:txEl>
                                              <p:pRg st="7" end="7"/>
                                            </p:txEl>
                                          </p:spTgt>
                                        </p:tgtEl>
                                      </p:cBhvr>
                                    </p:animEffect>
                                    <p:anim calcmode="lin" valueType="num">
                                      <p:cBhvr>
                                        <p:cTn id="6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Effect transition="in" filter="fade">
                                      <p:cBhvr>
                                        <p:cTn id="66" dur="1000"/>
                                        <p:tgtEl>
                                          <p:spTgt spid="3">
                                            <p:txEl>
                                              <p:pRg st="8" end="8"/>
                                            </p:txEl>
                                          </p:spTgt>
                                        </p:tgtEl>
                                      </p:cBhvr>
                                    </p:animEffect>
                                    <p:anim calcmode="lin" valueType="num">
                                      <p:cBhvr>
                                        <p:cTn id="6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B6E6ED6-253C-3905-38F2-FEAC92A6F84E}"/>
              </a:ext>
            </a:extLst>
          </p:cNvPr>
          <p:cNvSpPr>
            <a:spLocks noGrp="1"/>
          </p:cNvSpPr>
          <p:nvPr>
            <p:ph type="title"/>
          </p:nvPr>
        </p:nvSpPr>
        <p:spPr>
          <a:xfrm>
            <a:off x="1245072" y="1289765"/>
            <a:ext cx="3651101" cy="4270963"/>
          </a:xfrm>
        </p:spPr>
        <p:txBody>
          <a:bodyPr anchor="ctr">
            <a:normAutofit/>
          </a:bodyPr>
          <a:lstStyle/>
          <a:p>
            <a:pPr algn="ctr"/>
            <a:r>
              <a:rPr lang="en-US" sz="5000" dirty="0">
                <a:solidFill>
                  <a:schemeClr val="bg1"/>
                </a:solidFill>
              </a:rPr>
              <a:t>Build Your Cell Model: Plant or Animal Cell</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FF6A149-A277-D7D6-48E5-11FF49B5BB90}"/>
              </a:ext>
            </a:extLst>
          </p:cNvPr>
          <p:cNvSpPr>
            <a:spLocks noGrp="1"/>
          </p:cNvSpPr>
          <p:nvPr>
            <p:ph idx="1"/>
          </p:nvPr>
        </p:nvSpPr>
        <p:spPr>
          <a:xfrm>
            <a:off x="6397039" y="381935"/>
            <a:ext cx="4685916" cy="5974415"/>
          </a:xfrm>
        </p:spPr>
        <p:txBody>
          <a:bodyPr anchor="ctr">
            <a:normAutofit/>
          </a:bodyPr>
          <a:lstStyle/>
          <a:p>
            <a:pPr marL="0" indent="0">
              <a:buNone/>
            </a:pPr>
            <a:r>
              <a:rPr lang="en-US" sz="1800" b="1" dirty="0"/>
              <a:t>Objective:</a:t>
            </a:r>
            <a:endParaRPr lang="en-US" sz="1800" dirty="0"/>
          </a:p>
          <a:p>
            <a:r>
              <a:rPr lang="en-US" sz="1800" dirty="0"/>
              <a:t>Demonstrate understanding of </a:t>
            </a:r>
            <a:r>
              <a:rPr lang="en-US" sz="1800" b="1" dirty="0"/>
              <a:t>cell organelles and their functions</a:t>
            </a:r>
            <a:r>
              <a:rPr lang="en-US" sz="1800" dirty="0"/>
              <a:t> by creating a </a:t>
            </a:r>
            <a:r>
              <a:rPr lang="en-US" sz="1800" b="1" dirty="0"/>
              <a:t>3D model of a plant or animal cell</a:t>
            </a:r>
            <a:r>
              <a:rPr lang="en-US" sz="1800" dirty="0"/>
              <a:t>.</a:t>
            </a:r>
          </a:p>
          <a:p>
            <a:pPr marL="0" indent="0">
              <a:buNone/>
            </a:pPr>
            <a:r>
              <a:rPr lang="en-US" sz="1800" b="1" dirty="0"/>
              <a:t>Instructions:</a:t>
            </a:r>
            <a:endParaRPr lang="en-US" sz="1800" dirty="0"/>
          </a:p>
          <a:p>
            <a:r>
              <a:rPr lang="en-US" sz="1800" dirty="0"/>
              <a:t>Choose </a:t>
            </a:r>
            <a:r>
              <a:rPr lang="en-US" sz="1800" b="1" dirty="0"/>
              <a:t>Plant Cell</a:t>
            </a:r>
            <a:r>
              <a:rPr lang="en-US" sz="1800" dirty="0"/>
              <a:t> or </a:t>
            </a:r>
            <a:r>
              <a:rPr lang="en-US" sz="1800" b="1" dirty="0"/>
              <a:t>Animal Cell</a:t>
            </a:r>
            <a:r>
              <a:rPr lang="en-US" sz="1800" dirty="0"/>
              <a:t>.</a:t>
            </a:r>
          </a:p>
          <a:p>
            <a:r>
              <a:rPr lang="en-US" sz="1800" dirty="0"/>
              <a:t>Build a </a:t>
            </a:r>
            <a:r>
              <a:rPr lang="en-US" sz="1800" b="1" dirty="0"/>
              <a:t>3D model</a:t>
            </a:r>
            <a:r>
              <a:rPr lang="en-US" sz="1800" dirty="0"/>
              <a:t> representing the cell and its organelles.</a:t>
            </a:r>
          </a:p>
          <a:p>
            <a:r>
              <a:rPr lang="en-US" sz="1800" dirty="0"/>
              <a:t>Include at least </a:t>
            </a:r>
            <a:r>
              <a:rPr lang="en-US" sz="1800" b="1" dirty="0"/>
              <a:t>7 organelles</a:t>
            </a:r>
            <a:r>
              <a:rPr lang="en-US" sz="1800" dirty="0"/>
              <a:t> and label each clearly.</a:t>
            </a:r>
          </a:p>
          <a:p>
            <a:r>
              <a:rPr lang="en-US" sz="1800" dirty="0"/>
              <a:t>Use colors, textures, or objects to </a:t>
            </a:r>
            <a:r>
              <a:rPr lang="en-US" sz="1800" b="1" dirty="0"/>
              <a:t>differentiate organelles</a:t>
            </a:r>
            <a:r>
              <a:rPr lang="en-US" sz="1800" dirty="0"/>
              <a:t>.</a:t>
            </a:r>
          </a:p>
          <a:p>
            <a:r>
              <a:rPr lang="en-US" sz="1800" dirty="0"/>
              <a:t>Prepare to </a:t>
            </a:r>
            <a:r>
              <a:rPr lang="en-US" sz="1800" b="1" dirty="0"/>
              <a:t>explain your model to the class</a:t>
            </a:r>
            <a:r>
              <a:rPr lang="en-US" sz="1800" dirty="0"/>
              <a:t>:</a:t>
            </a:r>
          </a:p>
          <a:p>
            <a:pPr lvl="1"/>
            <a:r>
              <a:rPr lang="en-US" sz="1800" dirty="0"/>
              <a:t>Name each organelle</a:t>
            </a:r>
          </a:p>
          <a:p>
            <a:pPr lvl="1"/>
            <a:r>
              <a:rPr lang="en-US" sz="1800" dirty="0"/>
              <a:t>Describe its function</a:t>
            </a:r>
          </a:p>
          <a:p>
            <a:pPr lvl="1"/>
            <a:r>
              <a:rPr lang="en-US" sz="1800" dirty="0"/>
              <a:t>Explain why you chose your materials</a:t>
            </a:r>
          </a:p>
          <a:p>
            <a:endParaRPr lang="en-US" sz="1800" dirty="0"/>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33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1000"/>
                                        <p:tgtEl>
                                          <p:spTgt spid="3">
                                            <p:txEl>
                                              <p:pRg st="8" end="8"/>
                                            </p:txEl>
                                          </p:spTgt>
                                        </p:tgtEl>
                                      </p:cBhvr>
                                    </p:animEffect>
                                    <p:anim calcmode="lin" valueType="num">
                                      <p:cBhvr>
                                        <p:cTn id="6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8" end="8"/>
                                            </p:tx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Effect transition="in" filter="fade">
                                      <p:cBhvr>
                                        <p:cTn id="73" dur="1000"/>
                                        <p:tgtEl>
                                          <p:spTgt spid="3">
                                            <p:txEl>
                                              <p:pRg st="9" end="9"/>
                                            </p:txEl>
                                          </p:spTgt>
                                        </p:tgtEl>
                                      </p:cBhvr>
                                    </p:animEffect>
                                    <p:anim calcmode="lin" valueType="num">
                                      <p:cBhvr>
                                        <p:cTn id="7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Effect transition="in" filter="fade">
                                      <p:cBhvr>
                                        <p:cTn id="78" dur="1000"/>
                                        <p:tgtEl>
                                          <p:spTgt spid="3">
                                            <p:txEl>
                                              <p:pRg st="10" end="10"/>
                                            </p:txEl>
                                          </p:spTgt>
                                        </p:tgtEl>
                                      </p:cBhvr>
                                    </p:animEffect>
                                    <p:anim calcmode="lin" valueType="num">
                                      <p:cBhvr>
                                        <p:cTn id="7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13" name="Rectangle 12">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A green tray with a model of cell&#10;&#10;AI-generated content may be incorrect.">
            <a:extLst>
              <a:ext uri="{FF2B5EF4-FFF2-40B4-BE49-F238E27FC236}">
                <a16:creationId xmlns:a16="http://schemas.microsoft.com/office/drawing/2014/main" id="{1EB51F0A-A0D4-1FF3-4368-F0AFA67269C5}"/>
              </a:ext>
            </a:extLst>
          </p:cNvPr>
          <p:cNvPicPr>
            <a:picLocks noChangeAspect="1"/>
          </p:cNvPicPr>
          <p:nvPr/>
        </p:nvPicPr>
        <p:blipFill>
          <a:blip r:embed="rId2"/>
          <a:stretch>
            <a:fillRect/>
          </a:stretch>
        </p:blipFill>
        <p:spPr>
          <a:xfrm>
            <a:off x="1129378" y="753230"/>
            <a:ext cx="4291584" cy="2414016"/>
          </a:xfrm>
          <a:prstGeom prst="rect">
            <a:avLst/>
          </a:prstGeom>
        </p:spPr>
      </p:pic>
      <p:grpSp>
        <p:nvGrpSpPr>
          <p:cNvPr id="19" name="Group 18">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17" name="Rectangle 16">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 name="Picture 1" descr="A plant cell project on a table&#10;&#10;AI-generated content may be incorrect.">
            <a:extLst>
              <a:ext uri="{FF2B5EF4-FFF2-40B4-BE49-F238E27FC236}">
                <a16:creationId xmlns:a16="http://schemas.microsoft.com/office/drawing/2014/main" id="{B4EB81F7-A890-1037-5F58-C3B1D0C6AF67}"/>
              </a:ext>
            </a:extLst>
          </p:cNvPr>
          <p:cNvPicPr>
            <a:picLocks noChangeAspect="1"/>
          </p:cNvPicPr>
          <p:nvPr/>
        </p:nvPicPr>
        <p:blipFill>
          <a:blip r:embed="rId3"/>
          <a:srcRect t="8367" b="16412"/>
          <a:stretch>
            <a:fillRect/>
          </a:stretch>
        </p:blipFill>
        <p:spPr>
          <a:xfrm>
            <a:off x="699366" y="4259247"/>
            <a:ext cx="2322576" cy="1310298"/>
          </a:xfrm>
          <a:prstGeom prst="rect">
            <a:avLst/>
          </a:prstGeom>
        </p:spPr>
      </p:pic>
      <p:grpSp>
        <p:nvGrpSpPr>
          <p:cNvPr id="20" name="Group 19">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21" name="Rectangle 20">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A green cell model with white labels&#10;&#10;AI-generated content may be incorrect.">
            <a:extLst>
              <a:ext uri="{FF2B5EF4-FFF2-40B4-BE49-F238E27FC236}">
                <a16:creationId xmlns:a16="http://schemas.microsoft.com/office/drawing/2014/main" id="{0F625EEB-5D60-C727-608C-F7C7698E5ED7}"/>
              </a:ext>
            </a:extLst>
          </p:cNvPr>
          <p:cNvPicPr>
            <a:picLocks noChangeAspect="1"/>
          </p:cNvPicPr>
          <p:nvPr/>
        </p:nvPicPr>
        <p:blipFill>
          <a:blip r:embed="rId4"/>
          <a:stretch>
            <a:fillRect/>
          </a:stretch>
        </p:blipFill>
        <p:spPr>
          <a:xfrm>
            <a:off x="3549862" y="4043430"/>
            <a:ext cx="2322576" cy="1741932"/>
          </a:xfrm>
          <a:prstGeom prst="rect">
            <a:avLst/>
          </a:prstGeom>
        </p:spPr>
      </p:pic>
      <p:grpSp>
        <p:nvGrpSpPr>
          <p:cNvPr id="24" name="Group 23">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25" name="Rectangle 24">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green tray with different objects&#10;&#10;AI-generated content may be incorrect.">
            <a:extLst>
              <a:ext uri="{FF2B5EF4-FFF2-40B4-BE49-F238E27FC236}">
                <a16:creationId xmlns:a16="http://schemas.microsoft.com/office/drawing/2014/main" id="{FF50CF1E-2E81-0C74-498A-05A9D7DCC4B1}"/>
              </a:ext>
            </a:extLst>
          </p:cNvPr>
          <p:cNvPicPr>
            <a:picLocks noChangeAspect="1"/>
          </p:cNvPicPr>
          <p:nvPr/>
        </p:nvPicPr>
        <p:blipFill>
          <a:blip r:embed="rId5"/>
          <a:stretch>
            <a:fillRect/>
          </a:stretch>
        </p:blipFill>
        <p:spPr>
          <a:xfrm>
            <a:off x="6371342" y="1347089"/>
            <a:ext cx="5120640" cy="4173321"/>
          </a:xfrm>
          <a:prstGeom prst="rect">
            <a:avLst/>
          </a:prstGeom>
        </p:spPr>
      </p:pic>
    </p:spTree>
    <p:extLst>
      <p:ext uri="{BB962C8B-B14F-4D97-AF65-F5344CB8AC3E}">
        <p14:creationId xmlns:p14="http://schemas.microsoft.com/office/powerpoint/2010/main" val="185974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rgbClr val="452D4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odel of a cell&#10;&#10;AI-generated content may be incorrect.">
            <a:extLst>
              <a:ext uri="{FF2B5EF4-FFF2-40B4-BE49-F238E27FC236}">
                <a16:creationId xmlns:a16="http://schemas.microsoft.com/office/drawing/2014/main" id="{75848E89-E8D6-E113-D2A4-31E29F20700C}"/>
              </a:ext>
            </a:extLst>
          </p:cNvPr>
          <p:cNvPicPr>
            <a:picLocks noChangeAspect="1"/>
          </p:cNvPicPr>
          <p:nvPr/>
        </p:nvPicPr>
        <p:blipFill>
          <a:blip r:embed="rId2"/>
          <a:srcRect l="12914" r="20083"/>
          <a:stretch>
            <a:fillRect/>
          </a:stretch>
        </p:blipFill>
        <p:spPr>
          <a:xfrm>
            <a:off x="1371352" y="662869"/>
            <a:ext cx="3760085" cy="3156647"/>
          </a:xfrm>
          <a:prstGeom prst="rect">
            <a:avLst/>
          </a:prstGeom>
        </p:spPr>
      </p:pic>
      <p:sp>
        <p:nvSpPr>
          <p:cNvPr id="13" name="Rectangle 12">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per with a diagram of cell structure&#10;&#10;AI-generated content may be incorrect.">
            <a:extLst>
              <a:ext uri="{FF2B5EF4-FFF2-40B4-BE49-F238E27FC236}">
                <a16:creationId xmlns:a16="http://schemas.microsoft.com/office/drawing/2014/main" id="{DB054D13-B6CD-65D9-95F1-7F249A3619CD}"/>
              </a:ext>
            </a:extLst>
          </p:cNvPr>
          <p:cNvPicPr>
            <a:picLocks noChangeAspect="1"/>
          </p:cNvPicPr>
          <p:nvPr/>
        </p:nvPicPr>
        <p:blipFill>
          <a:blip r:embed="rId3"/>
          <a:stretch>
            <a:fillRect/>
          </a:stretch>
        </p:blipFill>
        <p:spPr>
          <a:xfrm>
            <a:off x="667866" y="4390753"/>
            <a:ext cx="2333643" cy="1750232"/>
          </a:xfrm>
          <a:prstGeom prst="rect">
            <a:avLst/>
          </a:prstGeom>
        </p:spPr>
      </p:pic>
      <p:sp>
        <p:nvSpPr>
          <p:cNvPr id="15" name="Rectangle 14">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odel of a cell&#10;&#10;AI-generated content may be incorrect.">
            <a:extLst>
              <a:ext uri="{FF2B5EF4-FFF2-40B4-BE49-F238E27FC236}">
                <a16:creationId xmlns:a16="http://schemas.microsoft.com/office/drawing/2014/main" id="{49176CF6-C51E-BE82-1421-3DA63450F8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20" b="89744" l="5013" r="64662">
                        <a14:foregroundMark x1="5263" y1="47436" x2="5263" y2="47436"/>
                        <a14:foregroundMark x1="62406" y1="41453" x2="62406" y2="41453"/>
                        <a14:foregroundMark x1="31579" y1="8120" x2="31579" y2="8120"/>
                        <a14:foregroundMark x1="34085" y1="89316" x2="34085" y2="89316"/>
                        <a14:foregroundMark x1="23308" y1="56410" x2="23308" y2="56410"/>
                        <a14:foregroundMark x1="18546" y1="53846" x2="18546" y2="53846"/>
                        <a14:foregroundMark x1="32331" y1="60684" x2="32331" y2="60684"/>
                        <a14:foregroundMark x1="10777" y1="63248" x2="10777" y2="63248"/>
                        <a14:foregroundMark x1="64662" y1="45299" x2="64662" y2="45299"/>
                      </a14:backgroundRemoval>
                    </a14:imgEffect>
                  </a14:imgLayer>
                </a14:imgProps>
              </a:ext>
            </a:extLst>
          </a:blip>
          <a:srcRect r="31821"/>
          <a:stretch>
            <a:fillRect/>
          </a:stretch>
        </p:blipFill>
        <p:spPr>
          <a:xfrm>
            <a:off x="3585712" y="4350186"/>
            <a:ext cx="2178557" cy="1873965"/>
          </a:xfrm>
          <a:prstGeom prst="rect">
            <a:avLst/>
          </a:prstGeom>
        </p:spPr>
      </p:pic>
      <p:sp>
        <p:nvSpPr>
          <p:cNvPr id="17" name="Rectangle 16">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odel of a cell&#10;&#10;AI-generated content may be incorrect.">
            <a:extLst>
              <a:ext uri="{FF2B5EF4-FFF2-40B4-BE49-F238E27FC236}">
                <a16:creationId xmlns:a16="http://schemas.microsoft.com/office/drawing/2014/main" id="{4D7F94EC-A1BD-1BE6-0040-385C515A3C1A}"/>
              </a:ext>
            </a:extLst>
          </p:cNvPr>
          <p:cNvPicPr>
            <a:picLocks noChangeAspect="1"/>
          </p:cNvPicPr>
          <p:nvPr/>
        </p:nvPicPr>
        <p:blipFill>
          <a:blip r:embed="rId6"/>
          <a:stretch>
            <a:fillRect/>
          </a:stretch>
        </p:blipFill>
        <p:spPr>
          <a:xfrm>
            <a:off x="6856199" y="635943"/>
            <a:ext cx="4191156" cy="5588208"/>
          </a:xfrm>
          <a:prstGeom prst="rect">
            <a:avLst/>
          </a:prstGeom>
        </p:spPr>
      </p:pic>
    </p:spTree>
    <p:extLst>
      <p:ext uri="{BB962C8B-B14F-4D97-AF65-F5344CB8AC3E}">
        <p14:creationId xmlns:p14="http://schemas.microsoft.com/office/powerpoint/2010/main" val="254665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76429-0EC1-F8CB-1215-BF0A5A692204}"/>
              </a:ext>
            </a:extLst>
          </p:cNvPr>
          <p:cNvSpPr>
            <a:spLocks noGrp="1"/>
          </p:cNvSpPr>
          <p:nvPr>
            <p:ph type="title"/>
          </p:nvPr>
        </p:nvSpPr>
        <p:spPr>
          <a:xfrm>
            <a:off x="457200" y="1598246"/>
            <a:ext cx="4412419" cy="3626217"/>
          </a:xfrm>
        </p:spPr>
        <p:txBody>
          <a:bodyPr vert="horz" lIns="91440" tIns="45720" rIns="91440" bIns="45720" rtlCol="0" anchor="t">
            <a:normAutofit fontScale="90000"/>
          </a:bodyPr>
          <a:lstStyle/>
          <a:p>
            <a:pPr algn="r"/>
            <a:r>
              <a:rPr lang="en-US" sz="6800" b="1" i="0" kern="1200" cap="all" baseline="0" dirty="0">
                <a:solidFill>
                  <a:schemeClr val="bg1"/>
                </a:solidFill>
                <a:latin typeface="Amasis MT Pro" panose="02040504050005020304" pitchFamily="18" charset="0"/>
              </a:rPr>
              <a:t>Who Has the Best Idea?</a:t>
            </a:r>
          </a:p>
        </p:txBody>
      </p:sp>
      <p:sp>
        <p:nvSpPr>
          <p:cNvPr id="33"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35" name="Straight Connector 3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A2889343-302E-9333-E0BC-71CECABDA89D}"/>
              </a:ext>
            </a:extLst>
          </p:cNvPr>
          <p:cNvPicPr>
            <a:picLocks noChangeAspect="1"/>
          </p:cNvPicPr>
          <p:nvPr/>
        </p:nvPicPr>
        <p:blipFill>
          <a:blip r:embed="rId2"/>
          <a:stretch>
            <a:fillRect/>
          </a:stretch>
        </p:blipFill>
        <p:spPr>
          <a:xfrm>
            <a:off x="6340668" y="396071"/>
            <a:ext cx="5100647" cy="6065858"/>
          </a:xfrm>
          <a:prstGeom prst="rect">
            <a:avLst/>
          </a:prstGeom>
        </p:spPr>
      </p:pic>
    </p:spTree>
    <p:extLst>
      <p:ext uri="{BB962C8B-B14F-4D97-AF65-F5344CB8AC3E}">
        <p14:creationId xmlns:p14="http://schemas.microsoft.com/office/powerpoint/2010/main" val="40652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C3DD70-ABF3-5C4A-7528-CB3D6DC64EA9}"/>
              </a:ext>
            </a:extLst>
          </p:cNvPr>
          <p:cNvSpPr>
            <a:spLocks noGrp="1"/>
          </p:cNvSpPr>
          <p:nvPr>
            <p:ph type="title"/>
          </p:nvPr>
        </p:nvSpPr>
        <p:spPr>
          <a:xfrm>
            <a:off x="6657715" y="467271"/>
            <a:ext cx="4195674" cy="2052522"/>
          </a:xfrm>
        </p:spPr>
        <p:txBody>
          <a:bodyPr anchor="b">
            <a:normAutofit/>
          </a:bodyPr>
          <a:lstStyle/>
          <a:p>
            <a:r>
              <a:rPr lang="en-US" dirty="0">
                <a:latin typeface="Amasis MT Pro" panose="02040504050005020304" pitchFamily="18" charset="0"/>
              </a:rPr>
              <a:t>Observing Cells in a Wine Cork</a:t>
            </a:r>
          </a:p>
        </p:txBody>
      </p:sp>
      <p:sp>
        <p:nvSpPr>
          <p:cNvPr id="22" name="Oval 2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5" name="Picture 4" descr="A white paper with black text&#10;&#10;AI-generated content may be incorrect.">
            <a:extLst>
              <a:ext uri="{FF2B5EF4-FFF2-40B4-BE49-F238E27FC236}">
                <a16:creationId xmlns:a16="http://schemas.microsoft.com/office/drawing/2014/main" id="{86D67438-0AD2-7329-7437-89734FD27DC1}"/>
              </a:ext>
            </a:extLst>
          </p:cNvPr>
          <p:cNvPicPr>
            <a:picLocks noChangeAspect="1"/>
          </p:cNvPicPr>
          <p:nvPr/>
        </p:nvPicPr>
        <p:blipFill>
          <a:blip r:embed="rId3"/>
          <a:stretch>
            <a:fillRect/>
          </a:stretch>
        </p:blipFill>
        <p:spPr>
          <a:xfrm>
            <a:off x="1217770" y="1592238"/>
            <a:ext cx="3952579" cy="3666016"/>
          </a:xfrm>
          <a:prstGeom prst="rect">
            <a:avLst/>
          </a:prstGeom>
        </p:spPr>
      </p:pic>
      <p:sp>
        <p:nvSpPr>
          <p:cNvPr id="3" name="Content Placeholder 2">
            <a:extLst>
              <a:ext uri="{FF2B5EF4-FFF2-40B4-BE49-F238E27FC236}">
                <a16:creationId xmlns:a16="http://schemas.microsoft.com/office/drawing/2014/main" id="{82E31415-1794-0E4F-D969-25A2822D67FD}"/>
              </a:ext>
            </a:extLst>
          </p:cNvPr>
          <p:cNvSpPr>
            <a:spLocks noGrp="1"/>
          </p:cNvSpPr>
          <p:nvPr>
            <p:ph idx="1"/>
          </p:nvPr>
        </p:nvSpPr>
        <p:spPr>
          <a:xfrm>
            <a:off x="6695359" y="2674375"/>
            <a:ext cx="4500977" cy="3716354"/>
          </a:xfrm>
        </p:spPr>
        <p:txBody>
          <a:bodyPr anchor="t">
            <a:normAutofit/>
          </a:bodyPr>
          <a:lstStyle/>
          <a:p>
            <a:r>
              <a:rPr lang="en-US" sz="2400" dirty="0">
                <a:latin typeface="Amasis MT Pro" panose="02040504050005020304" pitchFamily="18" charset="0"/>
              </a:rPr>
              <a:t>Robert Hooke first observed cork from a cork oak tree in 1665 and saw tiny, box-like compartments, which he called ‘cells.’ Today, we are using a wine cork to see similar box-like structures. This activity helps us understand that cells are the basic structural and functional units of all living things.</a:t>
            </a:r>
          </a:p>
        </p:txBody>
      </p:sp>
      <p:sp>
        <p:nvSpPr>
          <p:cNvPr id="2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12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110802C0-E5A7-7616-6508-D13318202581}"/>
              </a:ext>
            </a:extLst>
          </p:cNvPr>
          <p:cNvSpPr>
            <a:spLocks noGrp="1"/>
          </p:cNvSpPr>
          <p:nvPr>
            <p:ph type="title"/>
          </p:nvPr>
        </p:nvSpPr>
        <p:spPr>
          <a:xfrm>
            <a:off x="3506755" y="365125"/>
            <a:ext cx="7161245" cy="1325563"/>
          </a:xfrm>
        </p:spPr>
        <p:txBody>
          <a:bodyPr>
            <a:normAutofit/>
          </a:bodyPr>
          <a:lstStyle/>
          <a:p>
            <a:r>
              <a:rPr lang="en-US" sz="3600" dirty="0">
                <a:latin typeface="Amasis MT Pro" panose="02040504050005020304" pitchFamily="18" charset="0"/>
              </a:rPr>
              <a:t>Cell Theory Word Wall</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cxnSp>
        <p:nvCxnSpPr>
          <p:cNvPr id="15" name="Straight Connector 14">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440" y="1027906"/>
            <a:ext cx="3408787" cy="0"/>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34" name="Content Placeholder 3">
            <a:extLst>
              <a:ext uri="{FF2B5EF4-FFF2-40B4-BE49-F238E27FC236}">
                <a16:creationId xmlns:a16="http://schemas.microsoft.com/office/drawing/2014/main" id="{3DE7E910-F2BE-8B97-4380-1417978392B6}"/>
              </a:ext>
            </a:extLst>
          </p:cNvPr>
          <p:cNvGraphicFramePr>
            <a:graphicFrameLocks noGrp="1"/>
          </p:cNvGraphicFramePr>
          <p:nvPr>
            <p:ph idx="1"/>
            <p:extLst>
              <p:ext uri="{D42A27DB-BD31-4B8C-83A1-F6EECF244321}">
                <p14:modId xmlns:p14="http://schemas.microsoft.com/office/powerpoint/2010/main" val="1887043726"/>
              </p:ext>
            </p:extLst>
          </p:nvPr>
        </p:nvGraphicFramePr>
        <p:xfrm>
          <a:off x="1103347" y="1825625"/>
          <a:ext cx="9985306" cy="4351343"/>
        </p:xfrm>
        <a:graphic>
          <a:graphicData uri="http://schemas.openxmlformats.org/drawingml/2006/table">
            <a:tbl>
              <a:tblPr>
                <a:tableStyleId>{5940675A-B579-460E-94D1-54222C63F5DA}</a:tableStyleId>
              </a:tblPr>
              <a:tblGrid>
                <a:gridCol w="3218936">
                  <a:extLst>
                    <a:ext uri="{9D8B030D-6E8A-4147-A177-3AD203B41FA5}">
                      <a16:colId xmlns:a16="http://schemas.microsoft.com/office/drawing/2014/main" val="1523902417"/>
                    </a:ext>
                  </a:extLst>
                </a:gridCol>
                <a:gridCol w="3363534">
                  <a:extLst>
                    <a:ext uri="{9D8B030D-6E8A-4147-A177-3AD203B41FA5}">
                      <a16:colId xmlns:a16="http://schemas.microsoft.com/office/drawing/2014/main" val="2693996925"/>
                    </a:ext>
                  </a:extLst>
                </a:gridCol>
                <a:gridCol w="3402836">
                  <a:extLst>
                    <a:ext uri="{9D8B030D-6E8A-4147-A177-3AD203B41FA5}">
                      <a16:colId xmlns:a16="http://schemas.microsoft.com/office/drawing/2014/main" val="95534883"/>
                    </a:ext>
                  </a:extLst>
                </a:gridCol>
              </a:tblGrid>
              <a:tr h="334982">
                <a:tc>
                  <a:txBody>
                    <a:bodyPr/>
                    <a:lstStyle/>
                    <a:p>
                      <a:pPr>
                        <a:buNone/>
                      </a:pPr>
                      <a:r>
                        <a:rPr lang="en-US" sz="1400" b="1" dirty="0">
                          <a:latin typeface="Amasis MT Pro" panose="02040504050005020304" pitchFamily="18" charset="0"/>
                        </a:rPr>
                        <a:t>Word</a:t>
                      </a:r>
                      <a:endParaRPr lang="en-US" sz="1400" dirty="0">
                        <a:latin typeface="Amasis MT Pro" panose="02040504050005020304" pitchFamily="18" charset="0"/>
                      </a:endParaRPr>
                    </a:p>
                  </a:txBody>
                  <a:tcPr marL="84258" marR="84258" marT="42130" marB="42130" anchor="ctr"/>
                </a:tc>
                <a:tc>
                  <a:txBody>
                    <a:bodyPr/>
                    <a:lstStyle/>
                    <a:p>
                      <a:pPr>
                        <a:buNone/>
                      </a:pPr>
                      <a:r>
                        <a:rPr lang="en-US" sz="1400" b="1">
                          <a:latin typeface="Amasis MT Pro" panose="02040504050005020304" pitchFamily="18" charset="0"/>
                        </a:rPr>
                        <a:t>Definition / Meaning</a:t>
                      </a:r>
                      <a:endParaRPr lang="en-US" sz="1400">
                        <a:latin typeface="Amasis MT Pro" panose="02040504050005020304" pitchFamily="18" charset="0"/>
                      </a:endParaRPr>
                    </a:p>
                  </a:txBody>
                  <a:tcPr marL="84258" marR="84258" marT="42130" marB="42130" anchor="ctr"/>
                </a:tc>
                <a:tc>
                  <a:txBody>
                    <a:bodyPr/>
                    <a:lstStyle/>
                    <a:p>
                      <a:pPr>
                        <a:buNone/>
                      </a:pPr>
                      <a:r>
                        <a:rPr lang="en-US" sz="1400" b="1">
                          <a:latin typeface="Amasis MT Pro" panose="02040504050005020304" pitchFamily="18" charset="0"/>
                        </a:rPr>
                        <a:t>Function / Importance</a:t>
                      </a:r>
                      <a:endParaRPr lang="en-US" sz="1400">
                        <a:latin typeface="Amasis MT Pro" panose="02040504050005020304" pitchFamily="18" charset="0"/>
                      </a:endParaRPr>
                    </a:p>
                  </a:txBody>
                  <a:tcPr marL="84258" marR="84258" marT="42130" marB="42130" anchor="ctr"/>
                </a:tc>
                <a:extLst>
                  <a:ext uri="{0D108BD9-81ED-4DB2-BD59-A6C34878D82A}">
                    <a16:rowId xmlns:a16="http://schemas.microsoft.com/office/drawing/2014/main" val="2215607629"/>
                  </a:ext>
                </a:extLst>
              </a:tr>
              <a:tr h="543918">
                <a:tc>
                  <a:txBody>
                    <a:bodyPr/>
                    <a:lstStyle/>
                    <a:p>
                      <a:pPr>
                        <a:buNone/>
                      </a:pPr>
                      <a:r>
                        <a:rPr lang="en-US" sz="1400" b="1">
                          <a:latin typeface="Amasis MT Pro" panose="02040504050005020304" pitchFamily="18" charset="0"/>
                        </a:rPr>
                        <a:t>Cell</a:t>
                      </a:r>
                      <a:endParaRPr lang="en-US" sz="1400">
                        <a:latin typeface="Amasis MT Pro" panose="02040504050005020304" pitchFamily="18" charset="0"/>
                      </a:endParaRPr>
                    </a:p>
                  </a:txBody>
                  <a:tcPr marL="84258" marR="84258" marT="42130" marB="42130" anchor="ctr"/>
                </a:tc>
                <a:tc>
                  <a:txBody>
                    <a:bodyPr/>
                    <a:lstStyle/>
                    <a:p>
                      <a:pPr>
                        <a:buNone/>
                      </a:pPr>
                      <a:r>
                        <a:rPr lang="en-US" sz="1400">
                          <a:latin typeface="Amasis MT Pro" panose="02040504050005020304" pitchFamily="18" charset="0"/>
                        </a:rPr>
                        <a:t>The basic structural and functional unit of life</a:t>
                      </a:r>
                    </a:p>
                  </a:txBody>
                  <a:tcPr marL="84258" marR="84258" marT="42130" marB="42130" anchor="ctr"/>
                </a:tc>
                <a:tc>
                  <a:txBody>
                    <a:bodyPr/>
                    <a:lstStyle/>
                    <a:p>
                      <a:pPr>
                        <a:buNone/>
                      </a:pPr>
                      <a:r>
                        <a:rPr lang="en-US" sz="1400">
                          <a:latin typeface="Amasis MT Pro" panose="02040504050005020304" pitchFamily="18" charset="0"/>
                        </a:rPr>
                        <a:t>Makes up all living things and carries out life processes</a:t>
                      </a:r>
                    </a:p>
                  </a:txBody>
                  <a:tcPr marL="84258" marR="84258" marT="42130" marB="42130" anchor="ctr"/>
                </a:tc>
                <a:extLst>
                  <a:ext uri="{0D108BD9-81ED-4DB2-BD59-A6C34878D82A}">
                    <a16:rowId xmlns:a16="http://schemas.microsoft.com/office/drawing/2014/main" val="354704119"/>
                  </a:ext>
                </a:extLst>
              </a:tr>
              <a:tr h="543918">
                <a:tc>
                  <a:txBody>
                    <a:bodyPr/>
                    <a:lstStyle/>
                    <a:p>
                      <a:pPr>
                        <a:buNone/>
                      </a:pPr>
                      <a:r>
                        <a:rPr lang="en-US" sz="1400" b="1">
                          <a:latin typeface="Amasis MT Pro" panose="02040504050005020304" pitchFamily="18" charset="0"/>
                        </a:rPr>
                        <a:t>Cork</a:t>
                      </a:r>
                      <a:endParaRPr lang="en-US" sz="1400">
                        <a:latin typeface="Amasis MT Pro" panose="02040504050005020304" pitchFamily="18" charset="0"/>
                      </a:endParaRPr>
                    </a:p>
                  </a:txBody>
                  <a:tcPr marL="84258" marR="84258" marT="42130" marB="42130" anchor="ctr"/>
                </a:tc>
                <a:tc>
                  <a:txBody>
                    <a:bodyPr/>
                    <a:lstStyle/>
                    <a:p>
                      <a:pPr>
                        <a:buNone/>
                      </a:pPr>
                      <a:r>
                        <a:rPr lang="en-US" sz="1400">
                          <a:latin typeface="Amasis MT Pro" panose="02040504050005020304" pitchFamily="18" charset="0"/>
                        </a:rPr>
                        <a:t>Dead plant tissue from a tree</a:t>
                      </a:r>
                    </a:p>
                  </a:txBody>
                  <a:tcPr marL="84258" marR="84258" marT="42130" marB="42130" anchor="ctr"/>
                </a:tc>
                <a:tc>
                  <a:txBody>
                    <a:bodyPr/>
                    <a:lstStyle/>
                    <a:p>
                      <a:pPr>
                        <a:buNone/>
                      </a:pPr>
                      <a:r>
                        <a:rPr lang="en-US" sz="1400">
                          <a:latin typeface="Amasis MT Pro" panose="02040504050005020304" pitchFamily="18" charset="0"/>
                        </a:rPr>
                        <a:t>Lets us see the box-like structure of cells under a microscope</a:t>
                      </a:r>
                    </a:p>
                  </a:txBody>
                  <a:tcPr marL="84258" marR="84258" marT="42130" marB="42130" anchor="ctr"/>
                </a:tc>
                <a:extLst>
                  <a:ext uri="{0D108BD9-81ED-4DB2-BD59-A6C34878D82A}">
                    <a16:rowId xmlns:a16="http://schemas.microsoft.com/office/drawing/2014/main" val="4205168795"/>
                  </a:ext>
                </a:extLst>
              </a:tr>
              <a:tr h="543918">
                <a:tc>
                  <a:txBody>
                    <a:bodyPr/>
                    <a:lstStyle/>
                    <a:p>
                      <a:pPr>
                        <a:buNone/>
                      </a:pPr>
                      <a:r>
                        <a:rPr lang="en-US" sz="1400" b="1" dirty="0">
                          <a:latin typeface="Amasis MT Pro" panose="02040504050005020304" pitchFamily="18" charset="0"/>
                        </a:rPr>
                        <a:t>Observation</a:t>
                      </a:r>
                      <a:endParaRPr lang="en-US" sz="1400" dirty="0">
                        <a:latin typeface="Amasis MT Pro" panose="02040504050005020304" pitchFamily="18" charset="0"/>
                      </a:endParaRPr>
                    </a:p>
                  </a:txBody>
                  <a:tcPr marL="84258" marR="84258" marT="42130" marB="42130" anchor="ctr"/>
                </a:tc>
                <a:tc>
                  <a:txBody>
                    <a:bodyPr/>
                    <a:lstStyle/>
                    <a:p>
                      <a:pPr>
                        <a:buNone/>
                      </a:pPr>
                      <a:r>
                        <a:rPr lang="en-US" sz="1400">
                          <a:latin typeface="Amasis MT Pro" panose="02040504050005020304" pitchFamily="18" charset="0"/>
                        </a:rPr>
                        <a:t>Using your senses to gather information</a:t>
                      </a:r>
                    </a:p>
                  </a:txBody>
                  <a:tcPr marL="84258" marR="84258" marT="42130" marB="42130" anchor="ctr"/>
                </a:tc>
                <a:tc>
                  <a:txBody>
                    <a:bodyPr/>
                    <a:lstStyle/>
                    <a:p>
                      <a:pPr>
                        <a:buNone/>
                      </a:pPr>
                      <a:r>
                        <a:rPr lang="en-US" sz="1400">
                          <a:latin typeface="Amasis MT Pro" panose="02040504050005020304" pitchFamily="18" charset="0"/>
                        </a:rPr>
                        <a:t>Helps scientists notice cell structures and collect data</a:t>
                      </a:r>
                    </a:p>
                  </a:txBody>
                  <a:tcPr marL="84258" marR="84258" marT="42130" marB="42130" anchor="ctr"/>
                </a:tc>
                <a:extLst>
                  <a:ext uri="{0D108BD9-81ED-4DB2-BD59-A6C34878D82A}">
                    <a16:rowId xmlns:a16="http://schemas.microsoft.com/office/drawing/2014/main" val="298785620"/>
                  </a:ext>
                </a:extLst>
              </a:tr>
              <a:tr h="543918">
                <a:tc>
                  <a:txBody>
                    <a:bodyPr/>
                    <a:lstStyle/>
                    <a:p>
                      <a:pPr>
                        <a:buNone/>
                      </a:pPr>
                      <a:r>
                        <a:rPr lang="en-US" sz="1400" b="1">
                          <a:latin typeface="Amasis MT Pro" panose="02040504050005020304" pitchFamily="18" charset="0"/>
                        </a:rPr>
                        <a:t>Microscope</a:t>
                      </a:r>
                      <a:endParaRPr lang="en-US" sz="1400">
                        <a:latin typeface="Amasis MT Pro" panose="02040504050005020304" pitchFamily="18" charset="0"/>
                      </a:endParaRPr>
                    </a:p>
                  </a:txBody>
                  <a:tcPr marL="84258" marR="84258" marT="42130" marB="42130" anchor="ctr"/>
                </a:tc>
                <a:tc>
                  <a:txBody>
                    <a:bodyPr/>
                    <a:lstStyle/>
                    <a:p>
                      <a:pPr>
                        <a:buNone/>
                      </a:pPr>
                      <a:r>
                        <a:rPr lang="en-US" sz="1400">
                          <a:latin typeface="Amasis MT Pro" panose="02040504050005020304" pitchFamily="18" charset="0"/>
                        </a:rPr>
                        <a:t>A tool that magnifies tiny objects</a:t>
                      </a:r>
                    </a:p>
                  </a:txBody>
                  <a:tcPr marL="84258" marR="84258" marT="42130" marB="42130" anchor="ctr"/>
                </a:tc>
                <a:tc>
                  <a:txBody>
                    <a:bodyPr/>
                    <a:lstStyle/>
                    <a:p>
                      <a:pPr>
                        <a:buNone/>
                      </a:pPr>
                      <a:r>
                        <a:rPr lang="en-US" sz="1400">
                          <a:latin typeface="Amasis MT Pro" panose="02040504050005020304" pitchFamily="18" charset="0"/>
                        </a:rPr>
                        <a:t>Allows us to see cells too small for the naked eye</a:t>
                      </a:r>
                    </a:p>
                  </a:txBody>
                  <a:tcPr marL="84258" marR="84258" marT="42130" marB="42130" anchor="ctr"/>
                </a:tc>
                <a:extLst>
                  <a:ext uri="{0D108BD9-81ED-4DB2-BD59-A6C34878D82A}">
                    <a16:rowId xmlns:a16="http://schemas.microsoft.com/office/drawing/2014/main" val="49569061"/>
                  </a:ext>
                </a:extLst>
              </a:tr>
              <a:tr h="543918">
                <a:tc>
                  <a:txBody>
                    <a:bodyPr/>
                    <a:lstStyle/>
                    <a:p>
                      <a:pPr>
                        <a:buNone/>
                      </a:pPr>
                      <a:r>
                        <a:rPr lang="en-US" sz="1400" b="1">
                          <a:latin typeface="Amasis MT Pro" panose="02040504050005020304" pitchFamily="18" charset="0"/>
                        </a:rPr>
                        <a:t>Structural Unit</a:t>
                      </a:r>
                      <a:endParaRPr lang="en-US" sz="1400">
                        <a:latin typeface="Amasis MT Pro" panose="02040504050005020304" pitchFamily="18" charset="0"/>
                      </a:endParaRPr>
                    </a:p>
                  </a:txBody>
                  <a:tcPr marL="84258" marR="84258" marT="42130" marB="42130" anchor="ctr"/>
                </a:tc>
                <a:tc>
                  <a:txBody>
                    <a:bodyPr/>
                    <a:lstStyle/>
                    <a:p>
                      <a:pPr>
                        <a:buNone/>
                      </a:pPr>
                      <a:r>
                        <a:rPr lang="en-US" sz="1400">
                          <a:latin typeface="Amasis MT Pro" panose="02040504050005020304" pitchFamily="18" charset="0"/>
                        </a:rPr>
                        <a:t>Part of an organism that forms its structure</a:t>
                      </a:r>
                    </a:p>
                  </a:txBody>
                  <a:tcPr marL="84258" marR="84258" marT="42130" marB="42130" anchor="ctr"/>
                </a:tc>
                <a:tc>
                  <a:txBody>
                    <a:bodyPr/>
                    <a:lstStyle/>
                    <a:p>
                      <a:pPr>
                        <a:buNone/>
                      </a:pPr>
                      <a:r>
                        <a:rPr lang="en-US" sz="1400">
                          <a:latin typeface="Amasis MT Pro" panose="02040504050005020304" pitchFamily="18" charset="0"/>
                        </a:rPr>
                        <a:t>Gives organization and shape to living things</a:t>
                      </a:r>
                    </a:p>
                  </a:txBody>
                  <a:tcPr marL="84258" marR="84258" marT="42130" marB="42130" anchor="ctr"/>
                </a:tc>
                <a:extLst>
                  <a:ext uri="{0D108BD9-81ED-4DB2-BD59-A6C34878D82A}">
                    <a16:rowId xmlns:a16="http://schemas.microsoft.com/office/drawing/2014/main" val="606578987"/>
                  </a:ext>
                </a:extLst>
              </a:tr>
              <a:tr h="543918">
                <a:tc>
                  <a:txBody>
                    <a:bodyPr/>
                    <a:lstStyle/>
                    <a:p>
                      <a:pPr>
                        <a:buNone/>
                      </a:pPr>
                      <a:r>
                        <a:rPr lang="en-US" sz="1400" b="1">
                          <a:latin typeface="Amasis MT Pro" panose="02040504050005020304" pitchFamily="18" charset="0"/>
                        </a:rPr>
                        <a:t>Functional Unit</a:t>
                      </a:r>
                      <a:endParaRPr lang="en-US" sz="1400">
                        <a:latin typeface="Amasis MT Pro" panose="02040504050005020304" pitchFamily="18" charset="0"/>
                      </a:endParaRPr>
                    </a:p>
                  </a:txBody>
                  <a:tcPr marL="84258" marR="84258" marT="42130" marB="42130" anchor="ctr"/>
                </a:tc>
                <a:tc>
                  <a:txBody>
                    <a:bodyPr/>
                    <a:lstStyle/>
                    <a:p>
                      <a:pPr>
                        <a:buNone/>
                      </a:pPr>
                      <a:r>
                        <a:rPr lang="en-US" sz="1400">
                          <a:latin typeface="Amasis MT Pro" panose="02040504050005020304" pitchFamily="18" charset="0"/>
                        </a:rPr>
                        <a:t>Part of an organism that performs a specific function</a:t>
                      </a:r>
                    </a:p>
                  </a:txBody>
                  <a:tcPr marL="84258" marR="84258" marT="42130" marB="42130" anchor="ctr"/>
                </a:tc>
                <a:tc>
                  <a:txBody>
                    <a:bodyPr/>
                    <a:lstStyle/>
                    <a:p>
                      <a:pPr>
                        <a:buNone/>
                      </a:pPr>
                      <a:r>
                        <a:rPr lang="en-US" sz="1400">
                          <a:latin typeface="Amasis MT Pro" panose="02040504050005020304" pitchFamily="18" charset="0"/>
                        </a:rPr>
                        <a:t>Performs tasks necessary for life</a:t>
                      </a:r>
                    </a:p>
                  </a:txBody>
                  <a:tcPr marL="84258" marR="84258" marT="42130" marB="42130" anchor="ctr"/>
                </a:tc>
                <a:extLst>
                  <a:ext uri="{0D108BD9-81ED-4DB2-BD59-A6C34878D82A}">
                    <a16:rowId xmlns:a16="http://schemas.microsoft.com/office/drawing/2014/main" val="4202366217"/>
                  </a:ext>
                </a:extLst>
              </a:tr>
              <a:tr h="752853">
                <a:tc>
                  <a:txBody>
                    <a:bodyPr/>
                    <a:lstStyle/>
                    <a:p>
                      <a:pPr>
                        <a:buNone/>
                      </a:pPr>
                      <a:r>
                        <a:rPr lang="en-US" sz="1400" b="1">
                          <a:latin typeface="Amasis MT Pro" panose="02040504050005020304" pitchFamily="18" charset="0"/>
                        </a:rPr>
                        <a:t>Cell Theory</a:t>
                      </a:r>
                      <a:endParaRPr lang="en-US" sz="1400">
                        <a:latin typeface="Amasis MT Pro" panose="02040504050005020304" pitchFamily="18" charset="0"/>
                      </a:endParaRPr>
                    </a:p>
                  </a:txBody>
                  <a:tcPr marL="84258" marR="84258" marT="42130" marB="42130" anchor="ctr"/>
                </a:tc>
                <a:tc>
                  <a:txBody>
                    <a:bodyPr/>
                    <a:lstStyle/>
                    <a:p>
                      <a:pPr>
                        <a:buNone/>
                      </a:pPr>
                      <a:r>
                        <a:rPr lang="en-US" sz="1400">
                          <a:latin typeface="Amasis MT Pro" panose="02040504050005020304" pitchFamily="18" charset="0"/>
                        </a:rPr>
                        <a:t>Idea that all living things are made of cells and all cells come from pre-existing cells</a:t>
                      </a:r>
                    </a:p>
                  </a:txBody>
                  <a:tcPr marL="84258" marR="84258" marT="42130" marB="42130" anchor="ctr"/>
                </a:tc>
                <a:tc>
                  <a:txBody>
                    <a:bodyPr/>
                    <a:lstStyle/>
                    <a:p>
                      <a:pPr>
                        <a:buNone/>
                      </a:pPr>
                      <a:r>
                        <a:rPr lang="en-US" sz="1400" dirty="0">
                          <a:latin typeface="Amasis MT Pro" panose="02040504050005020304" pitchFamily="18" charset="0"/>
                        </a:rPr>
                        <a:t>Explains the fundamental concept of life</a:t>
                      </a:r>
                    </a:p>
                  </a:txBody>
                  <a:tcPr marL="84258" marR="84258" marT="42130" marB="42130" anchor="ctr"/>
                </a:tc>
                <a:extLst>
                  <a:ext uri="{0D108BD9-81ED-4DB2-BD59-A6C34878D82A}">
                    <a16:rowId xmlns:a16="http://schemas.microsoft.com/office/drawing/2014/main" val="1873094367"/>
                  </a:ext>
                </a:extLst>
              </a:tr>
            </a:tbl>
          </a:graphicData>
        </a:graphic>
      </p:graphicFrame>
    </p:spTree>
    <p:extLst>
      <p:ext uri="{BB962C8B-B14F-4D97-AF65-F5344CB8AC3E}">
        <p14:creationId xmlns:p14="http://schemas.microsoft.com/office/powerpoint/2010/main" val="14325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887A5-3F6A-E24F-F785-6ADC7793E3DE}"/>
              </a:ext>
            </a:extLst>
          </p:cNvPr>
          <p:cNvSpPr txBox="1"/>
          <p:nvPr/>
        </p:nvSpPr>
        <p:spPr>
          <a:xfrm>
            <a:off x="896355" y="213060"/>
            <a:ext cx="6096000" cy="584775"/>
          </a:xfrm>
          <a:prstGeom prst="rect">
            <a:avLst/>
          </a:prstGeom>
          <a:noFill/>
        </p:spPr>
        <p:txBody>
          <a:bodyPr wrap="square">
            <a:spAutoFit/>
          </a:bodyPr>
          <a:lstStyle/>
          <a:p>
            <a:r>
              <a:rPr lang="en-US" sz="3200" dirty="0">
                <a:latin typeface="Amasis MT Pro" panose="02040504050005020304" pitchFamily="18" charset="0"/>
              </a:rPr>
              <a:t>Types of Cells and Organelles</a:t>
            </a:r>
          </a:p>
        </p:txBody>
      </p:sp>
      <p:sp>
        <p:nvSpPr>
          <p:cNvPr id="5" name="TextBox 4">
            <a:extLst>
              <a:ext uri="{FF2B5EF4-FFF2-40B4-BE49-F238E27FC236}">
                <a16:creationId xmlns:a16="http://schemas.microsoft.com/office/drawing/2014/main" id="{AF433C59-5BD1-4B15-12C9-E19B57A0926C}"/>
              </a:ext>
            </a:extLst>
          </p:cNvPr>
          <p:cNvSpPr txBox="1"/>
          <p:nvPr/>
        </p:nvSpPr>
        <p:spPr>
          <a:xfrm rot="16200000">
            <a:off x="-421375" y="5683572"/>
            <a:ext cx="1550346" cy="369332"/>
          </a:xfrm>
          <a:prstGeom prst="rect">
            <a:avLst/>
          </a:prstGeom>
          <a:noFill/>
        </p:spPr>
        <p:txBody>
          <a:bodyPr wrap="square">
            <a:spAutoFit/>
          </a:bodyPr>
          <a:lstStyle/>
          <a:p>
            <a:r>
              <a:rPr lang="en-US" dirty="0"/>
              <a:t>Day 2</a:t>
            </a:r>
          </a:p>
        </p:txBody>
      </p:sp>
      <p:pic>
        <p:nvPicPr>
          <p:cNvPr id="6" name="Picture 5">
            <a:extLst>
              <a:ext uri="{FF2B5EF4-FFF2-40B4-BE49-F238E27FC236}">
                <a16:creationId xmlns:a16="http://schemas.microsoft.com/office/drawing/2014/main" id="{90A6B858-BD20-023E-9D21-115EC555B93C}"/>
              </a:ext>
            </a:extLst>
          </p:cNvPr>
          <p:cNvPicPr>
            <a:picLocks noChangeAspect="1"/>
          </p:cNvPicPr>
          <p:nvPr/>
        </p:nvPicPr>
        <p:blipFill>
          <a:blip r:embed="rId2"/>
          <a:stretch>
            <a:fillRect/>
          </a:stretch>
        </p:blipFill>
        <p:spPr>
          <a:xfrm>
            <a:off x="2791427" y="1565102"/>
            <a:ext cx="7011430" cy="3909846"/>
          </a:xfrm>
          <a:prstGeom prst="rect">
            <a:avLst/>
          </a:prstGeom>
        </p:spPr>
      </p:pic>
      <p:sp>
        <p:nvSpPr>
          <p:cNvPr id="10" name="TextBox 9">
            <a:extLst>
              <a:ext uri="{FF2B5EF4-FFF2-40B4-BE49-F238E27FC236}">
                <a16:creationId xmlns:a16="http://schemas.microsoft.com/office/drawing/2014/main" id="{029A4CBA-9F91-FFF4-1E80-4337CF3E7F19}"/>
              </a:ext>
            </a:extLst>
          </p:cNvPr>
          <p:cNvSpPr txBox="1"/>
          <p:nvPr/>
        </p:nvSpPr>
        <p:spPr>
          <a:xfrm>
            <a:off x="972555" y="797835"/>
            <a:ext cx="10649174" cy="646331"/>
          </a:xfrm>
          <a:prstGeom prst="rect">
            <a:avLst/>
          </a:prstGeom>
          <a:noFill/>
        </p:spPr>
        <p:txBody>
          <a:bodyPr wrap="square">
            <a:spAutoFit/>
          </a:bodyPr>
          <a:lstStyle/>
          <a:p>
            <a:r>
              <a:rPr lang="en-US" dirty="0">
                <a:latin typeface="Amasis MT Pro" panose="02040504050005020304" pitchFamily="18" charset="0"/>
              </a:rPr>
              <a:t>Cells have specialized parts called organelles, each with a job to help the cell survive. Plant, animal, and bacteria cells have some differences in their organelles.</a:t>
            </a:r>
          </a:p>
        </p:txBody>
      </p:sp>
      <p:sp>
        <p:nvSpPr>
          <p:cNvPr id="13" name="TextBox 12">
            <a:extLst>
              <a:ext uri="{FF2B5EF4-FFF2-40B4-BE49-F238E27FC236}">
                <a16:creationId xmlns:a16="http://schemas.microsoft.com/office/drawing/2014/main" id="{B40169A0-B0FE-13A6-7509-8F78D30641AD}"/>
              </a:ext>
            </a:extLst>
          </p:cNvPr>
          <p:cNvSpPr txBox="1"/>
          <p:nvPr/>
        </p:nvSpPr>
        <p:spPr>
          <a:xfrm>
            <a:off x="896355" y="5474948"/>
            <a:ext cx="10577890" cy="101566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masis MT Pro" panose="02040504050005020304" pitchFamily="18" charset="0"/>
              </a:rPr>
              <a:t>Plant and animal cells share some organelles: nucleus, mitochondria, cell membrane.</a:t>
            </a:r>
          </a:p>
          <a:p>
            <a:pPr marL="285750" indent="-285750">
              <a:buFont typeface="Arial" panose="020B0604020202020204" pitchFamily="34" charset="0"/>
              <a:buChar char="•"/>
            </a:pPr>
            <a:r>
              <a:rPr lang="en-US" sz="2000" dirty="0">
                <a:latin typeface="Amasis MT Pro" panose="02040504050005020304" pitchFamily="18" charset="0"/>
              </a:rPr>
              <a:t>Plant cells have unique organelles: chloroplasts, cell wall, large central vacuole.</a:t>
            </a:r>
          </a:p>
          <a:p>
            <a:pPr marL="285750" indent="-285750">
              <a:buFont typeface="Arial" panose="020B0604020202020204" pitchFamily="34" charset="0"/>
              <a:buChar char="•"/>
            </a:pPr>
            <a:r>
              <a:rPr lang="en-US" sz="2000" dirty="0">
                <a:latin typeface="Amasis MT Pro" panose="02040504050005020304" pitchFamily="18" charset="0"/>
              </a:rPr>
              <a:t>Animal cells have small vacuoles and no cell wall or chloroplasts.</a:t>
            </a:r>
          </a:p>
        </p:txBody>
      </p:sp>
    </p:spTree>
    <p:extLst>
      <p:ext uri="{BB962C8B-B14F-4D97-AF65-F5344CB8AC3E}">
        <p14:creationId xmlns:p14="http://schemas.microsoft.com/office/powerpoint/2010/main" val="9673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0D6AC-1BC1-C380-F73E-A576B4ABA8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674C15-BA6D-E46C-EAF1-62487A0C129C}"/>
              </a:ext>
            </a:extLst>
          </p:cNvPr>
          <p:cNvSpPr txBox="1"/>
          <p:nvPr/>
        </p:nvSpPr>
        <p:spPr>
          <a:xfrm>
            <a:off x="896355" y="213060"/>
            <a:ext cx="6096000" cy="584775"/>
          </a:xfrm>
          <a:prstGeom prst="rect">
            <a:avLst/>
          </a:prstGeom>
          <a:noFill/>
        </p:spPr>
        <p:txBody>
          <a:bodyPr wrap="square">
            <a:spAutoFit/>
          </a:bodyPr>
          <a:lstStyle/>
          <a:p>
            <a:r>
              <a:rPr lang="en-US" sz="3200" dirty="0">
                <a:latin typeface="Amasis MT Pro" panose="02040504050005020304" pitchFamily="18" charset="0"/>
              </a:rPr>
              <a:t>Plant Cell Organelles</a:t>
            </a:r>
          </a:p>
        </p:txBody>
      </p:sp>
      <p:sp>
        <p:nvSpPr>
          <p:cNvPr id="5" name="TextBox 4">
            <a:extLst>
              <a:ext uri="{FF2B5EF4-FFF2-40B4-BE49-F238E27FC236}">
                <a16:creationId xmlns:a16="http://schemas.microsoft.com/office/drawing/2014/main" id="{A5E4126F-987C-0830-D359-CE81511676DA}"/>
              </a:ext>
            </a:extLst>
          </p:cNvPr>
          <p:cNvSpPr txBox="1"/>
          <p:nvPr/>
        </p:nvSpPr>
        <p:spPr>
          <a:xfrm rot="16200000">
            <a:off x="-421375" y="5683572"/>
            <a:ext cx="1550346" cy="369332"/>
          </a:xfrm>
          <a:prstGeom prst="rect">
            <a:avLst/>
          </a:prstGeom>
          <a:noFill/>
        </p:spPr>
        <p:txBody>
          <a:bodyPr wrap="square">
            <a:spAutoFit/>
          </a:bodyPr>
          <a:lstStyle/>
          <a:p>
            <a:r>
              <a:rPr lang="en-US" dirty="0"/>
              <a:t>Day 2</a:t>
            </a:r>
          </a:p>
        </p:txBody>
      </p:sp>
      <p:sp>
        <p:nvSpPr>
          <p:cNvPr id="10" name="TextBox 9">
            <a:extLst>
              <a:ext uri="{FF2B5EF4-FFF2-40B4-BE49-F238E27FC236}">
                <a16:creationId xmlns:a16="http://schemas.microsoft.com/office/drawing/2014/main" id="{5708A244-2613-45F5-9D59-4D402052A60F}"/>
              </a:ext>
            </a:extLst>
          </p:cNvPr>
          <p:cNvSpPr txBox="1"/>
          <p:nvPr/>
        </p:nvSpPr>
        <p:spPr>
          <a:xfrm>
            <a:off x="972555" y="797835"/>
            <a:ext cx="10649174" cy="923330"/>
          </a:xfrm>
          <a:prstGeom prst="rect">
            <a:avLst/>
          </a:prstGeom>
          <a:noFill/>
        </p:spPr>
        <p:txBody>
          <a:bodyPr wrap="square">
            <a:spAutoFit/>
          </a:bodyPr>
          <a:lstStyle/>
          <a:p>
            <a:r>
              <a:rPr lang="en-US" dirty="0">
                <a:latin typeface="Amasis MT Pro" panose="02040504050005020304" pitchFamily="18" charset="0"/>
              </a:rPr>
              <a:t>A plant cell is the basic unit of life in plants, and it has specialized parts called organelles, each with a unique job that helps the plant survive and grow. Some organelles are found in both plant and animal cells, while some are unique to plant cells.</a:t>
            </a:r>
          </a:p>
        </p:txBody>
      </p:sp>
      <p:sp>
        <p:nvSpPr>
          <p:cNvPr id="13" name="TextBox 12">
            <a:extLst>
              <a:ext uri="{FF2B5EF4-FFF2-40B4-BE49-F238E27FC236}">
                <a16:creationId xmlns:a16="http://schemas.microsoft.com/office/drawing/2014/main" id="{1EAF4095-D9A8-623F-AC1E-097EFACEBA9F}"/>
              </a:ext>
            </a:extLst>
          </p:cNvPr>
          <p:cNvSpPr txBox="1"/>
          <p:nvPr/>
        </p:nvSpPr>
        <p:spPr>
          <a:xfrm>
            <a:off x="5337916" y="1605397"/>
            <a:ext cx="6337540" cy="5078313"/>
          </a:xfrm>
          <a:prstGeom prst="rect">
            <a:avLst/>
          </a:prstGeom>
          <a:noFill/>
        </p:spPr>
        <p:txBody>
          <a:bodyPr wrap="square">
            <a:spAutoFit/>
          </a:bodyPr>
          <a:lstStyle/>
          <a:p>
            <a:pPr marL="285750" indent="-285750">
              <a:buFont typeface="Arial" panose="020B0604020202020204" pitchFamily="34" charset="0"/>
              <a:buChar char="•"/>
            </a:pPr>
            <a:r>
              <a:rPr lang="en-US" dirty="0">
                <a:latin typeface="Amasis MT Pro" panose="02040504050005020304" pitchFamily="18" charset="0"/>
              </a:rPr>
              <a:t>Cell Wall – A strong, rigid layer outside the cell membrane. It protects the cell and gives the plant its structure and shape. Without a cell wall, plants would not be able to stand upright.</a:t>
            </a:r>
          </a:p>
          <a:p>
            <a:pPr marL="285750" indent="-285750">
              <a:buFont typeface="Arial" panose="020B0604020202020204" pitchFamily="34" charset="0"/>
              <a:buChar char="•"/>
            </a:pPr>
            <a:r>
              <a:rPr lang="en-US" dirty="0">
                <a:latin typeface="Amasis MT Pro" panose="02040504050005020304" pitchFamily="18" charset="0"/>
              </a:rPr>
              <a:t>Cell Membrane – A thin layer just inside the cell wall. It controls what enters and leaves the cell, keeping harmful substances out and nutrients in.</a:t>
            </a:r>
          </a:p>
          <a:p>
            <a:pPr marL="285750" indent="-285750">
              <a:buFont typeface="Arial" panose="020B0604020202020204" pitchFamily="34" charset="0"/>
              <a:buChar char="•"/>
            </a:pPr>
            <a:r>
              <a:rPr lang="en-US" dirty="0">
                <a:latin typeface="Amasis MT Pro" panose="02040504050005020304" pitchFamily="18" charset="0"/>
              </a:rPr>
              <a:t>Nucleus – The control center of the cell. It stores DNA and directs all cell activities, like a brain for the cell.</a:t>
            </a:r>
          </a:p>
          <a:p>
            <a:pPr marL="285750" indent="-285750">
              <a:buFont typeface="Arial" panose="020B0604020202020204" pitchFamily="34" charset="0"/>
              <a:buChar char="•"/>
            </a:pPr>
            <a:r>
              <a:rPr lang="en-US" dirty="0">
                <a:latin typeface="Amasis MT Pro" panose="02040504050005020304" pitchFamily="18" charset="0"/>
              </a:rPr>
              <a:t>Chloroplasts – Found only in plant cells. They capture sunlight to make food through photosynthesis, turning light energy into chemical energy the plant can use.</a:t>
            </a:r>
          </a:p>
          <a:p>
            <a:pPr marL="285750" indent="-285750">
              <a:buFont typeface="Arial" panose="020B0604020202020204" pitchFamily="34" charset="0"/>
              <a:buChar char="•"/>
            </a:pPr>
            <a:r>
              <a:rPr lang="en-US" dirty="0">
                <a:latin typeface="Amasis MT Pro" panose="02040504050005020304" pitchFamily="18" charset="0"/>
              </a:rPr>
              <a:t>Mitochondria – The powerhouse of the cell. They produce energy by breaking down sugar so the plant can grow and perform functions.</a:t>
            </a:r>
          </a:p>
          <a:p>
            <a:pPr marL="285750" indent="-285750">
              <a:buFont typeface="Arial" panose="020B0604020202020204" pitchFamily="34" charset="0"/>
              <a:buChar char="•"/>
            </a:pPr>
            <a:r>
              <a:rPr lang="en-US" dirty="0">
                <a:latin typeface="Amasis MT Pro" panose="02040504050005020304" pitchFamily="18" charset="0"/>
              </a:rPr>
              <a:t>Vacuole – A large storage sac that holds water, nutrients, and waste. It also helps maintain the cell’s shape and keeps the plant firm.</a:t>
            </a:r>
          </a:p>
        </p:txBody>
      </p:sp>
      <p:grpSp>
        <p:nvGrpSpPr>
          <p:cNvPr id="11" name="Group 10">
            <a:extLst>
              <a:ext uri="{FF2B5EF4-FFF2-40B4-BE49-F238E27FC236}">
                <a16:creationId xmlns:a16="http://schemas.microsoft.com/office/drawing/2014/main" id="{2D6E914C-B16F-7C56-80C1-354FFC5C81D2}"/>
              </a:ext>
            </a:extLst>
          </p:cNvPr>
          <p:cNvGrpSpPr/>
          <p:nvPr/>
        </p:nvGrpSpPr>
        <p:grpSpPr>
          <a:xfrm>
            <a:off x="896355" y="1888311"/>
            <a:ext cx="4291828" cy="4512487"/>
            <a:chOff x="3762458" y="1493255"/>
            <a:chExt cx="3663697" cy="3909846"/>
          </a:xfrm>
        </p:grpSpPr>
        <p:pic>
          <p:nvPicPr>
            <p:cNvPr id="6" name="Picture 5">
              <a:extLst>
                <a:ext uri="{FF2B5EF4-FFF2-40B4-BE49-F238E27FC236}">
                  <a16:creationId xmlns:a16="http://schemas.microsoft.com/office/drawing/2014/main" id="{01353F7D-0970-F085-56D1-90195F5E613E}"/>
                </a:ext>
              </a:extLst>
            </p:cNvPr>
            <p:cNvPicPr>
              <a:picLocks noChangeAspect="1"/>
            </p:cNvPicPr>
            <p:nvPr/>
          </p:nvPicPr>
          <p:blipFill>
            <a:blip r:embed="rId3"/>
            <a:srcRect l="43345" r="6225"/>
            <a:stretch>
              <a:fillRect/>
            </a:stretch>
          </p:blipFill>
          <p:spPr>
            <a:xfrm>
              <a:off x="3890277" y="1493255"/>
              <a:ext cx="3535878" cy="3909846"/>
            </a:xfrm>
            <a:prstGeom prst="rect">
              <a:avLst/>
            </a:prstGeom>
          </p:spPr>
        </p:pic>
        <p:sp>
          <p:nvSpPr>
            <p:cNvPr id="2" name="Rectangle: Rounded Corners 1">
              <a:extLst>
                <a:ext uri="{FF2B5EF4-FFF2-40B4-BE49-F238E27FC236}">
                  <a16:creationId xmlns:a16="http://schemas.microsoft.com/office/drawing/2014/main" id="{33EB8FFB-A828-03EF-41C2-F6E6EB82D0C5}"/>
                </a:ext>
              </a:extLst>
            </p:cNvPr>
            <p:cNvSpPr/>
            <p:nvPr/>
          </p:nvSpPr>
          <p:spPr>
            <a:xfrm>
              <a:off x="3844413" y="2497394"/>
              <a:ext cx="304800" cy="226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7B26DCDA-7EBC-C0AF-A20E-91ADE7955D8D}"/>
                </a:ext>
              </a:extLst>
            </p:cNvPr>
            <p:cNvSpPr/>
            <p:nvPr/>
          </p:nvSpPr>
          <p:spPr>
            <a:xfrm>
              <a:off x="3762458" y="3037395"/>
              <a:ext cx="304800" cy="226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D0E5ECBD-1E90-847A-C636-D563FC45450A}"/>
                </a:ext>
              </a:extLst>
            </p:cNvPr>
            <p:cNvSpPr/>
            <p:nvPr/>
          </p:nvSpPr>
          <p:spPr>
            <a:xfrm>
              <a:off x="3791955" y="3351255"/>
              <a:ext cx="304800" cy="226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3B0CFCE-1E8D-3179-4E49-E34739EC8CCD}"/>
                </a:ext>
              </a:extLst>
            </p:cNvPr>
            <p:cNvSpPr/>
            <p:nvPr/>
          </p:nvSpPr>
          <p:spPr>
            <a:xfrm>
              <a:off x="3791955" y="3603099"/>
              <a:ext cx="304800" cy="226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6597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44AEF-B066-7C6A-9A4E-058B8067674D}"/>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3800" b="1" i="0" kern="1200" cap="all" baseline="0" dirty="0">
                <a:solidFill>
                  <a:schemeClr val="bg1"/>
                </a:solidFill>
                <a:latin typeface="Amasis MT Pro" panose="02040504050005020304" pitchFamily="18" charset="0"/>
              </a:rPr>
              <a:t>Plant Cell Investigation</a:t>
            </a:r>
          </a:p>
        </p:txBody>
      </p:sp>
      <p:sp>
        <p:nvSpPr>
          <p:cNvPr id="13"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6" name="Graphic 5" descr="Microscope">
            <a:extLst>
              <a:ext uri="{FF2B5EF4-FFF2-40B4-BE49-F238E27FC236}">
                <a16:creationId xmlns:a16="http://schemas.microsoft.com/office/drawing/2014/main" id="{A3E2A326-2B56-6463-3199-4517239A79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0106" y="1598246"/>
            <a:ext cx="4783504" cy="4783504"/>
          </a:xfrm>
          <a:prstGeom prst="rect">
            <a:avLst/>
          </a:prstGeom>
        </p:spPr>
      </p:pic>
      <p:sp>
        <p:nvSpPr>
          <p:cNvPr id="1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25" name="Picture 24">
            <a:extLst>
              <a:ext uri="{FF2B5EF4-FFF2-40B4-BE49-F238E27FC236}">
                <a16:creationId xmlns:a16="http://schemas.microsoft.com/office/drawing/2014/main" id="{B578B4AE-E239-38C5-5B98-D399BA9A6373}"/>
              </a:ext>
            </a:extLst>
          </p:cNvPr>
          <p:cNvPicPr>
            <a:picLocks noChangeAspect="1"/>
          </p:cNvPicPr>
          <p:nvPr/>
        </p:nvPicPr>
        <p:blipFill>
          <a:blip r:embed="rId4"/>
          <a:stretch>
            <a:fillRect/>
          </a:stretch>
        </p:blipFill>
        <p:spPr>
          <a:xfrm>
            <a:off x="6303944" y="190254"/>
            <a:ext cx="5277608" cy="6477491"/>
          </a:xfrm>
          <a:prstGeom prst="rect">
            <a:avLst/>
          </a:prstGeom>
        </p:spPr>
      </p:pic>
    </p:spTree>
    <p:extLst>
      <p:ext uri="{BB962C8B-B14F-4D97-AF65-F5344CB8AC3E}">
        <p14:creationId xmlns:p14="http://schemas.microsoft.com/office/powerpoint/2010/main" val="39644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44ED-79FF-E12E-3A57-B8A9E1D515CC}"/>
              </a:ext>
            </a:extLst>
          </p:cNvPr>
          <p:cNvSpPr>
            <a:spLocks noGrp="1"/>
          </p:cNvSpPr>
          <p:nvPr>
            <p:ph type="title"/>
          </p:nvPr>
        </p:nvSpPr>
        <p:spPr/>
        <p:txBody>
          <a:bodyPr/>
          <a:lstStyle/>
          <a:p>
            <a:r>
              <a:rPr lang="en-US" dirty="0">
                <a:latin typeface="Amasis MT Pro" panose="02040504050005020304" pitchFamily="18" charset="0"/>
              </a:rPr>
              <a:t>Plant Cell Word Wall</a:t>
            </a:r>
          </a:p>
        </p:txBody>
      </p:sp>
      <p:graphicFrame>
        <p:nvGraphicFramePr>
          <p:cNvPr id="3" name="Table 2">
            <a:extLst>
              <a:ext uri="{FF2B5EF4-FFF2-40B4-BE49-F238E27FC236}">
                <a16:creationId xmlns:a16="http://schemas.microsoft.com/office/drawing/2014/main" id="{3536220E-D2F1-64D1-DC72-2E6A26F57D7E}"/>
              </a:ext>
            </a:extLst>
          </p:cNvPr>
          <p:cNvGraphicFramePr>
            <a:graphicFrameLocks noGrp="1"/>
          </p:cNvGraphicFramePr>
          <p:nvPr>
            <p:extLst>
              <p:ext uri="{D42A27DB-BD31-4B8C-83A1-F6EECF244321}">
                <p14:modId xmlns:p14="http://schemas.microsoft.com/office/powerpoint/2010/main" val="897211647"/>
              </p:ext>
            </p:extLst>
          </p:nvPr>
        </p:nvGraphicFramePr>
        <p:xfrm>
          <a:off x="838200" y="2035334"/>
          <a:ext cx="10515600" cy="3657600"/>
        </p:xfrm>
        <a:graphic>
          <a:graphicData uri="http://schemas.openxmlformats.org/drawingml/2006/table">
            <a:tbl>
              <a:tblPr>
                <a:tableStyleId>{616DA210-FB5B-4158-B5E0-FEB733F419BA}</a:tableStyleId>
              </a:tblPr>
              <a:tblGrid>
                <a:gridCol w="3505200">
                  <a:extLst>
                    <a:ext uri="{9D8B030D-6E8A-4147-A177-3AD203B41FA5}">
                      <a16:colId xmlns:a16="http://schemas.microsoft.com/office/drawing/2014/main" val="3255883893"/>
                    </a:ext>
                  </a:extLst>
                </a:gridCol>
                <a:gridCol w="3505200">
                  <a:extLst>
                    <a:ext uri="{9D8B030D-6E8A-4147-A177-3AD203B41FA5}">
                      <a16:colId xmlns:a16="http://schemas.microsoft.com/office/drawing/2014/main" val="2418608370"/>
                    </a:ext>
                  </a:extLst>
                </a:gridCol>
                <a:gridCol w="3505200">
                  <a:extLst>
                    <a:ext uri="{9D8B030D-6E8A-4147-A177-3AD203B41FA5}">
                      <a16:colId xmlns:a16="http://schemas.microsoft.com/office/drawing/2014/main" val="2834431380"/>
                    </a:ext>
                  </a:extLst>
                </a:gridCol>
              </a:tblGrid>
              <a:tr h="0">
                <a:tc>
                  <a:txBody>
                    <a:bodyPr/>
                    <a:lstStyle/>
                    <a:p>
                      <a:pPr algn="ctr">
                        <a:buNone/>
                      </a:pPr>
                      <a:r>
                        <a:rPr lang="en-US" b="1">
                          <a:latin typeface="Amasis MT Pro" panose="02040504050005020304" pitchFamily="18" charset="0"/>
                        </a:rPr>
                        <a:t>Organelle</a:t>
                      </a:r>
                      <a:endParaRPr lang="en-US">
                        <a:latin typeface="Amasis MT Pro" panose="02040504050005020304" pitchFamily="18" charset="0"/>
                      </a:endParaRPr>
                    </a:p>
                  </a:txBody>
                  <a:tcPr anchor="ctr"/>
                </a:tc>
                <a:tc>
                  <a:txBody>
                    <a:bodyPr/>
                    <a:lstStyle/>
                    <a:p>
                      <a:pPr algn="ctr">
                        <a:buNone/>
                      </a:pPr>
                      <a:r>
                        <a:rPr lang="en-US" b="1">
                          <a:latin typeface="Amasis MT Pro" panose="02040504050005020304" pitchFamily="18" charset="0"/>
                        </a:rPr>
                        <a:t>Definition / Description</a:t>
                      </a:r>
                      <a:endParaRPr lang="en-US">
                        <a:latin typeface="Amasis MT Pro" panose="02040504050005020304" pitchFamily="18" charset="0"/>
                      </a:endParaRPr>
                    </a:p>
                  </a:txBody>
                  <a:tcPr anchor="ctr"/>
                </a:tc>
                <a:tc>
                  <a:txBody>
                    <a:bodyPr/>
                    <a:lstStyle/>
                    <a:p>
                      <a:pPr algn="ctr">
                        <a:buNone/>
                      </a:pPr>
                      <a:r>
                        <a:rPr lang="en-US" b="1" dirty="0">
                          <a:latin typeface="Amasis MT Pro" panose="02040504050005020304" pitchFamily="18" charset="0"/>
                        </a:rPr>
                        <a:t>Function</a:t>
                      </a:r>
                      <a:endParaRPr lang="en-US" dirty="0">
                        <a:latin typeface="Amasis MT Pro" panose="02040504050005020304" pitchFamily="18" charset="0"/>
                      </a:endParaRPr>
                    </a:p>
                  </a:txBody>
                  <a:tcPr anchor="ctr"/>
                </a:tc>
                <a:extLst>
                  <a:ext uri="{0D108BD9-81ED-4DB2-BD59-A6C34878D82A}">
                    <a16:rowId xmlns:a16="http://schemas.microsoft.com/office/drawing/2014/main" val="2155350365"/>
                  </a:ext>
                </a:extLst>
              </a:tr>
              <a:tr h="0">
                <a:tc>
                  <a:txBody>
                    <a:bodyPr/>
                    <a:lstStyle/>
                    <a:p>
                      <a:pPr>
                        <a:buNone/>
                      </a:pPr>
                      <a:r>
                        <a:rPr lang="en-US" b="1" dirty="0">
                          <a:latin typeface="Amasis MT Pro" panose="02040504050005020304" pitchFamily="18" charset="0"/>
                        </a:rPr>
                        <a:t>Cell Wall</a:t>
                      </a:r>
                      <a:endParaRPr lang="en-US" dirty="0">
                        <a:latin typeface="Amasis MT Pro" panose="02040504050005020304" pitchFamily="18" charset="0"/>
                      </a:endParaRPr>
                    </a:p>
                  </a:txBody>
                  <a:tcPr anchor="ctr"/>
                </a:tc>
                <a:tc>
                  <a:txBody>
                    <a:bodyPr/>
                    <a:lstStyle/>
                    <a:p>
                      <a:pPr>
                        <a:buNone/>
                      </a:pPr>
                      <a:r>
                        <a:rPr lang="en-US">
                          <a:latin typeface="Amasis MT Pro" panose="02040504050005020304" pitchFamily="18" charset="0"/>
                        </a:rPr>
                        <a:t>Rigid outer layer of plant cells</a:t>
                      </a:r>
                    </a:p>
                  </a:txBody>
                  <a:tcPr anchor="ctr"/>
                </a:tc>
                <a:tc>
                  <a:txBody>
                    <a:bodyPr/>
                    <a:lstStyle/>
                    <a:p>
                      <a:pPr>
                        <a:buNone/>
                      </a:pPr>
                      <a:r>
                        <a:rPr lang="en-US">
                          <a:latin typeface="Amasis MT Pro" panose="02040504050005020304" pitchFamily="18" charset="0"/>
                        </a:rPr>
                        <a:t>Protects the cell and gives shape</a:t>
                      </a:r>
                    </a:p>
                  </a:txBody>
                  <a:tcPr anchor="ctr"/>
                </a:tc>
                <a:extLst>
                  <a:ext uri="{0D108BD9-81ED-4DB2-BD59-A6C34878D82A}">
                    <a16:rowId xmlns:a16="http://schemas.microsoft.com/office/drawing/2014/main" val="2933366602"/>
                  </a:ext>
                </a:extLst>
              </a:tr>
              <a:tr h="0">
                <a:tc>
                  <a:txBody>
                    <a:bodyPr/>
                    <a:lstStyle/>
                    <a:p>
                      <a:pPr>
                        <a:buNone/>
                      </a:pPr>
                      <a:r>
                        <a:rPr lang="en-US" b="1" dirty="0">
                          <a:latin typeface="Amasis MT Pro" panose="02040504050005020304" pitchFamily="18" charset="0"/>
                        </a:rPr>
                        <a:t>Cell Membrane</a:t>
                      </a:r>
                      <a:endParaRPr lang="en-US" dirty="0">
                        <a:latin typeface="Amasis MT Pro" panose="02040504050005020304" pitchFamily="18" charset="0"/>
                      </a:endParaRPr>
                    </a:p>
                  </a:txBody>
                  <a:tcPr anchor="ctr"/>
                </a:tc>
                <a:tc>
                  <a:txBody>
                    <a:bodyPr/>
                    <a:lstStyle/>
                    <a:p>
                      <a:pPr>
                        <a:buNone/>
                      </a:pPr>
                      <a:r>
                        <a:rPr lang="en-US" dirty="0">
                          <a:latin typeface="Amasis MT Pro" panose="02040504050005020304" pitchFamily="18" charset="0"/>
                        </a:rPr>
                        <a:t>Thin layer inside the cell wall</a:t>
                      </a:r>
                    </a:p>
                  </a:txBody>
                  <a:tcPr anchor="ctr"/>
                </a:tc>
                <a:tc>
                  <a:txBody>
                    <a:bodyPr/>
                    <a:lstStyle/>
                    <a:p>
                      <a:pPr>
                        <a:buNone/>
                      </a:pPr>
                      <a:r>
                        <a:rPr lang="en-US">
                          <a:latin typeface="Amasis MT Pro" panose="02040504050005020304" pitchFamily="18" charset="0"/>
                        </a:rPr>
                        <a:t>Controls what enters and leaves the cell</a:t>
                      </a:r>
                    </a:p>
                  </a:txBody>
                  <a:tcPr anchor="ctr"/>
                </a:tc>
                <a:extLst>
                  <a:ext uri="{0D108BD9-81ED-4DB2-BD59-A6C34878D82A}">
                    <a16:rowId xmlns:a16="http://schemas.microsoft.com/office/drawing/2014/main" val="1420962563"/>
                  </a:ext>
                </a:extLst>
              </a:tr>
              <a:tr h="0">
                <a:tc>
                  <a:txBody>
                    <a:bodyPr/>
                    <a:lstStyle/>
                    <a:p>
                      <a:pPr>
                        <a:buNone/>
                      </a:pPr>
                      <a:r>
                        <a:rPr lang="en-US" b="1">
                          <a:latin typeface="Amasis MT Pro" panose="02040504050005020304" pitchFamily="18" charset="0"/>
                        </a:rPr>
                        <a:t>Nucleus</a:t>
                      </a:r>
                      <a:endParaRPr lang="en-US">
                        <a:latin typeface="Amasis MT Pro" panose="02040504050005020304" pitchFamily="18" charset="0"/>
                      </a:endParaRPr>
                    </a:p>
                  </a:txBody>
                  <a:tcPr anchor="ctr"/>
                </a:tc>
                <a:tc>
                  <a:txBody>
                    <a:bodyPr/>
                    <a:lstStyle/>
                    <a:p>
                      <a:pPr>
                        <a:buNone/>
                      </a:pPr>
                      <a:r>
                        <a:rPr lang="en-US">
                          <a:latin typeface="Amasis MT Pro" panose="02040504050005020304" pitchFamily="18" charset="0"/>
                        </a:rPr>
                        <a:t>Control center of the cell</a:t>
                      </a:r>
                    </a:p>
                  </a:txBody>
                  <a:tcPr anchor="ctr"/>
                </a:tc>
                <a:tc>
                  <a:txBody>
                    <a:bodyPr/>
                    <a:lstStyle/>
                    <a:p>
                      <a:pPr>
                        <a:buNone/>
                      </a:pPr>
                      <a:r>
                        <a:rPr lang="en-US">
                          <a:latin typeface="Amasis MT Pro" panose="02040504050005020304" pitchFamily="18" charset="0"/>
                        </a:rPr>
                        <a:t>Directs cell activities and stores DNA</a:t>
                      </a:r>
                    </a:p>
                  </a:txBody>
                  <a:tcPr anchor="ctr"/>
                </a:tc>
                <a:extLst>
                  <a:ext uri="{0D108BD9-81ED-4DB2-BD59-A6C34878D82A}">
                    <a16:rowId xmlns:a16="http://schemas.microsoft.com/office/drawing/2014/main" val="1546899110"/>
                  </a:ext>
                </a:extLst>
              </a:tr>
              <a:tr h="0">
                <a:tc>
                  <a:txBody>
                    <a:bodyPr/>
                    <a:lstStyle/>
                    <a:p>
                      <a:pPr>
                        <a:buNone/>
                      </a:pPr>
                      <a:r>
                        <a:rPr lang="en-US" b="1">
                          <a:latin typeface="Amasis MT Pro" panose="02040504050005020304" pitchFamily="18" charset="0"/>
                        </a:rPr>
                        <a:t>Chloroplasts</a:t>
                      </a:r>
                      <a:endParaRPr lang="en-US">
                        <a:latin typeface="Amasis MT Pro" panose="02040504050005020304" pitchFamily="18" charset="0"/>
                      </a:endParaRPr>
                    </a:p>
                  </a:txBody>
                  <a:tcPr anchor="ctr"/>
                </a:tc>
                <a:tc>
                  <a:txBody>
                    <a:bodyPr/>
                    <a:lstStyle/>
                    <a:p>
                      <a:pPr>
                        <a:buNone/>
                      </a:pPr>
                      <a:r>
                        <a:rPr lang="en-US">
                          <a:latin typeface="Amasis MT Pro" panose="02040504050005020304" pitchFamily="18" charset="0"/>
                        </a:rPr>
                        <a:t>Green organelles in plant cells</a:t>
                      </a:r>
                    </a:p>
                  </a:txBody>
                  <a:tcPr anchor="ctr"/>
                </a:tc>
                <a:tc>
                  <a:txBody>
                    <a:bodyPr/>
                    <a:lstStyle/>
                    <a:p>
                      <a:pPr>
                        <a:buNone/>
                      </a:pPr>
                      <a:r>
                        <a:rPr lang="en-US">
                          <a:latin typeface="Amasis MT Pro" panose="02040504050005020304" pitchFamily="18" charset="0"/>
                        </a:rPr>
                        <a:t>Capture sunlight to make food (photosynthesis)</a:t>
                      </a:r>
                    </a:p>
                  </a:txBody>
                  <a:tcPr anchor="ctr"/>
                </a:tc>
                <a:extLst>
                  <a:ext uri="{0D108BD9-81ED-4DB2-BD59-A6C34878D82A}">
                    <a16:rowId xmlns:a16="http://schemas.microsoft.com/office/drawing/2014/main" val="605924257"/>
                  </a:ext>
                </a:extLst>
              </a:tr>
              <a:tr h="0">
                <a:tc>
                  <a:txBody>
                    <a:bodyPr/>
                    <a:lstStyle/>
                    <a:p>
                      <a:pPr>
                        <a:buNone/>
                      </a:pPr>
                      <a:r>
                        <a:rPr lang="en-US" b="1">
                          <a:latin typeface="Amasis MT Pro" panose="02040504050005020304" pitchFamily="18" charset="0"/>
                        </a:rPr>
                        <a:t>Mitochondria</a:t>
                      </a:r>
                      <a:endParaRPr lang="en-US">
                        <a:latin typeface="Amasis MT Pro" panose="02040504050005020304" pitchFamily="18" charset="0"/>
                      </a:endParaRPr>
                    </a:p>
                  </a:txBody>
                  <a:tcPr anchor="ctr"/>
                </a:tc>
                <a:tc>
                  <a:txBody>
                    <a:bodyPr/>
                    <a:lstStyle/>
                    <a:p>
                      <a:pPr>
                        <a:buNone/>
                      </a:pPr>
                      <a:r>
                        <a:rPr lang="en-US">
                          <a:latin typeface="Amasis MT Pro" panose="02040504050005020304" pitchFamily="18" charset="0"/>
                        </a:rPr>
                        <a:t>“Powerhouse” of the cell</a:t>
                      </a:r>
                    </a:p>
                  </a:txBody>
                  <a:tcPr anchor="ctr"/>
                </a:tc>
                <a:tc>
                  <a:txBody>
                    <a:bodyPr/>
                    <a:lstStyle/>
                    <a:p>
                      <a:pPr>
                        <a:buNone/>
                      </a:pPr>
                      <a:r>
                        <a:rPr lang="en-US">
                          <a:latin typeface="Amasis MT Pro" panose="02040504050005020304" pitchFamily="18" charset="0"/>
                        </a:rPr>
                        <a:t>Produces energy for the cell</a:t>
                      </a:r>
                    </a:p>
                  </a:txBody>
                  <a:tcPr anchor="ctr"/>
                </a:tc>
                <a:extLst>
                  <a:ext uri="{0D108BD9-81ED-4DB2-BD59-A6C34878D82A}">
                    <a16:rowId xmlns:a16="http://schemas.microsoft.com/office/drawing/2014/main" val="1823500398"/>
                  </a:ext>
                </a:extLst>
              </a:tr>
              <a:tr h="0">
                <a:tc>
                  <a:txBody>
                    <a:bodyPr/>
                    <a:lstStyle/>
                    <a:p>
                      <a:pPr>
                        <a:buNone/>
                      </a:pPr>
                      <a:r>
                        <a:rPr lang="en-US" b="1">
                          <a:latin typeface="Amasis MT Pro" panose="02040504050005020304" pitchFamily="18" charset="0"/>
                        </a:rPr>
                        <a:t>Vacuole</a:t>
                      </a:r>
                      <a:endParaRPr lang="en-US">
                        <a:latin typeface="Amasis MT Pro" panose="02040504050005020304" pitchFamily="18" charset="0"/>
                      </a:endParaRPr>
                    </a:p>
                  </a:txBody>
                  <a:tcPr anchor="ctr"/>
                </a:tc>
                <a:tc>
                  <a:txBody>
                    <a:bodyPr/>
                    <a:lstStyle/>
                    <a:p>
                      <a:pPr>
                        <a:buNone/>
                      </a:pPr>
                      <a:r>
                        <a:rPr lang="en-US">
                          <a:latin typeface="Amasis MT Pro" panose="02040504050005020304" pitchFamily="18" charset="0"/>
                        </a:rPr>
                        <a:t>Large storage sac</a:t>
                      </a:r>
                    </a:p>
                  </a:txBody>
                  <a:tcPr anchor="ctr"/>
                </a:tc>
                <a:tc>
                  <a:txBody>
                    <a:bodyPr/>
                    <a:lstStyle/>
                    <a:p>
                      <a:pPr>
                        <a:buNone/>
                      </a:pPr>
                      <a:r>
                        <a:rPr lang="en-US" dirty="0">
                          <a:latin typeface="Amasis MT Pro" panose="02040504050005020304" pitchFamily="18" charset="0"/>
                        </a:rPr>
                        <a:t>Stores water and nutrients; helps maintain structure</a:t>
                      </a:r>
                    </a:p>
                  </a:txBody>
                  <a:tcPr anchor="ctr"/>
                </a:tc>
                <a:extLst>
                  <a:ext uri="{0D108BD9-81ED-4DB2-BD59-A6C34878D82A}">
                    <a16:rowId xmlns:a16="http://schemas.microsoft.com/office/drawing/2014/main" val="1095157956"/>
                  </a:ext>
                </a:extLst>
              </a:tr>
            </a:tbl>
          </a:graphicData>
        </a:graphic>
      </p:graphicFrame>
    </p:spTree>
    <p:extLst>
      <p:ext uri="{BB962C8B-B14F-4D97-AF65-F5344CB8AC3E}">
        <p14:creationId xmlns:p14="http://schemas.microsoft.com/office/powerpoint/2010/main" val="321989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1171D-D54F-5CB5-7ED1-DCB1E749D8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6D7C84-C970-C90C-0066-4DFC28405FA3}"/>
              </a:ext>
            </a:extLst>
          </p:cNvPr>
          <p:cNvSpPr txBox="1"/>
          <p:nvPr/>
        </p:nvSpPr>
        <p:spPr>
          <a:xfrm>
            <a:off x="896354" y="213060"/>
            <a:ext cx="6784605" cy="584775"/>
          </a:xfrm>
          <a:prstGeom prst="rect">
            <a:avLst/>
          </a:prstGeom>
          <a:noFill/>
        </p:spPr>
        <p:txBody>
          <a:bodyPr wrap="square">
            <a:spAutoFit/>
          </a:bodyPr>
          <a:lstStyle/>
          <a:p>
            <a:r>
              <a:rPr lang="en-US" sz="3200" dirty="0">
                <a:latin typeface="Amasis MT Pro" panose="02040504050005020304" pitchFamily="18" charset="0"/>
              </a:rPr>
              <a:t>Animal Cells and Their Organelles</a:t>
            </a:r>
          </a:p>
        </p:txBody>
      </p:sp>
      <p:sp>
        <p:nvSpPr>
          <p:cNvPr id="5" name="TextBox 4">
            <a:extLst>
              <a:ext uri="{FF2B5EF4-FFF2-40B4-BE49-F238E27FC236}">
                <a16:creationId xmlns:a16="http://schemas.microsoft.com/office/drawing/2014/main" id="{E9722E2B-5C07-7D7E-64CD-4DB499972C18}"/>
              </a:ext>
            </a:extLst>
          </p:cNvPr>
          <p:cNvSpPr txBox="1"/>
          <p:nvPr/>
        </p:nvSpPr>
        <p:spPr>
          <a:xfrm rot="16200000">
            <a:off x="-421375" y="5683572"/>
            <a:ext cx="1550346" cy="369332"/>
          </a:xfrm>
          <a:prstGeom prst="rect">
            <a:avLst/>
          </a:prstGeom>
          <a:noFill/>
        </p:spPr>
        <p:txBody>
          <a:bodyPr wrap="square">
            <a:spAutoFit/>
          </a:bodyPr>
          <a:lstStyle/>
          <a:p>
            <a:r>
              <a:rPr lang="en-US" dirty="0"/>
              <a:t>Day 3</a:t>
            </a:r>
          </a:p>
        </p:txBody>
      </p:sp>
      <p:sp>
        <p:nvSpPr>
          <p:cNvPr id="10" name="TextBox 9">
            <a:extLst>
              <a:ext uri="{FF2B5EF4-FFF2-40B4-BE49-F238E27FC236}">
                <a16:creationId xmlns:a16="http://schemas.microsoft.com/office/drawing/2014/main" id="{B579ADD7-60AA-C6CC-F219-655EE52575BD}"/>
              </a:ext>
            </a:extLst>
          </p:cNvPr>
          <p:cNvSpPr txBox="1"/>
          <p:nvPr/>
        </p:nvSpPr>
        <p:spPr>
          <a:xfrm>
            <a:off x="972555" y="797835"/>
            <a:ext cx="10649174" cy="1200329"/>
          </a:xfrm>
          <a:prstGeom prst="rect">
            <a:avLst/>
          </a:prstGeom>
          <a:noFill/>
        </p:spPr>
        <p:txBody>
          <a:bodyPr wrap="square">
            <a:spAutoFit/>
          </a:bodyPr>
          <a:lstStyle/>
          <a:p>
            <a:r>
              <a:rPr lang="en-US" dirty="0">
                <a:latin typeface="Amasis MT Pro" panose="02040504050005020304" pitchFamily="18" charset="0"/>
              </a:rPr>
              <a:t>An animal cell is the basic unit of life in animals. Like plant cells, it contains specialized parts called organelles, each performing a specific function that helps the cell survive and work properly. Unlike plant cells, animal cells do not have a cell wall, chloroplasts, or a large central vacuole, but they do have several other organelles essential for life.</a:t>
            </a:r>
          </a:p>
        </p:txBody>
      </p:sp>
      <p:sp>
        <p:nvSpPr>
          <p:cNvPr id="13" name="TextBox 12">
            <a:extLst>
              <a:ext uri="{FF2B5EF4-FFF2-40B4-BE49-F238E27FC236}">
                <a16:creationId xmlns:a16="http://schemas.microsoft.com/office/drawing/2014/main" id="{D97CD90E-5324-991E-B08B-F9CB2A83BB8B}"/>
              </a:ext>
            </a:extLst>
          </p:cNvPr>
          <p:cNvSpPr txBox="1"/>
          <p:nvPr/>
        </p:nvSpPr>
        <p:spPr>
          <a:xfrm>
            <a:off x="896354" y="1969692"/>
            <a:ext cx="6337540" cy="483209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masis MT Pro" panose="02040504050005020304" pitchFamily="18" charset="0"/>
              </a:rPr>
              <a:t>Cell Membrane – A thin layer that surrounds the cell. It controls what enters and leaves the cell, protecting it and maintaining balance.</a:t>
            </a:r>
          </a:p>
          <a:p>
            <a:pPr marL="285750" indent="-285750">
              <a:buFont typeface="Arial" panose="020B0604020202020204" pitchFamily="34" charset="0"/>
              <a:buChar char="•"/>
            </a:pPr>
            <a:r>
              <a:rPr lang="en-US" sz="1600" dirty="0">
                <a:latin typeface="Amasis MT Pro" panose="02040504050005020304" pitchFamily="18" charset="0"/>
              </a:rPr>
              <a:t>Nucleus – The control center of the cell. It stores DNA and directs all cell activities, like a brain for the cell.</a:t>
            </a:r>
          </a:p>
          <a:p>
            <a:pPr marL="285750" indent="-285750">
              <a:buFont typeface="Arial" panose="020B0604020202020204" pitchFamily="34" charset="0"/>
              <a:buChar char="•"/>
            </a:pPr>
            <a:r>
              <a:rPr lang="en-US" sz="1600" dirty="0">
                <a:latin typeface="Amasis MT Pro" panose="02040504050005020304" pitchFamily="18" charset="0"/>
              </a:rPr>
              <a:t>Mitochondria – The powerhouse of the cell. It produces energy from nutrients, which the cell uses to carry out its functions.</a:t>
            </a:r>
          </a:p>
          <a:p>
            <a:pPr marL="285750" indent="-285750">
              <a:buFont typeface="Arial" panose="020B0604020202020204" pitchFamily="34" charset="0"/>
              <a:buChar char="•"/>
            </a:pPr>
            <a:r>
              <a:rPr lang="en-US" sz="1600" dirty="0">
                <a:latin typeface="Amasis MT Pro" panose="02040504050005020304" pitchFamily="18" charset="0"/>
              </a:rPr>
              <a:t>Cytoplasm – The jelly-like substance that fills the cell. It holds organelles in place and allows materials to move inside the cell.</a:t>
            </a:r>
          </a:p>
          <a:p>
            <a:pPr marL="285750" indent="-285750">
              <a:buFont typeface="Arial" panose="020B0604020202020204" pitchFamily="34" charset="0"/>
              <a:buChar char="•"/>
            </a:pPr>
            <a:r>
              <a:rPr lang="en-US" sz="1600" dirty="0">
                <a:latin typeface="Amasis MT Pro" panose="02040504050005020304" pitchFamily="18" charset="0"/>
              </a:rPr>
              <a:t>Endoplasmic Reticulum (ER) – A network of membranes that helps make proteins and lipids.</a:t>
            </a:r>
          </a:p>
          <a:p>
            <a:pPr marL="285750" indent="-285750">
              <a:buFont typeface="Arial" panose="020B0604020202020204" pitchFamily="34" charset="0"/>
              <a:buChar char="•"/>
            </a:pPr>
            <a:r>
              <a:rPr lang="en-US" sz="1600" dirty="0">
                <a:latin typeface="Amasis MT Pro" panose="02040504050005020304" pitchFamily="18" charset="0"/>
              </a:rPr>
              <a:t>Rough ER: Has ribosomes; makes proteins.</a:t>
            </a:r>
          </a:p>
          <a:p>
            <a:pPr marL="285750" indent="-285750">
              <a:buFont typeface="Arial" panose="020B0604020202020204" pitchFamily="34" charset="0"/>
              <a:buChar char="•"/>
            </a:pPr>
            <a:r>
              <a:rPr lang="en-US" sz="1600" dirty="0">
                <a:latin typeface="Amasis MT Pro" panose="02040504050005020304" pitchFamily="18" charset="0"/>
              </a:rPr>
              <a:t>Smooth ER: Makes lipids and detoxifies substances.</a:t>
            </a:r>
          </a:p>
          <a:p>
            <a:pPr marL="285750" indent="-285750">
              <a:buFont typeface="Arial" panose="020B0604020202020204" pitchFamily="34" charset="0"/>
              <a:buChar char="•"/>
            </a:pPr>
            <a:r>
              <a:rPr lang="en-US" sz="1600" dirty="0">
                <a:latin typeface="Amasis MT Pro" panose="02040504050005020304" pitchFamily="18" charset="0"/>
              </a:rPr>
              <a:t>Ribosomes – Tiny structures that produce proteins needed for growth and repair.</a:t>
            </a:r>
          </a:p>
          <a:p>
            <a:pPr marL="285750" indent="-285750">
              <a:buFont typeface="Arial" panose="020B0604020202020204" pitchFamily="34" charset="0"/>
              <a:buChar char="•"/>
            </a:pPr>
            <a:r>
              <a:rPr lang="en-US" sz="1600" dirty="0">
                <a:latin typeface="Amasis MT Pro" panose="02040504050005020304" pitchFamily="18" charset="0"/>
              </a:rPr>
              <a:t>Golgi Apparatus – Processes and packages proteins and other materials for transport in or out of the cell.</a:t>
            </a:r>
          </a:p>
          <a:p>
            <a:pPr marL="285750" indent="-285750">
              <a:buFont typeface="Arial" panose="020B0604020202020204" pitchFamily="34" charset="0"/>
              <a:buChar char="•"/>
            </a:pPr>
            <a:r>
              <a:rPr lang="en-US" sz="1600" dirty="0">
                <a:latin typeface="Amasis MT Pro" panose="02040504050005020304" pitchFamily="18" charset="0"/>
              </a:rPr>
              <a:t>Lysosomes – Small sacs that break down waste and worn-out cell parts, keeping the cell clean.</a:t>
            </a:r>
          </a:p>
        </p:txBody>
      </p:sp>
      <p:sp>
        <p:nvSpPr>
          <p:cNvPr id="9" name="Rectangle: Rounded Corners 8">
            <a:extLst>
              <a:ext uri="{FF2B5EF4-FFF2-40B4-BE49-F238E27FC236}">
                <a16:creationId xmlns:a16="http://schemas.microsoft.com/office/drawing/2014/main" id="{8589B77B-1A4E-1CD7-3B3A-7AE08997991B}"/>
              </a:ext>
            </a:extLst>
          </p:cNvPr>
          <p:cNvSpPr/>
          <p:nvPr/>
        </p:nvSpPr>
        <p:spPr>
          <a:xfrm>
            <a:off x="7752080" y="5613707"/>
            <a:ext cx="1192399" cy="374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C2D1084-7A6A-185E-77F4-A6332B6E11AF}"/>
              </a:ext>
            </a:extLst>
          </p:cNvPr>
          <p:cNvSpPr/>
          <p:nvPr/>
        </p:nvSpPr>
        <p:spPr>
          <a:xfrm>
            <a:off x="8529703" y="4491410"/>
            <a:ext cx="357057" cy="260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9BA02501-DE1E-4062-1724-3F3C59DF687B}"/>
              </a:ext>
            </a:extLst>
          </p:cNvPr>
          <p:cNvPicPr>
            <a:picLocks noChangeAspect="1"/>
          </p:cNvPicPr>
          <p:nvPr/>
        </p:nvPicPr>
        <p:blipFill>
          <a:blip r:embed="rId3"/>
          <a:stretch>
            <a:fillRect/>
          </a:stretch>
        </p:blipFill>
        <p:spPr>
          <a:xfrm>
            <a:off x="7107326" y="2122454"/>
            <a:ext cx="4334480" cy="4134427"/>
          </a:xfrm>
          <a:prstGeom prst="rect">
            <a:avLst/>
          </a:prstGeom>
        </p:spPr>
      </p:pic>
    </p:spTree>
    <p:extLst>
      <p:ext uri="{BB962C8B-B14F-4D97-AF65-F5344CB8AC3E}">
        <p14:creationId xmlns:p14="http://schemas.microsoft.com/office/powerpoint/2010/main" val="291433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theme/theme1.xml><?xml version="1.0" encoding="utf-8"?>
<a:theme xmlns:a="http://schemas.openxmlformats.org/drawingml/2006/main" name="GradientVTI">
  <a:themeElements>
    <a:clrScheme name="SketchLines">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252</TotalTime>
  <Words>3166</Words>
  <Application>Microsoft Office PowerPoint</Application>
  <PresentationFormat>Widescreen</PresentationFormat>
  <Paragraphs>305</Paragraphs>
  <Slides>18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Amasis MT Pro</vt:lpstr>
      <vt:lpstr>Aptos</vt:lpstr>
      <vt:lpstr>Arial</vt:lpstr>
      <vt:lpstr>Univers</vt:lpstr>
      <vt:lpstr>GradientVTI</vt:lpstr>
      <vt:lpstr>What is the Basic Unit of Life?  </vt:lpstr>
      <vt:lpstr>Who Has the Best Idea?</vt:lpstr>
      <vt:lpstr>Observing Cells in a Wine Cork</vt:lpstr>
      <vt:lpstr>Cell Theory Word Wall</vt:lpstr>
      <vt:lpstr>PowerPoint Presentation</vt:lpstr>
      <vt:lpstr>PowerPoint Presentation</vt:lpstr>
      <vt:lpstr>Plant Cell Investigation</vt:lpstr>
      <vt:lpstr>Plant Cell Word Wall</vt:lpstr>
      <vt:lpstr>PowerPoint Presentation</vt:lpstr>
      <vt:lpstr>Animal Cell Detective</vt:lpstr>
      <vt:lpstr>Animal Cell Word Wall</vt:lpstr>
      <vt:lpstr>Using Microscopes to Explore Cells</vt:lpstr>
      <vt:lpstr>Parts of a Microscope</vt:lpstr>
      <vt:lpstr>Observing Cells Under the Microscope: Confirming Plant and Animal Cell Structures</vt:lpstr>
      <vt:lpstr>Cells and Cell Systems: Review &amp; Build Your Cell Model</vt:lpstr>
      <vt:lpstr>Build Your Cell Model: Plant or Animal Cell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Mark  Barbado</dc:creator>
  <cp:lastModifiedBy>John Mark  Barbado</cp:lastModifiedBy>
  <cp:revision>1</cp:revision>
  <dcterms:created xsi:type="dcterms:W3CDTF">2025-11-16T16:59:00Z</dcterms:created>
  <dcterms:modified xsi:type="dcterms:W3CDTF">2025-11-16T21:11:26Z</dcterms:modified>
</cp:coreProperties>
</file>