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21"/>
  </p:notesMasterIdLst>
  <p:sldIdLst>
    <p:sldId id="256" r:id="rId2"/>
    <p:sldId id="257" r:id="rId3"/>
    <p:sldId id="260" r:id="rId4"/>
    <p:sldId id="258" r:id="rId5"/>
    <p:sldId id="259" r:id="rId6"/>
    <p:sldId id="261" r:id="rId7"/>
    <p:sldId id="262" r:id="rId8"/>
    <p:sldId id="263" r:id="rId9"/>
    <p:sldId id="265" r:id="rId10"/>
    <p:sldId id="267" r:id="rId11"/>
    <p:sldId id="266"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765" autoAdjust="0"/>
  </p:normalViewPr>
  <p:slideViewPr>
    <p:cSldViewPr snapToGrid="0">
      <p:cViewPr varScale="1">
        <p:scale>
          <a:sx n="75" d="100"/>
          <a:sy n="75" d="100"/>
        </p:scale>
        <p:origin x="97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51936-E260-4CA7-987D-77106CE5A4C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0CCFB7C-031C-4FFB-8079-30455A517C3B}">
      <dgm:prSet/>
      <dgm:spPr/>
      <dgm:t>
        <a:bodyPr/>
        <a:lstStyle/>
        <a:p>
          <a:r>
            <a:rPr lang="en-US" b="1" u="none" dirty="0"/>
            <a:t>Types of polygons:</a:t>
          </a:r>
          <a:endParaRPr lang="en-US" u="none" dirty="0"/>
        </a:p>
      </dgm:t>
    </dgm:pt>
    <dgm:pt modelId="{B9EA63A8-3307-44A5-9DF8-73694BFA76C9}" type="parTrans" cxnId="{D21D590F-BEB4-401F-99AC-65200351645A}">
      <dgm:prSet/>
      <dgm:spPr/>
      <dgm:t>
        <a:bodyPr/>
        <a:lstStyle/>
        <a:p>
          <a:endParaRPr lang="en-US"/>
        </a:p>
      </dgm:t>
    </dgm:pt>
    <dgm:pt modelId="{1AED113F-9B5E-4F0E-A600-7120A5F494DE}" type="sibTrans" cxnId="{D21D590F-BEB4-401F-99AC-65200351645A}">
      <dgm:prSet/>
      <dgm:spPr/>
      <dgm:t>
        <a:bodyPr/>
        <a:lstStyle/>
        <a:p>
          <a:endParaRPr lang="en-US"/>
        </a:p>
      </dgm:t>
    </dgm:pt>
    <dgm:pt modelId="{9709E95D-FD17-4C37-8107-40D297AC5B05}">
      <dgm:prSet/>
      <dgm:spPr/>
      <dgm:t>
        <a:bodyPr/>
        <a:lstStyle/>
        <a:p>
          <a:r>
            <a:rPr lang="en-US"/>
            <a:t>1. Convex polygon: All interior angles &lt; 180°</a:t>
          </a:r>
        </a:p>
      </dgm:t>
    </dgm:pt>
    <dgm:pt modelId="{D5F3BA12-A22C-4D9B-8897-0F3D487D21F1}" type="parTrans" cxnId="{202D51C4-28A1-44BE-A7D3-CED0ED21E7A7}">
      <dgm:prSet/>
      <dgm:spPr/>
      <dgm:t>
        <a:bodyPr/>
        <a:lstStyle/>
        <a:p>
          <a:endParaRPr lang="en-US"/>
        </a:p>
      </dgm:t>
    </dgm:pt>
    <dgm:pt modelId="{8B74620A-6F49-4AB5-BB59-B1F8B9110B4C}" type="sibTrans" cxnId="{202D51C4-28A1-44BE-A7D3-CED0ED21E7A7}">
      <dgm:prSet/>
      <dgm:spPr/>
      <dgm:t>
        <a:bodyPr/>
        <a:lstStyle/>
        <a:p>
          <a:endParaRPr lang="en-US"/>
        </a:p>
      </dgm:t>
    </dgm:pt>
    <dgm:pt modelId="{4483B5C3-7E1C-43E1-AAEF-E8F3CD6A25E3}">
      <dgm:prSet/>
      <dgm:spPr/>
      <dgm:t>
        <a:bodyPr/>
        <a:lstStyle/>
        <a:p>
          <a:r>
            <a:rPr lang="en-US"/>
            <a:t>2. Concave polygon: At least one interior angle &gt; 180°</a:t>
          </a:r>
        </a:p>
      </dgm:t>
    </dgm:pt>
    <dgm:pt modelId="{D7C623F5-2683-4770-B9BB-8B72C82FC9EF}" type="parTrans" cxnId="{CABB93BC-9343-4A4D-9C99-930B3E686666}">
      <dgm:prSet/>
      <dgm:spPr/>
      <dgm:t>
        <a:bodyPr/>
        <a:lstStyle/>
        <a:p>
          <a:endParaRPr lang="en-US"/>
        </a:p>
      </dgm:t>
    </dgm:pt>
    <dgm:pt modelId="{B6A1EFA9-B783-4BCD-A25C-CA235929BEC2}" type="sibTrans" cxnId="{CABB93BC-9343-4A4D-9C99-930B3E686666}">
      <dgm:prSet/>
      <dgm:spPr/>
      <dgm:t>
        <a:bodyPr/>
        <a:lstStyle/>
        <a:p>
          <a:endParaRPr lang="en-US"/>
        </a:p>
      </dgm:t>
    </dgm:pt>
    <dgm:pt modelId="{BBD02EAE-FD7D-45BC-A6F8-E51A1393C368}">
      <dgm:prSet/>
      <dgm:spPr/>
      <dgm:t>
        <a:bodyPr/>
        <a:lstStyle/>
        <a:p>
          <a:r>
            <a:rPr lang="en-US"/>
            <a:t>3. Regular polygon: All sides and angles are equal</a:t>
          </a:r>
        </a:p>
      </dgm:t>
    </dgm:pt>
    <dgm:pt modelId="{831D6903-5FA4-4E11-9EAD-5FD0B0BFDDB1}" type="parTrans" cxnId="{20E81065-7F21-4262-AC5A-98E2629E59E7}">
      <dgm:prSet/>
      <dgm:spPr/>
      <dgm:t>
        <a:bodyPr/>
        <a:lstStyle/>
        <a:p>
          <a:endParaRPr lang="en-US"/>
        </a:p>
      </dgm:t>
    </dgm:pt>
    <dgm:pt modelId="{7E3AA4B4-79C2-4ADD-9556-CC370099A45D}" type="sibTrans" cxnId="{20E81065-7F21-4262-AC5A-98E2629E59E7}">
      <dgm:prSet/>
      <dgm:spPr/>
      <dgm:t>
        <a:bodyPr/>
        <a:lstStyle/>
        <a:p>
          <a:endParaRPr lang="en-US"/>
        </a:p>
      </dgm:t>
    </dgm:pt>
    <dgm:pt modelId="{2A25DDD6-CEE1-440C-982E-4850115032CB}">
      <dgm:prSet custT="1"/>
      <dgm:spPr/>
      <dgm:t>
        <a:bodyPr/>
        <a:lstStyle/>
        <a:p>
          <a:r>
            <a:rPr lang="en-US" sz="2000" dirty="0">
              <a:solidFill>
                <a:schemeClr val="bg1"/>
              </a:solidFill>
            </a:rPr>
            <a:t>Examples: Triangle, square, pentagon</a:t>
          </a:r>
        </a:p>
      </dgm:t>
    </dgm:pt>
    <dgm:pt modelId="{D28BF2A9-FDA4-433E-A42A-4F521EF86D96}" type="parTrans" cxnId="{9521B389-15BE-47B9-B289-17EA256B9C4A}">
      <dgm:prSet/>
      <dgm:spPr/>
      <dgm:t>
        <a:bodyPr/>
        <a:lstStyle/>
        <a:p>
          <a:endParaRPr lang="en-US"/>
        </a:p>
      </dgm:t>
    </dgm:pt>
    <dgm:pt modelId="{12D3B20B-65B6-412F-ACF8-4D7B9D5C4B65}" type="sibTrans" cxnId="{9521B389-15BE-47B9-B289-17EA256B9C4A}">
      <dgm:prSet/>
      <dgm:spPr/>
      <dgm:t>
        <a:bodyPr/>
        <a:lstStyle/>
        <a:p>
          <a:endParaRPr lang="en-US"/>
        </a:p>
      </dgm:t>
    </dgm:pt>
    <dgm:pt modelId="{C33F0707-4807-4A88-8F3F-01AF2BFA362C}">
      <dgm:prSet custT="1"/>
      <dgm:spPr/>
      <dgm:t>
        <a:bodyPr/>
        <a:lstStyle/>
        <a:p>
          <a:r>
            <a:rPr lang="en-US" sz="2000" dirty="0">
              <a:solidFill>
                <a:schemeClr val="bg1"/>
              </a:solidFill>
            </a:rPr>
            <a:t>Non-example: Circle (not a polygon)</a:t>
          </a:r>
          <a:endParaRPr lang="en-US" sz="2000" dirty="0"/>
        </a:p>
      </dgm:t>
    </dgm:pt>
    <dgm:pt modelId="{73111B35-4EAC-4DD4-8664-88E7B3B20373}" type="parTrans" cxnId="{D4A6609F-5112-4F5D-845C-C8600A917BB8}">
      <dgm:prSet/>
      <dgm:spPr/>
      <dgm:t>
        <a:bodyPr/>
        <a:lstStyle/>
        <a:p>
          <a:endParaRPr lang="en-US"/>
        </a:p>
      </dgm:t>
    </dgm:pt>
    <dgm:pt modelId="{AE15FBDB-BC37-4E1E-9C1C-CB5BD0A30727}" type="sibTrans" cxnId="{D4A6609F-5112-4F5D-845C-C8600A917BB8}">
      <dgm:prSet/>
      <dgm:spPr/>
      <dgm:t>
        <a:bodyPr/>
        <a:lstStyle/>
        <a:p>
          <a:endParaRPr lang="en-US"/>
        </a:p>
      </dgm:t>
    </dgm:pt>
    <dgm:pt modelId="{779EBA47-0475-4429-AFCB-319BB9F352AD}" type="pres">
      <dgm:prSet presAssocID="{F5C51936-E260-4CA7-987D-77106CE5A4C5}" presName="linear" presStyleCnt="0">
        <dgm:presLayoutVars>
          <dgm:animLvl val="lvl"/>
          <dgm:resizeHandles val="exact"/>
        </dgm:presLayoutVars>
      </dgm:prSet>
      <dgm:spPr/>
    </dgm:pt>
    <dgm:pt modelId="{5B38276B-93C0-4D17-8C07-5D8FB62A5567}" type="pres">
      <dgm:prSet presAssocID="{00CCFB7C-031C-4FFB-8079-30455A517C3B}" presName="parentText" presStyleLbl="node1" presStyleIdx="0" presStyleCnt="4">
        <dgm:presLayoutVars>
          <dgm:chMax val="0"/>
          <dgm:bulletEnabled val="1"/>
        </dgm:presLayoutVars>
      </dgm:prSet>
      <dgm:spPr/>
    </dgm:pt>
    <dgm:pt modelId="{B6E7FE02-026D-4AEB-BFB2-E09C28DD6177}" type="pres">
      <dgm:prSet presAssocID="{1AED113F-9B5E-4F0E-A600-7120A5F494DE}" presName="spacer" presStyleCnt="0"/>
      <dgm:spPr/>
    </dgm:pt>
    <dgm:pt modelId="{ACA3D74E-42AD-4924-861C-8BCC077ABFBA}" type="pres">
      <dgm:prSet presAssocID="{9709E95D-FD17-4C37-8107-40D297AC5B05}" presName="parentText" presStyleLbl="node1" presStyleIdx="1" presStyleCnt="4">
        <dgm:presLayoutVars>
          <dgm:chMax val="0"/>
          <dgm:bulletEnabled val="1"/>
        </dgm:presLayoutVars>
      </dgm:prSet>
      <dgm:spPr/>
    </dgm:pt>
    <dgm:pt modelId="{F9DA18B9-736F-4A2D-A9A6-E7C4F428EA56}" type="pres">
      <dgm:prSet presAssocID="{8B74620A-6F49-4AB5-BB59-B1F8B9110B4C}" presName="spacer" presStyleCnt="0"/>
      <dgm:spPr/>
    </dgm:pt>
    <dgm:pt modelId="{11AAA67B-A2D3-401F-A34D-F858BE7424AE}" type="pres">
      <dgm:prSet presAssocID="{4483B5C3-7E1C-43E1-AAEF-E8F3CD6A25E3}" presName="parentText" presStyleLbl="node1" presStyleIdx="2" presStyleCnt="4">
        <dgm:presLayoutVars>
          <dgm:chMax val="0"/>
          <dgm:bulletEnabled val="1"/>
        </dgm:presLayoutVars>
      </dgm:prSet>
      <dgm:spPr/>
    </dgm:pt>
    <dgm:pt modelId="{69C186E3-539D-40AE-A008-A85F750569A6}" type="pres">
      <dgm:prSet presAssocID="{B6A1EFA9-B783-4BCD-A25C-CA235929BEC2}" presName="spacer" presStyleCnt="0"/>
      <dgm:spPr/>
    </dgm:pt>
    <dgm:pt modelId="{B1C652D3-E8F5-46C8-A539-32BB573919E0}" type="pres">
      <dgm:prSet presAssocID="{BBD02EAE-FD7D-45BC-A6F8-E51A1393C368}" presName="parentText" presStyleLbl="node1" presStyleIdx="3" presStyleCnt="4">
        <dgm:presLayoutVars>
          <dgm:chMax val="0"/>
          <dgm:bulletEnabled val="1"/>
        </dgm:presLayoutVars>
      </dgm:prSet>
      <dgm:spPr/>
    </dgm:pt>
    <dgm:pt modelId="{2B1F0DF4-A530-4B7D-BF55-BF17D4AD9C4D}" type="pres">
      <dgm:prSet presAssocID="{BBD02EAE-FD7D-45BC-A6F8-E51A1393C368}" presName="childText" presStyleLbl="revTx" presStyleIdx="0" presStyleCnt="1">
        <dgm:presLayoutVars>
          <dgm:bulletEnabled val="1"/>
        </dgm:presLayoutVars>
      </dgm:prSet>
      <dgm:spPr/>
    </dgm:pt>
  </dgm:ptLst>
  <dgm:cxnLst>
    <dgm:cxn modelId="{D21D590F-BEB4-401F-99AC-65200351645A}" srcId="{F5C51936-E260-4CA7-987D-77106CE5A4C5}" destId="{00CCFB7C-031C-4FFB-8079-30455A517C3B}" srcOrd="0" destOrd="0" parTransId="{B9EA63A8-3307-44A5-9DF8-73694BFA76C9}" sibTransId="{1AED113F-9B5E-4F0E-A600-7120A5F494DE}"/>
    <dgm:cxn modelId="{A34AC321-AF80-402A-81C4-F6D946B296AD}" type="presOf" srcId="{C33F0707-4807-4A88-8F3F-01AF2BFA362C}" destId="{2B1F0DF4-A530-4B7D-BF55-BF17D4AD9C4D}" srcOrd="0" destOrd="1" presId="urn:microsoft.com/office/officeart/2005/8/layout/vList2"/>
    <dgm:cxn modelId="{07B59D34-9AA4-49BC-8C78-8F95E2F43C54}" type="presOf" srcId="{00CCFB7C-031C-4FFB-8079-30455A517C3B}" destId="{5B38276B-93C0-4D17-8C07-5D8FB62A5567}" srcOrd="0" destOrd="0" presId="urn:microsoft.com/office/officeart/2005/8/layout/vList2"/>
    <dgm:cxn modelId="{CF11013B-BA82-4B9A-8D32-04BC6D7E6B07}" type="presOf" srcId="{4483B5C3-7E1C-43E1-AAEF-E8F3CD6A25E3}" destId="{11AAA67B-A2D3-401F-A34D-F858BE7424AE}" srcOrd="0" destOrd="0" presId="urn:microsoft.com/office/officeart/2005/8/layout/vList2"/>
    <dgm:cxn modelId="{11D07E5C-3958-44E0-8D34-0E44A50AABDE}" type="presOf" srcId="{BBD02EAE-FD7D-45BC-A6F8-E51A1393C368}" destId="{B1C652D3-E8F5-46C8-A539-32BB573919E0}" srcOrd="0" destOrd="0" presId="urn:microsoft.com/office/officeart/2005/8/layout/vList2"/>
    <dgm:cxn modelId="{20E81065-7F21-4262-AC5A-98E2629E59E7}" srcId="{F5C51936-E260-4CA7-987D-77106CE5A4C5}" destId="{BBD02EAE-FD7D-45BC-A6F8-E51A1393C368}" srcOrd="3" destOrd="0" parTransId="{831D6903-5FA4-4E11-9EAD-5FD0B0BFDDB1}" sibTransId="{7E3AA4B4-79C2-4ADD-9556-CC370099A45D}"/>
    <dgm:cxn modelId="{7DB5DE7D-13A4-4E4A-80C1-BFD127567312}" type="presOf" srcId="{F5C51936-E260-4CA7-987D-77106CE5A4C5}" destId="{779EBA47-0475-4429-AFCB-319BB9F352AD}" srcOrd="0" destOrd="0" presId="urn:microsoft.com/office/officeart/2005/8/layout/vList2"/>
    <dgm:cxn modelId="{9521B389-15BE-47B9-B289-17EA256B9C4A}" srcId="{BBD02EAE-FD7D-45BC-A6F8-E51A1393C368}" destId="{2A25DDD6-CEE1-440C-982E-4850115032CB}" srcOrd="0" destOrd="0" parTransId="{D28BF2A9-FDA4-433E-A42A-4F521EF86D96}" sibTransId="{12D3B20B-65B6-412F-ACF8-4D7B9D5C4B65}"/>
    <dgm:cxn modelId="{D4A6609F-5112-4F5D-845C-C8600A917BB8}" srcId="{BBD02EAE-FD7D-45BC-A6F8-E51A1393C368}" destId="{C33F0707-4807-4A88-8F3F-01AF2BFA362C}" srcOrd="1" destOrd="0" parTransId="{73111B35-4EAC-4DD4-8664-88E7B3B20373}" sibTransId="{AE15FBDB-BC37-4E1E-9C1C-CB5BD0A30727}"/>
    <dgm:cxn modelId="{CABB93BC-9343-4A4D-9C99-930B3E686666}" srcId="{F5C51936-E260-4CA7-987D-77106CE5A4C5}" destId="{4483B5C3-7E1C-43E1-AAEF-E8F3CD6A25E3}" srcOrd="2" destOrd="0" parTransId="{D7C623F5-2683-4770-B9BB-8B72C82FC9EF}" sibTransId="{B6A1EFA9-B783-4BCD-A25C-CA235929BEC2}"/>
    <dgm:cxn modelId="{202D51C4-28A1-44BE-A7D3-CED0ED21E7A7}" srcId="{F5C51936-E260-4CA7-987D-77106CE5A4C5}" destId="{9709E95D-FD17-4C37-8107-40D297AC5B05}" srcOrd="1" destOrd="0" parTransId="{D5F3BA12-A22C-4D9B-8897-0F3D487D21F1}" sibTransId="{8B74620A-6F49-4AB5-BB59-B1F8B9110B4C}"/>
    <dgm:cxn modelId="{529CE4E3-A338-492E-8394-DA9EFF72248A}" type="presOf" srcId="{2A25DDD6-CEE1-440C-982E-4850115032CB}" destId="{2B1F0DF4-A530-4B7D-BF55-BF17D4AD9C4D}" srcOrd="0" destOrd="0" presId="urn:microsoft.com/office/officeart/2005/8/layout/vList2"/>
    <dgm:cxn modelId="{5993EDF1-87FE-46D4-93A2-7D23B44DC19D}" type="presOf" srcId="{9709E95D-FD17-4C37-8107-40D297AC5B05}" destId="{ACA3D74E-42AD-4924-861C-8BCC077ABFBA}" srcOrd="0" destOrd="0" presId="urn:microsoft.com/office/officeart/2005/8/layout/vList2"/>
    <dgm:cxn modelId="{1940079F-9312-46C4-966B-CE8760134195}" type="presParOf" srcId="{779EBA47-0475-4429-AFCB-319BB9F352AD}" destId="{5B38276B-93C0-4D17-8C07-5D8FB62A5567}" srcOrd="0" destOrd="0" presId="urn:microsoft.com/office/officeart/2005/8/layout/vList2"/>
    <dgm:cxn modelId="{B8D51B66-4B14-475E-BBB7-AEE7B414521A}" type="presParOf" srcId="{779EBA47-0475-4429-AFCB-319BB9F352AD}" destId="{B6E7FE02-026D-4AEB-BFB2-E09C28DD6177}" srcOrd="1" destOrd="0" presId="urn:microsoft.com/office/officeart/2005/8/layout/vList2"/>
    <dgm:cxn modelId="{605B08B5-DF47-4D04-8BEB-7B7BE1C66450}" type="presParOf" srcId="{779EBA47-0475-4429-AFCB-319BB9F352AD}" destId="{ACA3D74E-42AD-4924-861C-8BCC077ABFBA}" srcOrd="2" destOrd="0" presId="urn:microsoft.com/office/officeart/2005/8/layout/vList2"/>
    <dgm:cxn modelId="{A53909FA-D24B-4E60-889B-313B796AC081}" type="presParOf" srcId="{779EBA47-0475-4429-AFCB-319BB9F352AD}" destId="{F9DA18B9-736F-4A2D-A9A6-E7C4F428EA56}" srcOrd="3" destOrd="0" presId="urn:microsoft.com/office/officeart/2005/8/layout/vList2"/>
    <dgm:cxn modelId="{647D0D6B-32DA-4C68-8AF5-253F5067AF01}" type="presParOf" srcId="{779EBA47-0475-4429-AFCB-319BB9F352AD}" destId="{11AAA67B-A2D3-401F-A34D-F858BE7424AE}" srcOrd="4" destOrd="0" presId="urn:microsoft.com/office/officeart/2005/8/layout/vList2"/>
    <dgm:cxn modelId="{CEBB4DFD-F269-474F-8B83-D7A06FE7109D}" type="presParOf" srcId="{779EBA47-0475-4429-AFCB-319BB9F352AD}" destId="{69C186E3-539D-40AE-A008-A85F750569A6}" srcOrd="5" destOrd="0" presId="urn:microsoft.com/office/officeart/2005/8/layout/vList2"/>
    <dgm:cxn modelId="{84263BAB-8FE9-4EE1-9F29-15C86348BB09}" type="presParOf" srcId="{779EBA47-0475-4429-AFCB-319BB9F352AD}" destId="{B1C652D3-E8F5-46C8-A539-32BB573919E0}" srcOrd="6" destOrd="0" presId="urn:microsoft.com/office/officeart/2005/8/layout/vList2"/>
    <dgm:cxn modelId="{343D7D21-4063-4BFF-8DA0-58388E8A9456}" type="presParOf" srcId="{779EBA47-0475-4429-AFCB-319BB9F352AD}" destId="{2B1F0DF4-A530-4B7D-BF55-BF17D4AD9C4D}"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94F2CB-BE95-4CDF-923F-CC4A3B18A34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133F04D-BE76-4267-9A22-03081E428B34}">
      <dgm:prSet custT="1"/>
      <dgm:spPr/>
      <dgm:t>
        <a:bodyPr/>
        <a:lstStyle/>
        <a:p>
          <a:r>
            <a:rPr lang="en-US" sz="2400" dirty="0"/>
            <a:t>1. Triangle angles: 50°, 60° → Find the third angle and classify the triangle by angles.</a:t>
          </a:r>
        </a:p>
      </dgm:t>
    </dgm:pt>
    <dgm:pt modelId="{A21AEF24-039D-4A93-966E-691C07D6796D}" type="parTrans" cxnId="{9C31C0A0-53F9-4A52-8FFD-08021DB878EF}">
      <dgm:prSet/>
      <dgm:spPr/>
      <dgm:t>
        <a:bodyPr/>
        <a:lstStyle/>
        <a:p>
          <a:endParaRPr lang="en-US"/>
        </a:p>
      </dgm:t>
    </dgm:pt>
    <dgm:pt modelId="{73C7AD7A-504F-4E21-A7F3-C5A3F784FDA7}" type="sibTrans" cxnId="{9C31C0A0-53F9-4A52-8FFD-08021DB878EF}">
      <dgm:prSet/>
      <dgm:spPr/>
      <dgm:t>
        <a:bodyPr/>
        <a:lstStyle/>
        <a:p>
          <a:endParaRPr lang="en-US"/>
        </a:p>
      </dgm:t>
    </dgm:pt>
    <dgm:pt modelId="{9699C8CC-5AFE-4779-AD15-CAE906E9A9F8}">
      <dgm:prSet/>
      <dgm:spPr/>
      <dgm:t>
        <a:bodyPr/>
        <a:lstStyle/>
        <a:p>
          <a:r>
            <a:rPr lang="en-US" dirty="0"/>
            <a:t>2. Exterior angle = sum of remote interior angles: 40° + 65° → Find exterior angle.</a:t>
          </a:r>
        </a:p>
      </dgm:t>
    </dgm:pt>
    <dgm:pt modelId="{59676D8E-24A1-4702-9FB1-9D282BEB5C59}" type="parTrans" cxnId="{036F0484-EFBA-4BED-BCE6-54B8F8E6FC64}">
      <dgm:prSet/>
      <dgm:spPr/>
      <dgm:t>
        <a:bodyPr/>
        <a:lstStyle/>
        <a:p>
          <a:endParaRPr lang="en-US"/>
        </a:p>
      </dgm:t>
    </dgm:pt>
    <dgm:pt modelId="{6D23B092-40C2-409C-B46A-7887939FD53F}" type="sibTrans" cxnId="{036F0484-EFBA-4BED-BCE6-54B8F8E6FC64}">
      <dgm:prSet/>
      <dgm:spPr/>
      <dgm:t>
        <a:bodyPr/>
        <a:lstStyle/>
        <a:p>
          <a:endParaRPr lang="en-US"/>
        </a:p>
      </dgm:t>
    </dgm:pt>
    <dgm:pt modelId="{257FBED0-A4FC-4B21-8F5A-9DB65C014736}">
      <dgm:prSet/>
      <dgm:spPr/>
      <dgm:t>
        <a:bodyPr/>
        <a:lstStyle/>
        <a:p>
          <a:r>
            <a:rPr lang="en-US" dirty="0"/>
            <a:t>3. Isosceles triangle: Vertex angle = 70° → Find base angles.</a:t>
          </a:r>
        </a:p>
      </dgm:t>
    </dgm:pt>
    <dgm:pt modelId="{A7CFB890-B6AA-4F0B-ACDD-6F89FB74D516}" type="parTrans" cxnId="{DD71B86E-85AC-4DA2-B23A-C5E0EB342E02}">
      <dgm:prSet/>
      <dgm:spPr/>
      <dgm:t>
        <a:bodyPr/>
        <a:lstStyle/>
        <a:p>
          <a:endParaRPr lang="en-US"/>
        </a:p>
      </dgm:t>
    </dgm:pt>
    <dgm:pt modelId="{2A1A3FB2-9E47-40AC-9180-F09829AEC618}" type="sibTrans" cxnId="{DD71B86E-85AC-4DA2-B23A-C5E0EB342E02}">
      <dgm:prSet/>
      <dgm:spPr/>
      <dgm:t>
        <a:bodyPr/>
        <a:lstStyle/>
        <a:p>
          <a:endParaRPr lang="en-US"/>
        </a:p>
      </dgm:t>
    </dgm:pt>
    <dgm:pt modelId="{28D2A9E1-E777-460A-A3D6-FF764D55E352}">
      <dgm:prSet/>
      <dgm:spPr/>
      <dgm:t>
        <a:bodyPr/>
        <a:lstStyle/>
        <a:p>
          <a:r>
            <a:rPr lang="en-US" dirty="0"/>
            <a:t>4. Equilateral triangle: Each side = 6 cm → Find all angles.</a:t>
          </a:r>
        </a:p>
      </dgm:t>
    </dgm:pt>
    <dgm:pt modelId="{E7E30BBC-9995-46AD-83CE-958B734734EF}" type="parTrans" cxnId="{D079572E-D9E7-4E64-B4F0-72C5C13C3F7E}">
      <dgm:prSet/>
      <dgm:spPr/>
      <dgm:t>
        <a:bodyPr/>
        <a:lstStyle/>
        <a:p>
          <a:endParaRPr lang="en-US"/>
        </a:p>
      </dgm:t>
    </dgm:pt>
    <dgm:pt modelId="{B2FA04A4-E9AA-4A9D-AD81-A6470C027BC2}" type="sibTrans" cxnId="{D079572E-D9E7-4E64-B4F0-72C5C13C3F7E}">
      <dgm:prSet/>
      <dgm:spPr/>
      <dgm:t>
        <a:bodyPr/>
        <a:lstStyle/>
        <a:p>
          <a:endParaRPr lang="en-US"/>
        </a:p>
      </dgm:t>
    </dgm:pt>
    <dgm:pt modelId="{49E9C0E2-451B-45AF-9CBA-C3DCFE80E77F}" type="pres">
      <dgm:prSet presAssocID="{C294F2CB-BE95-4CDF-923F-CC4A3B18A34A}" presName="linear" presStyleCnt="0">
        <dgm:presLayoutVars>
          <dgm:animLvl val="lvl"/>
          <dgm:resizeHandles val="exact"/>
        </dgm:presLayoutVars>
      </dgm:prSet>
      <dgm:spPr/>
    </dgm:pt>
    <dgm:pt modelId="{4997215A-7B9F-47BF-8D7A-F430536F0EB8}" type="pres">
      <dgm:prSet presAssocID="{A133F04D-BE76-4267-9A22-03081E428B34}" presName="parentText" presStyleLbl="node1" presStyleIdx="0" presStyleCnt="4">
        <dgm:presLayoutVars>
          <dgm:chMax val="0"/>
          <dgm:bulletEnabled val="1"/>
        </dgm:presLayoutVars>
      </dgm:prSet>
      <dgm:spPr/>
    </dgm:pt>
    <dgm:pt modelId="{0EB857F5-92ED-4CB6-9270-609EFC555563}" type="pres">
      <dgm:prSet presAssocID="{73C7AD7A-504F-4E21-A7F3-C5A3F784FDA7}" presName="spacer" presStyleCnt="0"/>
      <dgm:spPr/>
    </dgm:pt>
    <dgm:pt modelId="{913AE37E-7802-4010-B3D5-8B85B31279BF}" type="pres">
      <dgm:prSet presAssocID="{9699C8CC-5AFE-4779-AD15-CAE906E9A9F8}" presName="parentText" presStyleLbl="node1" presStyleIdx="1" presStyleCnt="4">
        <dgm:presLayoutVars>
          <dgm:chMax val="0"/>
          <dgm:bulletEnabled val="1"/>
        </dgm:presLayoutVars>
      </dgm:prSet>
      <dgm:spPr/>
    </dgm:pt>
    <dgm:pt modelId="{6E578990-46DF-41DC-A8D8-0114A472976F}" type="pres">
      <dgm:prSet presAssocID="{6D23B092-40C2-409C-B46A-7887939FD53F}" presName="spacer" presStyleCnt="0"/>
      <dgm:spPr/>
    </dgm:pt>
    <dgm:pt modelId="{416E28BE-D7C0-4765-BD1F-FAF0995D42B4}" type="pres">
      <dgm:prSet presAssocID="{257FBED0-A4FC-4B21-8F5A-9DB65C014736}" presName="parentText" presStyleLbl="node1" presStyleIdx="2" presStyleCnt="4">
        <dgm:presLayoutVars>
          <dgm:chMax val="0"/>
          <dgm:bulletEnabled val="1"/>
        </dgm:presLayoutVars>
      </dgm:prSet>
      <dgm:spPr/>
    </dgm:pt>
    <dgm:pt modelId="{A5877699-8870-4FE6-AA41-9E64EBFB4AA6}" type="pres">
      <dgm:prSet presAssocID="{2A1A3FB2-9E47-40AC-9180-F09829AEC618}" presName="spacer" presStyleCnt="0"/>
      <dgm:spPr/>
    </dgm:pt>
    <dgm:pt modelId="{717FF121-E86F-46DB-A057-CEB440337F6B}" type="pres">
      <dgm:prSet presAssocID="{28D2A9E1-E777-460A-A3D6-FF764D55E352}" presName="parentText" presStyleLbl="node1" presStyleIdx="3" presStyleCnt="4">
        <dgm:presLayoutVars>
          <dgm:chMax val="0"/>
          <dgm:bulletEnabled val="1"/>
        </dgm:presLayoutVars>
      </dgm:prSet>
      <dgm:spPr/>
    </dgm:pt>
  </dgm:ptLst>
  <dgm:cxnLst>
    <dgm:cxn modelId="{0BF99F11-6628-4186-ABE3-A2D2D6BB4195}" type="presOf" srcId="{A133F04D-BE76-4267-9A22-03081E428B34}" destId="{4997215A-7B9F-47BF-8D7A-F430536F0EB8}" srcOrd="0" destOrd="0" presId="urn:microsoft.com/office/officeart/2005/8/layout/vList2"/>
    <dgm:cxn modelId="{FDCA1D15-617A-43A4-819F-92424F9DE96B}" type="presOf" srcId="{28D2A9E1-E777-460A-A3D6-FF764D55E352}" destId="{717FF121-E86F-46DB-A057-CEB440337F6B}" srcOrd="0" destOrd="0" presId="urn:microsoft.com/office/officeart/2005/8/layout/vList2"/>
    <dgm:cxn modelId="{D079572E-D9E7-4E64-B4F0-72C5C13C3F7E}" srcId="{C294F2CB-BE95-4CDF-923F-CC4A3B18A34A}" destId="{28D2A9E1-E777-460A-A3D6-FF764D55E352}" srcOrd="3" destOrd="0" parTransId="{E7E30BBC-9995-46AD-83CE-958B734734EF}" sibTransId="{B2FA04A4-E9AA-4A9D-AD81-A6470C027BC2}"/>
    <dgm:cxn modelId="{DD71B86E-85AC-4DA2-B23A-C5E0EB342E02}" srcId="{C294F2CB-BE95-4CDF-923F-CC4A3B18A34A}" destId="{257FBED0-A4FC-4B21-8F5A-9DB65C014736}" srcOrd="2" destOrd="0" parTransId="{A7CFB890-B6AA-4F0B-ACDD-6F89FB74D516}" sibTransId="{2A1A3FB2-9E47-40AC-9180-F09829AEC618}"/>
    <dgm:cxn modelId="{036F0484-EFBA-4BED-BCE6-54B8F8E6FC64}" srcId="{C294F2CB-BE95-4CDF-923F-CC4A3B18A34A}" destId="{9699C8CC-5AFE-4779-AD15-CAE906E9A9F8}" srcOrd="1" destOrd="0" parTransId="{59676D8E-24A1-4702-9FB1-9D282BEB5C59}" sibTransId="{6D23B092-40C2-409C-B46A-7887939FD53F}"/>
    <dgm:cxn modelId="{B4AF8586-277D-49CF-B49E-DF733343E4B8}" type="presOf" srcId="{9699C8CC-5AFE-4779-AD15-CAE906E9A9F8}" destId="{913AE37E-7802-4010-B3D5-8B85B31279BF}" srcOrd="0" destOrd="0" presId="urn:microsoft.com/office/officeart/2005/8/layout/vList2"/>
    <dgm:cxn modelId="{9C31C0A0-53F9-4A52-8FFD-08021DB878EF}" srcId="{C294F2CB-BE95-4CDF-923F-CC4A3B18A34A}" destId="{A133F04D-BE76-4267-9A22-03081E428B34}" srcOrd="0" destOrd="0" parTransId="{A21AEF24-039D-4A93-966E-691C07D6796D}" sibTransId="{73C7AD7A-504F-4E21-A7F3-C5A3F784FDA7}"/>
    <dgm:cxn modelId="{A3BF24B2-CB8E-4493-ABBB-179E3568BEFF}" type="presOf" srcId="{C294F2CB-BE95-4CDF-923F-CC4A3B18A34A}" destId="{49E9C0E2-451B-45AF-9CBA-C3DCFE80E77F}" srcOrd="0" destOrd="0" presId="urn:microsoft.com/office/officeart/2005/8/layout/vList2"/>
    <dgm:cxn modelId="{E019F0FD-8BD4-40C0-88EC-AE0EA255B8AF}" type="presOf" srcId="{257FBED0-A4FC-4B21-8F5A-9DB65C014736}" destId="{416E28BE-D7C0-4765-BD1F-FAF0995D42B4}" srcOrd="0" destOrd="0" presId="urn:microsoft.com/office/officeart/2005/8/layout/vList2"/>
    <dgm:cxn modelId="{7B8733CF-9754-4178-8605-2F64A5F85083}" type="presParOf" srcId="{49E9C0E2-451B-45AF-9CBA-C3DCFE80E77F}" destId="{4997215A-7B9F-47BF-8D7A-F430536F0EB8}" srcOrd="0" destOrd="0" presId="urn:microsoft.com/office/officeart/2005/8/layout/vList2"/>
    <dgm:cxn modelId="{793C718A-E1AB-4357-9CC8-9E3B3B768972}" type="presParOf" srcId="{49E9C0E2-451B-45AF-9CBA-C3DCFE80E77F}" destId="{0EB857F5-92ED-4CB6-9270-609EFC555563}" srcOrd="1" destOrd="0" presId="urn:microsoft.com/office/officeart/2005/8/layout/vList2"/>
    <dgm:cxn modelId="{5FE71769-2E71-4D41-838B-F9382D5098E4}" type="presParOf" srcId="{49E9C0E2-451B-45AF-9CBA-C3DCFE80E77F}" destId="{913AE37E-7802-4010-B3D5-8B85B31279BF}" srcOrd="2" destOrd="0" presId="urn:microsoft.com/office/officeart/2005/8/layout/vList2"/>
    <dgm:cxn modelId="{8D5CEDF4-78C7-4DCF-8795-6FC903A20EB7}" type="presParOf" srcId="{49E9C0E2-451B-45AF-9CBA-C3DCFE80E77F}" destId="{6E578990-46DF-41DC-A8D8-0114A472976F}" srcOrd="3" destOrd="0" presId="urn:microsoft.com/office/officeart/2005/8/layout/vList2"/>
    <dgm:cxn modelId="{49A0E112-9AAB-4DC4-9296-87C09E7CF834}" type="presParOf" srcId="{49E9C0E2-451B-45AF-9CBA-C3DCFE80E77F}" destId="{416E28BE-D7C0-4765-BD1F-FAF0995D42B4}" srcOrd="4" destOrd="0" presId="urn:microsoft.com/office/officeart/2005/8/layout/vList2"/>
    <dgm:cxn modelId="{16E430C5-B10E-40F0-82CC-4B8A8537A3FA}" type="presParOf" srcId="{49E9C0E2-451B-45AF-9CBA-C3DCFE80E77F}" destId="{A5877699-8870-4FE6-AA41-9E64EBFB4AA6}" srcOrd="5" destOrd="0" presId="urn:microsoft.com/office/officeart/2005/8/layout/vList2"/>
    <dgm:cxn modelId="{1D74E684-59A9-43A6-9947-BF7D9D13BA20}" type="presParOf" srcId="{49E9C0E2-451B-45AF-9CBA-C3DCFE80E77F}" destId="{717FF121-E86F-46DB-A057-CEB440337F6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8276B-93C0-4D17-8C07-5D8FB62A5567}">
      <dsp:nvSpPr>
        <dsp:cNvPr id="0" name=""/>
        <dsp:cNvSpPr/>
      </dsp:nvSpPr>
      <dsp:spPr>
        <a:xfrm>
          <a:off x="0" y="380317"/>
          <a:ext cx="5502821" cy="11977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u="none" kern="1200" dirty="0"/>
            <a:t>Types of polygons:</a:t>
          </a:r>
          <a:endParaRPr lang="en-US" sz="3000" u="none" kern="1200" dirty="0"/>
        </a:p>
      </dsp:txBody>
      <dsp:txXfrm>
        <a:off x="58471" y="438788"/>
        <a:ext cx="5385879" cy="1080845"/>
      </dsp:txXfrm>
    </dsp:sp>
    <dsp:sp modelId="{ACA3D74E-42AD-4924-861C-8BCC077ABFBA}">
      <dsp:nvSpPr>
        <dsp:cNvPr id="0" name=""/>
        <dsp:cNvSpPr/>
      </dsp:nvSpPr>
      <dsp:spPr>
        <a:xfrm>
          <a:off x="0" y="1664505"/>
          <a:ext cx="5502821" cy="11977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1. Convex polygon: All interior angles &lt; 180°</a:t>
          </a:r>
        </a:p>
      </dsp:txBody>
      <dsp:txXfrm>
        <a:off x="58471" y="1722976"/>
        <a:ext cx="5385879" cy="1080845"/>
      </dsp:txXfrm>
    </dsp:sp>
    <dsp:sp modelId="{11AAA67B-A2D3-401F-A34D-F858BE7424AE}">
      <dsp:nvSpPr>
        <dsp:cNvPr id="0" name=""/>
        <dsp:cNvSpPr/>
      </dsp:nvSpPr>
      <dsp:spPr>
        <a:xfrm>
          <a:off x="0" y="2948692"/>
          <a:ext cx="5502821" cy="11977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2. Concave polygon: At least one interior angle &gt; 180°</a:t>
          </a:r>
        </a:p>
      </dsp:txBody>
      <dsp:txXfrm>
        <a:off x="58471" y="3007163"/>
        <a:ext cx="5385879" cy="1080845"/>
      </dsp:txXfrm>
    </dsp:sp>
    <dsp:sp modelId="{B1C652D3-E8F5-46C8-A539-32BB573919E0}">
      <dsp:nvSpPr>
        <dsp:cNvPr id="0" name=""/>
        <dsp:cNvSpPr/>
      </dsp:nvSpPr>
      <dsp:spPr>
        <a:xfrm>
          <a:off x="0" y="4232880"/>
          <a:ext cx="5502821" cy="11977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3. Regular polygon: All sides and angles are equal</a:t>
          </a:r>
        </a:p>
      </dsp:txBody>
      <dsp:txXfrm>
        <a:off x="58471" y="4291351"/>
        <a:ext cx="5385879" cy="1080845"/>
      </dsp:txXfrm>
    </dsp:sp>
    <dsp:sp modelId="{2B1F0DF4-A530-4B7D-BF55-BF17D4AD9C4D}">
      <dsp:nvSpPr>
        <dsp:cNvPr id="0" name=""/>
        <dsp:cNvSpPr/>
      </dsp:nvSpPr>
      <dsp:spPr>
        <a:xfrm>
          <a:off x="0" y="5430667"/>
          <a:ext cx="5502821" cy="683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71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bg1"/>
              </a:solidFill>
            </a:rPr>
            <a:t>Examples: Triangle, square, pentagon</a:t>
          </a:r>
        </a:p>
        <a:p>
          <a:pPr marL="228600" lvl="1" indent="-228600" algn="l" defTabSz="889000">
            <a:lnSpc>
              <a:spcPct val="90000"/>
            </a:lnSpc>
            <a:spcBef>
              <a:spcPct val="0"/>
            </a:spcBef>
            <a:spcAft>
              <a:spcPct val="20000"/>
            </a:spcAft>
            <a:buChar char="•"/>
          </a:pPr>
          <a:r>
            <a:rPr lang="en-US" sz="2000" kern="1200" dirty="0">
              <a:solidFill>
                <a:schemeClr val="bg1"/>
              </a:solidFill>
            </a:rPr>
            <a:t>Non-example: Circle (not a polygon)</a:t>
          </a:r>
          <a:endParaRPr lang="en-US" sz="2000" kern="1200" dirty="0"/>
        </a:p>
      </dsp:txBody>
      <dsp:txXfrm>
        <a:off x="0" y="5430667"/>
        <a:ext cx="5502821" cy="683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7215A-7B9F-47BF-8D7A-F430536F0EB8}">
      <dsp:nvSpPr>
        <dsp:cNvPr id="0" name=""/>
        <dsp:cNvSpPr/>
      </dsp:nvSpPr>
      <dsp:spPr>
        <a:xfrm>
          <a:off x="0" y="79933"/>
          <a:ext cx="10515600" cy="99541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1. Triangle angles: 50°, 60° → Find the third angle and classify the triangle by angles.</a:t>
          </a:r>
        </a:p>
      </dsp:txBody>
      <dsp:txXfrm>
        <a:off x="48592" y="128525"/>
        <a:ext cx="10418416" cy="898230"/>
      </dsp:txXfrm>
    </dsp:sp>
    <dsp:sp modelId="{913AE37E-7802-4010-B3D5-8B85B31279BF}">
      <dsp:nvSpPr>
        <dsp:cNvPr id="0" name=""/>
        <dsp:cNvSpPr/>
      </dsp:nvSpPr>
      <dsp:spPr>
        <a:xfrm>
          <a:off x="0" y="1147347"/>
          <a:ext cx="10515600" cy="99541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2. Exterior angle = sum of remote interior angles: 40° + 65° → Find exterior angle.</a:t>
          </a:r>
        </a:p>
      </dsp:txBody>
      <dsp:txXfrm>
        <a:off x="48592" y="1195939"/>
        <a:ext cx="10418416" cy="898230"/>
      </dsp:txXfrm>
    </dsp:sp>
    <dsp:sp modelId="{416E28BE-D7C0-4765-BD1F-FAF0995D42B4}">
      <dsp:nvSpPr>
        <dsp:cNvPr id="0" name=""/>
        <dsp:cNvSpPr/>
      </dsp:nvSpPr>
      <dsp:spPr>
        <a:xfrm>
          <a:off x="0" y="2214762"/>
          <a:ext cx="10515600" cy="99541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3. Isosceles triangle: Vertex angle = 70° → Find base angles.</a:t>
          </a:r>
        </a:p>
      </dsp:txBody>
      <dsp:txXfrm>
        <a:off x="48592" y="2263354"/>
        <a:ext cx="10418416" cy="898230"/>
      </dsp:txXfrm>
    </dsp:sp>
    <dsp:sp modelId="{717FF121-E86F-46DB-A057-CEB440337F6B}">
      <dsp:nvSpPr>
        <dsp:cNvPr id="0" name=""/>
        <dsp:cNvSpPr/>
      </dsp:nvSpPr>
      <dsp:spPr>
        <a:xfrm>
          <a:off x="0" y="3282176"/>
          <a:ext cx="10515600" cy="9954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4. Equilateral triangle: Each side = 6 cm → Find all angles.</a:t>
          </a:r>
        </a:p>
      </dsp:txBody>
      <dsp:txXfrm>
        <a:off x="48592" y="3330768"/>
        <a:ext cx="10418416" cy="8982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07167-6E39-4B15-82FD-1907E1573A38}"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7030F1-979A-4E9A-B96D-2DBDB5163A9E}" type="slidenum">
              <a:rPr lang="en-US" smtClean="0"/>
              <a:t>‹#›</a:t>
            </a:fld>
            <a:endParaRPr lang="en-US"/>
          </a:p>
        </p:txBody>
      </p:sp>
    </p:spTree>
    <p:extLst>
      <p:ext uri="{BB962C8B-B14F-4D97-AF65-F5344CB8AC3E}">
        <p14:creationId xmlns:p14="http://schemas.microsoft.com/office/powerpoint/2010/main" val="33253430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7030F1-979A-4E9A-B96D-2DBDB5163A9E}" type="slidenum">
              <a:rPr lang="en-US" smtClean="0"/>
              <a:t>15</a:t>
            </a:fld>
            <a:endParaRPr lang="en-US"/>
          </a:p>
        </p:txBody>
      </p:sp>
    </p:spTree>
    <p:extLst>
      <p:ext uri="{BB962C8B-B14F-4D97-AF65-F5344CB8AC3E}">
        <p14:creationId xmlns:p14="http://schemas.microsoft.com/office/powerpoint/2010/main" val="2197358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9/8/2025</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844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9/8/2025</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967032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9/8/2025</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2496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9/8/2025</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69343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9/8/2025</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10731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9/8/2025</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49191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9/8/2025</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08747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9/8/2025</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97966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9/8/2025</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1795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9/8/2025</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14057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9/8/2025</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61387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9/8/2025</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12587505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0" r:id="rId6"/>
    <p:sldLayoutId id="2147483726" r:id="rId7"/>
    <p:sldLayoutId id="2147483727" r:id="rId8"/>
    <p:sldLayoutId id="2147483728" r:id="rId9"/>
    <p:sldLayoutId id="2147483729" r:id="rId10"/>
    <p:sldLayoutId id="2147483731"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www.innovatewithmrbarbado.com/"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hyperlink" Target="https://www.youtube.com/watch?v=Pk0Q1eh-Z2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www.innovatewithmrbarbado.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3D of colorful origami">
            <a:extLst>
              <a:ext uri="{FF2B5EF4-FFF2-40B4-BE49-F238E27FC236}">
                <a16:creationId xmlns:a16="http://schemas.microsoft.com/office/drawing/2014/main" id="{3B8798C8-EB62-60A8-1FA4-538E03E615B0}"/>
              </a:ext>
            </a:extLst>
          </p:cNvPr>
          <p:cNvPicPr>
            <a:picLocks noChangeAspect="1"/>
          </p:cNvPicPr>
          <p:nvPr/>
        </p:nvPicPr>
        <p:blipFill>
          <a:blip r:embed="rId2"/>
          <a:srcRect l="3706" r="3705"/>
          <a:stretch>
            <a:fillRect/>
          </a:stretch>
        </p:blipFill>
        <p:spPr>
          <a:xfrm>
            <a:off x="3523488" y="10"/>
            <a:ext cx="8668512" cy="6857990"/>
          </a:xfrm>
          <a:prstGeom prst="rect">
            <a:avLst/>
          </a:prstGeom>
        </p:spPr>
      </p:pic>
      <p:sp>
        <p:nvSpPr>
          <p:cNvPr id="18" name="Rectangle 1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E11F86-B5B3-5A10-6516-58322C57A80C}"/>
              </a:ext>
            </a:extLst>
          </p:cNvPr>
          <p:cNvSpPr>
            <a:spLocks noGrp="1"/>
          </p:cNvSpPr>
          <p:nvPr>
            <p:ph type="ctrTitle"/>
          </p:nvPr>
        </p:nvSpPr>
        <p:spPr>
          <a:xfrm>
            <a:off x="477981" y="1122363"/>
            <a:ext cx="6040806" cy="3204134"/>
          </a:xfrm>
        </p:spPr>
        <p:txBody>
          <a:bodyPr anchor="b">
            <a:normAutofit/>
          </a:bodyPr>
          <a:lstStyle/>
          <a:p>
            <a:r>
              <a:rPr lang="en-US" sz="4000" dirty="0">
                <a:latin typeface="Amasis MT Pro Medium" panose="02040604050005020304" pitchFamily="18" charset="0"/>
              </a:rPr>
              <a:t>Introduction to Polygons &amp; Triangles</a:t>
            </a:r>
            <a:br>
              <a:rPr lang="en-US" sz="4000" dirty="0">
                <a:latin typeface="Amasis MT Pro Medium" panose="02040604050005020304" pitchFamily="18" charset="0"/>
              </a:rPr>
            </a:br>
            <a:br>
              <a:rPr lang="en-US" sz="4000" dirty="0">
                <a:latin typeface="Amasis MT Pro Medium" panose="02040604050005020304" pitchFamily="18" charset="0"/>
              </a:rPr>
            </a:br>
            <a:br>
              <a:rPr lang="en-US" sz="4000" dirty="0">
                <a:latin typeface="Amasis MT Pro Medium" panose="02040604050005020304" pitchFamily="18" charset="0"/>
              </a:rPr>
            </a:br>
            <a:endParaRPr lang="en-US" sz="3700" dirty="0">
              <a:latin typeface="Amasis MT Pro Medium" panose="02040604050005020304" pitchFamily="18" charset="0"/>
            </a:endParaRPr>
          </a:p>
        </p:txBody>
      </p:sp>
      <p:sp>
        <p:nvSpPr>
          <p:cNvPr id="3" name="Subtitle 2">
            <a:extLst>
              <a:ext uri="{FF2B5EF4-FFF2-40B4-BE49-F238E27FC236}">
                <a16:creationId xmlns:a16="http://schemas.microsoft.com/office/drawing/2014/main" id="{0B802CB1-0867-9A6D-BB06-6DA5E509D22E}"/>
              </a:ext>
            </a:extLst>
          </p:cNvPr>
          <p:cNvSpPr>
            <a:spLocks noGrp="1"/>
          </p:cNvSpPr>
          <p:nvPr>
            <p:ph type="subTitle" idx="1"/>
          </p:nvPr>
        </p:nvSpPr>
        <p:spPr>
          <a:xfrm>
            <a:off x="477981" y="3722426"/>
            <a:ext cx="4023359" cy="1208141"/>
          </a:xfrm>
        </p:spPr>
        <p:txBody>
          <a:bodyPr>
            <a:normAutofit/>
          </a:bodyPr>
          <a:lstStyle/>
          <a:p>
            <a:r>
              <a:rPr lang="pl-PL" sz="2000" b="1" dirty="0">
                <a:latin typeface="Amasis MT Pro Medium" panose="02040604050005020304" pitchFamily="18" charset="0"/>
              </a:rPr>
              <a:t>Benchmarks:</a:t>
            </a:r>
            <a:r>
              <a:rPr lang="pl-PL" sz="2000" dirty="0">
                <a:latin typeface="Amasis MT Pro Medium" panose="02040604050005020304" pitchFamily="18" charset="0"/>
              </a:rPr>
              <a:t> MA.8.GR.1.3, MA.8.GR.1.4, MA.8.GR.2.4</a:t>
            </a:r>
            <a:endParaRPr lang="en-US" sz="2000" dirty="0">
              <a:latin typeface="Amasis MT Pro Medium" panose="02040604050005020304" pitchFamily="18" charset="0"/>
            </a:endParaRP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ubtitle 2">
            <a:extLst>
              <a:ext uri="{FF2B5EF4-FFF2-40B4-BE49-F238E27FC236}">
                <a16:creationId xmlns:a16="http://schemas.microsoft.com/office/drawing/2014/main" id="{E2DF6477-4EE8-C8F0-BA70-DB8E405FE038}"/>
              </a:ext>
            </a:extLst>
          </p:cNvPr>
          <p:cNvSpPr txBox="1">
            <a:spLocks/>
          </p:cNvSpPr>
          <p:nvPr/>
        </p:nvSpPr>
        <p:spPr>
          <a:xfrm>
            <a:off x="515410" y="4676872"/>
            <a:ext cx="4023359" cy="1208141"/>
          </a:xfrm>
          <a:prstGeom prst="rect">
            <a:avLst/>
          </a:prstGeom>
        </p:spPr>
        <p:txBody>
          <a:bodyPr vert="horz" lIns="91440" tIns="45720" rIns="91440" bIns="45720" rtlCol="0">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2000" b="1" dirty="0">
                <a:latin typeface="Amasis MT Pro Medium" panose="02040604050005020304" pitchFamily="18" charset="0"/>
              </a:rPr>
              <a:t>John Mark L. Barbado, M.Ed.</a:t>
            </a:r>
          </a:p>
          <a:p>
            <a:pPr>
              <a:lnSpc>
                <a:spcPct val="100000"/>
              </a:lnSpc>
            </a:pPr>
            <a:r>
              <a:rPr lang="en-US" sz="2000" b="1" dirty="0">
                <a:latin typeface="Amasis MT Pro Medium" panose="02040604050005020304" pitchFamily="18" charset="0"/>
              </a:rPr>
              <a:t>STEM Teacher</a:t>
            </a:r>
            <a:endParaRPr lang="en-US" sz="2000" dirty="0">
              <a:latin typeface="Amasis MT Pro Medium" panose="02040604050005020304" pitchFamily="18" charset="0"/>
            </a:endParaRPr>
          </a:p>
        </p:txBody>
      </p:sp>
      <p:sp>
        <p:nvSpPr>
          <p:cNvPr id="6" name="Rectangle 5">
            <a:extLst>
              <a:ext uri="{FF2B5EF4-FFF2-40B4-BE49-F238E27FC236}">
                <a16:creationId xmlns:a16="http://schemas.microsoft.com/office/drawing/2014/main" id="{47C3439C-A1E9-4B86-039D-AC2C9CB9E410}"/>
              </a:ext>
            </a:extLst>
          </p:cNvPr>
          <p:cNvSpPr/>
          <p:nvPr/>
        </p:nvSpPr>
        <p:spPr>
          <a:xfrm>
            <a:off x="323267" y="6313667"/>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110005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81A5B9-494B-8D15-065B-6BF7DD0CC386}"/>
            </a:ext>
          </a:extLst>
        </p:cNvPr>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cxnSp>
        <p:nvCxnSpPr>
          <p:cNvPr id="50" name="Straight Connector 4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3D of colorful origami">
            <a:extLst>
              <a:ext uri="{FF2B5EF4-FFF2-40B4-BE49-F238E27FC236}">
                <a16:creationId xmlns:a16="http://schemas.microsoft.com/office/drawing/2014/main" id="{FEE4D5F8-3374-DD34-A46F-EB1E427FA15B}"/>
              </a:ext>
            </a:extLst>
          </p:cNvPr>
          <p:cNvPicPr>
            <a:picLocks noChangeAspect="1"/>
          </p:cNvPicPr>
          <p:nvPr/>
        </p:nvPicPr>
        <p:blipFill>
          <a:blip r:embed="rId2"/>
          <a:srcRect t="16801" b="6408"/>
          <a:stretch>
            <a:fillRect/>
          </a:stretch>
        </p:blipFill>
        <p:spPr>
          <a:xfrm>
            <a:off x="20" y="10"/>
            <a:ext cx="12191979" cy="6857990"/>
          </a:xfrm>
          <a:prstGeom prst="rect">
            <a:avLst/>
          </a:prstGeom>
        </p:spPr>
      </p:pic>
      <p:sp>
        <p:nvSpPr>
          <p:cNvPr id="51" name="Rectangle 50">
            <a:extLst>
              <a:ext uri="{FF2B5EF4-FFF2-40B4-BE49-F238E27FC236}">
                <a16:creationId xmlns:a16="http://schemas.microsoft.com/office/drawing/2014/main" id="{5144B498-CCDC-D4DC-B7BB-68A8A7A83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24248" cy="6858001"/>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E34A6E44-889D-A651-1FF5-05EB8DA9D856}"/>
              </a:ext>
            </a:extLst>
          </p:cNvPr>
          <p:cNvSpPr>
            <a:spLocks noGrp="1"/>
          </p:cNvSpPr>
          <p:nvPr>
            <p:ph type="ctrTitle"/>
          </p:nvPr>
        </p:nvSpPr>
        <p:spPr>
          <a:xfrm>
            <a:off x="475488" y="1124712"/>
            <a:ext cx="4023360" cy="3200400"/>
          </a:xfrm>
        </p:spPr>
        <p:txBody>
          <a:bodyPr anchor="b">
            <a:normAutofit/>
          </a:bodyPr>
          <a:lstStyle/>
          <a:p>
            <a:r>
              <a:rPr lang="en-US" sz="2600" dirty="0">
                <a:latin typeface="Amasis MT Pro Medium" panose="02040604050005020304" pitchFamily="18" charset="0"/>
              </a:rPr>
              <a:t>Exterior Angles of Triangles</a:t>
            </a:r>
            <a:br>
              <a:rPr lang="en-US" sz="2600" dirty="0">
                <a:latin typeface="Amasis MT Pro Medium" panose="02040604050005020304" pitchFamily="18" charset="0"/>
              </a:rPr>
            </a:br>
            <a:br>
              <a:rPr lang="en-US" sz="2600" dirty="0">
                <a:latin typeface="Amasis MT Pro Medium" panose="02040604050005020304" pitchFamily="18" charset="0"/>
              </a:rPr>
            </a:br>
            <a:br>
              <a:rPr lang="en-US" sz="2600" dirty="0">
                <a:latin typeface="Amasis MT Pro Medium" panose="02040604050005020304" pitchFamily="18" charset="0"/>
              </a:rPr>
            </a:br>
            <a:r>
              <a:rPr lang="en-US" sz="2600" dirty="0">
                <a:latin typeface="Amasis MT Pro Light" panose="02040304050005020304" pitchFamily="18" charset="0"/>
              </a:rPr>
              <a:t>Objective: Apply the Exterior Angle Theorem to find missing angles in a triangle.</a:t>
            </a:r>
          </a:p>
        </p:txBody>
      </p:sp>
      <p:sp>
        <p:nvSpPr>
          <p:cNvPr id="3" name="Subtitle 2">
            <a:extLst>
              <a:ext uri="{FF2B5EF4-FFF2-40B4-BE49-F238E27FC236}">
                <a16:creationId xmlns:a16="http://schemas.microsoft.com/office/drawing/2014/main" id="{E7A79A93-55DC-C81F-DC25-206DEF447AB3}"/>
              </a:ext>
            </a:extLst>
          </p:cNvPr>
          <p:cNvSpPr>
            <a:spLocks noGrp="1"/>
          </p:cNvSpPr>
          <p:nvPr>
            <p:ph type="subTitle" idx="1"/>
          </p:nvPr>
        </p:nvSpPr>
        <p:spPr>
          <a:xfrm>
            <a:off x="475488" y="4873752"/>
            <a:ext cx="4023360" cy="1207008"/>
          </a:xfrm>
        </p:spPr>
        <p:txBody>
          <a:bodyPr anchor="t">
            <a:normAutofit/>
          </a:bodyPr>
          <a:lstStyle/>
          <a:p>
            <a:br>
              <a:rPr lang="en-US" sz="2000" dirty="0"/>
            </a:br>
            <a:r>
              <a:rPr lang="pl-PL" sz="2000" b="1" dirty="0"/>
              <a:t>Benchmark:</a:t>
            </a:r>
            <a:r>
              <a:rPr lang="pl-PL" sz="2000" dirty="0"/>
              <a:t> MA.8.GR.1.5</a:t>
            </a:r>
            <a:endParaRPr lang="en-US" sz="2000" dirty="0">
              <a:latin typeface="Amasis MT Pro Medium" panose="02040604050005020304" pitchFamily="18" charset="0"/>
            </a:endParaRPr>
          </a:p>
        </p:txBody>
      </p:sp>
      <p:sp>
        <p:nvSpPr>
          <p:cNvPr id="52" name="Rectangle 51">
            <a:extLst>
              <a:ext uri="{FF2B5EF4-FFF2-40B4-BE49-F238E27FC236}">
                <a16:creationId xmlns:a16="http://schemas.microsoft.com/office/drawing/2014/main" id="{2165A4AE-FFE9-B2D5-017C-17337DDB3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90E701D1-A34F-CF86-7316-8761C7835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8E210A3-6EA0-87BD-57C4-562975DA26FA}"/>
              </a:ext>
            </a:extLst>
          </p:cNvPr>
          <p:cNvSpPr/>
          <p:nvPr/>
        </p:nvSpPr>
        <p:spPr>
          <a:xfrm>
            <a:off x="7898837" y="6323876"/>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1133388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667225-EF3A-D027-ABC9-9C64C77AB818}"/>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dirty="0"/>
              <a:t>Exterior Angle Theorem</a:t>
            </a:r>
          </a:p>
        </p:txBody>
      </p:sp>
      <p:sp>
        <p:nvSpPr>
          <p:cNvPr id="18" name="Rectangle: Rounded Corners 17">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Picture 4" descr="A math equations on a white background&#10;&#10;AI-generated content may be incorrect.">
            <a:extLst>
              <a:ext uri="{FF2B5EF4-FFF2-40B4-BE49-F238E27FC236}">
                <a16:creationId xmlns:a16="http://schemas.microsoft.com/office/drawing/2014/main" id="{7D23B744-6AE9-C86D-2DA1-88911121493E}"/>
              </a:ext>
            </a:extLst>
          </p:cNvPr>
          <p:cNvPicPr>
            <a:picLocks noChangeAspect="1"/>
          </p:cNvPicPr>
          <p:nvPr/>
        </p:nvPicPr>
        <p:blipFill>
          <a:blip r:embed="rId2"/>
          <a:stretch>
            <a:fillRect/>
          </a:stretch>
        </p:blipFill>
        <p:spPr>
          <a:xfrm>
            <a:off x="1467172" y="2139484"/>
            <a:ext cx="9257656" cy="4096512"/>
          </a:xfrm>
          <a:prstGeom prst="rect">
            <a:avLst/>
          </a:prstGeom>
          <a:ln w="57150">
            <a:solidFill>
              <a:schemeClr val="accent2"/>
            </a:solidFill>
          </a:ln>
        </p:spPr>
      </p:pic>
      <p:sp>
        <p:nvSpPr>
          <p:cNvPr id="3" name="Rectangle 2">
            <a:extLst>
              <a:ext uri="{FF2B5EF4-FFF2-40B4-BE49-F238E27FC236}">
                <a16:creationId xmlns:a16="http://schemas.microsoft.com/office/drawing/2014/main" id="{93C97A9C-5A14-E1AF-00DA-C5F6A1D1FEB9}"/>
              </a:ext>
            </a:extLst>
          </p:cNvPr>
          <p:cNvSpPr/>
          <p:nvPr/>
        </p:nvSpPr>
        <p:spPr>
          <a:xfrm>
            <a:off x="7698464" y="6302257"/>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58326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9260F-5995-1523-0488-326258A19B0C}"/>
              </a:ext>
            </a:extLst>
          </p:cNvPr>
          <p:cNvSpPr>
            <a:spLocks noGrp="1"/>
          </p:cNvSpPr>
          <p:nvPr>
            <p:ph type="title"/>
          </p:nvPr>
        </p:nvSpPr>
        <p:spPr/>
        <p:txBody>
          <a:bodyPr>
            <a:noAutofit/>
          </a:bodyPr>
          <a:lstStyle/>
          <a:p>
            <a:r>
              <a:rPr lang="en-US" sz="3200" b="1" dirty="0">
                <a:latin typeface="Amasis MT Pro Medium" panose="02040604050005020304" pitchFamily="18" charset="0"/>
              </a:rPr>
              <a:t>Instructions:</a:t>
            </a:r>
            <a:r>
              <a:rPr lang="en-US" sz="3200" dirty="0">
                <a:latin typeface="Amasis MT Pro Medium" panose="02040604050005020304" pitchFamily="18" charset="0"/>
              </a:rPr>
              <a:t> </a:t>
            </a:r>
            <a:r>
              <a:rPr lang="en-US" sz="3200" dirty="0">
                <a:latin typeface="Amasis MT Pro Light" panose="02040304050005020304" pitchFamily="18" charset="0"/>
              </a:rPr>
              <a:t>Solve for the missing exterior angle. Work with a partner (Think-Pair-Share).</a:t>
            </a:r>
          </a:p>
        </p:txBody>
      </p:sp>
      <p:sp>
        <p:nvSpPr>
          <p:cNvPr id="4" name="Rectangle 1">
            <a:extLst>
              <a:ext uri="{FF2B5EF4-FFF2-40B4-BE49-F238E27FC236}">
                <a16:creationId xmlns:a16="http://schemas.microsoft.com/office/drawing/2014/main" id="{9D63B541-F17D-1ECA-265B-FCCD6F78B217}"/>
              </a:ext>
            </a:extLst>
          </p:cNvPr>
          <p:cNvSpPr>
            <a:spLocks noGrp="1" noChangeArrowheads="1"/>
          </p:cNvSpPr>
          <p:nvPr>
            <p:ph idx="1"/>
          </p:nvPr>
        </p:nvSpPr>
        <p:spPr bwMode="auto">
          <a:xfrm>
            <a:off x="1369338" y="2348920"/>
            <a:ext cx="966058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r>
              <a:rPr kumimoji="0" lang="en-US" altLang="en-US" sz="2800" b="0" i="0" u="none" strike="noStrike" cap="none" normalizeH="0" baseline="0" dirty="0">
                <a:ln>
                  <a:noFill/>
                </a:ln>
                <a:solidFill>
                  <a:schemeClr val="tx1"/>
                </a:solidFill>
                <a:effectLst/>
                <a:latin typeface="Arial" panose="020B0604020202020204" pitchFamily="34" charset="0"/>
              </a:rPr>
              <a:t>Remote interior angles 40° and 55° → exterior = ?</a:t>
            </a: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r>
              <a:rPr kumimoji="0" lang="en-US" altLang="en-US" sz="2800" b="0" i="0" u="none" strike="noStrike" cap="none" normalizeH="0" baseline="0" dirty="0">
                <a:ln>
                  <a:noFill/>
                </a:ln>
                <a:solidFill>
                  <a:schemeClr val="tx1"/>
                </a:solidFill>
                <a:effectLst/>
                <a:latin typeface="Arial" panose="020B0604020202020204" pitchFamily="34" charset="0"/>
              </a:rPr>
              <a:t>Remote interior angles 30° and 70° → exterior = ?</a:t>
            </a: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r>
              <a:rPr kumimoji="0" lang="en-US" altLang="en-US" sz="2800" b="0" i="0" u="none" strike="noStrike" cap="none" normalizeH="0" baseline="0" dirty="0">
                <a:ln>
                  <a:noFill/>
                </a:ln>
                <a:solidFill>
                  <a:schemeClr val="tx1"/>
                </a:solidFill>
                <a:effectLst/>
                <a:latin typeface="Arial" panose="020B0604020202020204" pitchFamily="34" charset="0"/>
              </a:rPr>
              <a:t>Remote interior angles 25° and 60° → exterior = ?</a:t>
            </a: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514350" marR="0" lvl="0" indent="-514350" defTabSz="914400" rtl="0" eaLnBrk="0" fontAlgn="base" latinLnBrk="0" hangingPunct="0">
              <a:lnSpc>
                <a:spcPct val="100000"/>
              </a:lnSpc>
              <a:spcBef>
                <a:spcPct val="0"/>
              </a:spcBef>
              <a:spcAft>
                <a:spcPct val="0"/>
              </a:spcAft>
              <a:buClrTx/>
              <a:buSzTx/>
              <a:buFont typeface="+mj-lt"/>
              <a:buAutoNum type="arabicParenR"/>
              <a:tabLst/>
            </a:pPr>
            <a:r>
              <a:rPr kumimoji="0" lang="en-US" altLang="en-US" sz="2800" b="0" i="0" u="none" strike="noStrike" cap="none" normalizeH="0" baseline="0" dirty="0">
                <a:ln>
                  <a:noFill/>
                </a:ln>
                <a:solidFill>
                  <a:schemeClr val="tx1"/>
                </a:solidFill>
                <a:effectLst/>
                <a:latin typeface="Arial" panose="020B0604020202020204" pitchFamily="34" charset="0"/>
              </a:rPr>
              <a:t>Challenge: Create your own triangle, label two remote interior angles, and calculate the exterior angle.</a:t>
            </a:r>
          </a:p>
        </p:txBody>
      </p:sp>
      <p:sp>
        <p:nvSpPr>
          <p:cNvPr id="3" name="Rectangle 2">
            <a:extLst>
              <a:ext uri="{FF2B5EF4-FFF2-40B4-BE49-F238E27FC236}">
                <a16:creationId xmlns:a16="http://schemas.microsoft.com/office/drawing/2014/main" id="{84AEF8EB-567C-ED62-0856-A5A0ACF100A3}"/>
              </a:ext>
            </a:extLst>
          </p:cNvPr>
          <p:cNvSpPr/>
          <p:nvPr/>
        </p:nvSpPr>
        <p:spPr>
          <a:xfrm>
            <a:off x="7759424" y="6308999"/>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2"/>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46876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1000"/>
                                        <p:tgtEl>
                                          <p:spTgt spid="4">
                                            <p:txEl>
                                              <p:pRg st="6" end="6"/>
                                            </p:txEl>
                                          </p:spTgt>
                                        </p:tgtEl>
                                      </p:cBhvr>
                                    </p:animEffect>
                                    <p:anim calcmode="lin" valueType="num">
                                      <p:cBhvr>
                                        <p:cTn id="3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B32DAC-C9AC-BBC8-A1FF-89388128E600}"/>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3D of colorful origami">
            <a:extLst>
              <a:ext uri="{FF2B5EF4-FFF2-40B4-BE49-F238E27FC236}">
                <a16:creationId xmlns:a16="http://schemas.microsoft.com/office/drawing/2014/main" id="{EA86EC14-46C4-E400-0161-DBE0EB6293D9}"/>
              </a:ext>
            </a:extLst>
          </p:cNvPr>
          <p:cNvPicPr>
            <a:picLocks noChangeAspect="1"/>
          </p:cNvPicPr>
          <p:nvPr/>
        </p:nvPicPr>
        <p:blipFill>
          <a:blip r:embed="rId2"/>
          <a:srcRect l="3706" r="3705"/>
          <a:stretch>
            <a:fillRect/>
          </a:stretch>
        </p:blipFill>
        <p:spPr>
          <a:xfrm>
            <a:off x="3523488" y="10"/>
            <a:ext cx="8668512" cy="6857990"/>
          </a:xfrm>
          <a:prstGeom prst="rect">
            <a:avLst/>
          </a:prstGeom>
        </p:spPr>
      </p:pic>
      <p:sp>
        <p:nvSpPr>
          <p:cNvPr id="59" name="Rectangle 58">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006937-ECB4-7AAA-6AD6-167197E167CB}"/>
              </a:ext>
            </a:extLst>
          </p:cNvPr>
          <p:cNvSpPr>
            <a:spLocks noGrp="1"/>
          </p:cNvSpPr>
          <p:nvPr>
            <p:ph type="ctrTitle"/>
          </p:nvPr>
        </p:nvSpPr>
        <p:spPr>
          <a:xfrm>
            <a:off x="477981" y="1122363"/>
            <a:ext cx="4023360" cy="3204134"/>
          </a:xfrm>
        </p:spPr>
        <p:txBody>
          <a:bodyPr anchor="b">
            <a:normAutofit/>
          </a:bodyPr>
          <a:lstStyle/>
          <a:p>
            <a:r>
              <a:rPr lang="en-US" sz="3000" dirty="0">
                <a:latin typeface="Amasis MT Pro Medium" panose="02040604050005020304" pitchFamily="18" charset="0"/>
              </a:rPr>
              <a:t>Angles in Special Triangles</a:t>
            </a:r>
            <a:br>
              <a:rPr lang="en-US" sz="3000" dirty="0">
                <a:latin typeface="Amasis MT Pro Medium" panose="02040604050005020304" pitchFamily="18" charset="0"/>
              </a:rPr>
            </a:br>
            <a:br>
              <a:rPr lang="en-US" sz="3000" dirty="0">
                <a:latin typeface="Amasis MT Pro Medium" panose="02040604050005020304" pitchFamily="18" charset="0"/>
              </a:rPr>
            </a:br>
            <a:r>
              <a:rPr lang="en-US" sz="3000" dirty="0">
                <a:latin typeface="Amasis MT Pro Light" panose="02040304050005020304" pitchFamily="18" charset="0"/>
              </a:rPr>
              <a:t>Objective: Find missing angles in isosceles and equilateral triangles.</a:t>
            </a:r>
          </a:p>
        </p:txBody>
      </p:sp>
      <p:sp>
        <p:nvSpPr>
          <p:cNvPr id="3" name="Subtitle 2">
            <a:extLst>
              <a:ext uri="{FF2B5EF4-FFF2-40B4-BE49-F238E27FC236}">
                <a16:creationId xmlns:a16="http://schemas.microsoft.com/office/drawing/2014/main" id="{F7CE39E5-F1FB-6816-B6D7-476633B46190}"/>
              </a:ext>
            </a:extLst>
          </p:cNvPr>
          <p:cNvSpPr>
            <a:spLocks noGrp="1"/>
          </p:cNvSpPr>
          <p:nvPr>
            <p:ph type="subTitle" idx="1"/>
          </p:nvPr>
        </p:nvSpPr>
        <p:spPr>
          <a:xfrm>
            <a:off x="477980" y="4872922"/>
            <a:ext cx="4023359" cy="1208141"/>
          </a:xfrm>
        </p:spPr>
        <p:txBody>
          <a:bodyPr>
            <a:normAutofit/>
          </a:bodyPr>
          <a:lstStyle/>
          <a:p>
            <a:br>
              <a:rPr lang="en-US" sz="2000" dirty="0"/>
            </a:br>
            <a:r>
              <a:rPr lang="pl-PL" sz="2000" b="1" dirty="0"/>
              <a:t>Benchmark:</a:t>
            </a:r>
            <a:r>
              <a:rPr lang="pl-PL" sz="2000" dirty="0"/>
              <a:t> MA.8.GR.1.3</a:t>
            </a:r>
            <a:endParaRPr lang="en-US" sz="2000" dirty="0">
              <a:latin typeface="Amasis MT Pro Medium" panose="02040604050005020304" pitchFamily="18" charset="0"/>
            </a:endParaRPr>
          </a:p>
        </p:txBody>
      </p:sp>
      <p:sp>
        <p:nvSpPr>
          <p:cNvPr id="61" name="Rectangle 6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3BB37CC8-B496-8764-34AC-39A62DF4E936}"/>
              </a:ext>
            </a:extLst>
          </p:cNvPr>
          <p:cNvSpPr/>
          <p:nvPr/>
        </p:nvSpPr>
        <p:spPr>
          <a:xfrm>
            <a:off x="165506" y="6298357"/>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9697206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DF3EB-5FF9-BF05-2A8A-9AB21F7AB839}"/>
              </a:ext>
            </a:extLst>
          </p:cNvPr>
          <p:cNvSpPr>
            <a:spLocks noGrp="1"/>
          </p:cNvSpPr>
          <p:nvPr>
            <p:ph type="title"/>
          </p:nvPr>
        </p:nvSpPr>
        <p:spPr/>
        <p:txBody>
          <a:bodyPr/>
          <a:lstStyle/>
          <a:p>
            <a:r>
              <a:rPr lang="en-US" dirty="0"/>
              <a:t>Properties of Special Triangles</a:t>
            </a:r>
          </a:p>
        </p:txBody>
      </p:sp>
      <p:pic>
        <p:nvPicPr>
          <p:cNvPr id="5" name="Picture 4">
            <a:extLst>
              <a:ext uri="{FF2B5EF4-FFF2-40B4-BE49-F238E27FC236}">
                <a16:creationId xmlns:a16="http://schemas.microsoft.com/office/drawing/2014/main" id="{6726772E-A9B5-74FA-3C1B-CA895ECE4F5B}"/>
              </a:ext>
            </a:extLst>
          </p:cNvPr>
          <p:cNvPicPr>
            <a:picLocks noChangeAspect="1"/>
          </p:cNvPicPr>
          <p:nvPr/>
        </p:nvPicPr>
        <p:blipFill>
          <a:blip r:embed="rId2"/>
          <a:stretch>
            <a:fillRect/>
          </a:stretch>
        </p:blipFill>
        <p:spPr>
          <a:xfrm>
            <a:off x="605562" y="2300130"/>
            <a:ext cx="8365771" cy="3527914"/>
          </a:xfrm>
          <a:prstGeom prst="rect">
            <a:avLst/>
          </a:prstGeom>
        </p:spPr>
      </p:pic>
      <p:pic>
        <p:nvPicPr>
          <p:cNvPr id="6" name="Picture 5" descr="A triangle with lines in the center&#10;&#10;AI-generated content may be incorrect.">
            <a:extLst>
              <a:ext uri="{FF2B5EF4-FFF2-40B4-BE49-F238E27FC236}">
                <a16:creationId xmlns:a16="http://schemas.microsoft.com/office/drawing/2014/main" id="{1CD571BD-DDC8-EBF5-734E-E102EBF49B86}"/>
              </a:ext>
            </a:extLst>
          </p:cNvPr>
          <p:cNvPicPr>
            <a:picLocks noChangeAspect="1"/>
          </p:cNvPicPr>
          <p:nvPr/>
        </p:nvPicPr>
        <p:blipFill>
          <a:blip r:embed="rId3">
            <a:clrChange>
              <a:clrFrom>
                <a:srgbClr val="FFFFFF"/>
              </a:clrFrom>
              <a:clrTo>
                <a:srgbClr val="FFFFFF">
                  <a:alpha val="0"/>
                </a:srgbClr>
              </a:clrTo>
            </a:clrChange>
          </a:blip>
          <a:srcRect b="11511"/>
          <a:stretch>
            <a:fillRect/>
          </a:stretch>
        </p:blipFill>
        <p:spPr>
          <a:xfrm>
            <a:off x="5707462" y="1974690"/>
            <a:ext cx="2312031" cy="2301629"/>
          </a:xfrm>
          <a:prstGeom prst="rect">
            <a:avLst/>
          </a:prstGeom>
        </p:spPr>
      </p:pic>
      <p:pic>
        <p:nvPicPr>
          <p:cNvPr id="7" name="Picture 6" descr="A triangle with lines in it&#10;&#10;AI-generated content may be incorrect.">
            <a:extLst>
              <a:ext uri="{FF2B5EF4-FFF2-40B4-BE49-F238E27FC236}">
                <a16:creationId xmlns:a16="http://schemas.microsoft.com/office/drawing/2014/main" id="{166B6AD4-B56E-3CFD-AF49-4F1E87B174E0}"/>
              </a:ext>
            </a:extLst>
          </p:cNvPr>
          <p:cNvPicPr>
            <a:picLocks noChangeAspect="1"/>
          </p:cNvPicPr>
          <p:nvPr/>
        </p:nvPicPr>
        <p:blipFill>
          <a:blip r:embed="rId4">
            <a:clrChange>
              <a:clrFrom>
                <a:srgbClr val="FFFFFF"/>
              </a:clrFrom>
              <a:clrTo>
                <a:srgbClr val="FFFFFF">
                  <a:alpha val="0"/>
                </a:srgbClr>
              </a:clrTo>
            </a:clrChange>
          </a:blip>
          <a:srcRect l="12970" r="13217" b="18363"/>
          <a:stretch>
            <a:fillRect/>
          </a:stretch>
        </p:blipFill>
        <p:spPr>
          <a:xfrm>
            <a:off x="8853752" y="4064087"/>
            <a:ext cx="2429944" cy="2687510"/>
          </a:xfrm>
          <a:prstGeom prst="rect">
            <a:avLst/>
          </a:prstGeom>
        </p:spPr>
      </p:pic>
      <p:sp>
        <p:nvSpPr>
          <p:cNvPr id="3" name="Rectangle 2">
            <a:extLst>
              <a:ext uri="{FF2B5EF4-FFF2-40B4-BE49-F238E27FC236}">
                <a16:creationId xmlns:a16="http://schemas.microsoft.com/office/drawing/2014/main" id="{CAC05C7A-FAD7-C96B-FB16-C51381186EDB}"/>
              </a:ext>
            </a:extLst>
          </p:cNvPr>
          <p:cNvSpPr/>
          <p:nvPr/>
        </p:nvSpPr>
        <p:spPr>
          <a:xfrm>
            <a:off x="169904" y="6309360"/>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5"/>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429353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6">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855206-F67E-A330-221A-392BCF49B288}"/>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2800" dirty="0"/>
              <a:t>Instructions: Solve for missing angles in the triangles below. Work with a partner.</a:t>
            </a:r>
          </a:p>
        </p:txBody>
      </p:sp>
      <p:sp>
        <p:nvSpPr>
          <p:cNvPr id="21" name="Rectangle: Rounded Corners 20">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8" name="Picture 7" descr="A math equations on a white background&#10;&#10;AI-generated content may be incorrect.">
            <a:extLst>
              <a:ext uri="{FF2B5EF4-FFF2-40B4-BE49-F238E27FC236}">
                <a16:creationId xmlns:a16="http://schemas.microsoft.com/office/drawing/2014/main" id="{C419B66E-9EC1-C71B-C160-00BB6AFD073C}"/>
              </a:ext>
            </a:extLst>
          </p:cNvPr>
          <p:cNvPicPr>
            <a:picLocks noChangeAspect="1"/>
          </p:cNvPicPr>
          <p:nvPr/>
        </p:nvPicPr>
        <p:blipFill>
          <a:blip r:embed="rId3"/>
          <a:stretch>
            <a:fillRect/>
          </a:stretch>
        </p:blipFill>
        <p:spPr>
          <a:xfrm>
            <a:off x="385572" y="3074206"/>
            <a:ext cx="11420856" cy="2227067"/>
          </a:xfrm>
          <a:prstGeom prst="rect">
            <a:avLst/>
          </a:prstGeom>
        </p:spPr>
      </p:pic>
      <p:pic>
        <p:nvPicPr>
          <p:cNvPr id="11" name="Picture 10">
            <a:extLst>
              <a:ext uri="{FF2B5EF4-FFF2-40B4-BE49-F238E27FC236}">
                <a16:creationId xmlns:a16="http://schemas.microsoft.com/office/drawing/2014/main" id="{61D4B117-1F25-CDEE-E09F-7131CD61D40D}"/>
              </a:ext>
            </a:extLst>
          </p:cNvPr>
          <p:cNvPicPr>
            <a:picLocks noChangeAspect="1"/>
          </p:cNvPicPr>
          <p:nvPr/>
        </p:nvPicPr>
        <p:blipFill>
          <a:blip r:embed="rId4"/>
          <a:stretch>
            <a:fillRect/>
          </a:stretch>
        </p:blipFill>
        <p:spPr>
          <a:xfrm>
            <a:off x="3889056" y="1897207"/>
            <a:ext cx="4413887" cy="993734"/>
          </a:xfrm>
          <a:prstGeom prst="rect">
            <a:avLst/>
          </a:prstGeom>
        </p:spPr>
      </p:pic>
      <p:sp>
        <p:nvSpPr>
          <p:cNvPr id="3" name="Rectangle 2">
            <a:extLst>
              <a:ext uri="{FF2B5EF4-FFF2-40B4-BE49-F238E27FC236}">
                <a16:creationId xmlns:a16="http://schemas.microsoft.com/office/drawing/2014/main" id="{C7CC1496-2CE5-322B-1548-B13D1CD94AB0}"/>
              </a:ext>
            </a:extLst>
          </p:cNvPr>
          <p:cNvSpPr/>
          <p:nvPr/>
        </p:nvSpPr>
        <p:spPr>
          <a:xfrm>
            <a:off x="336528" y="6304169"/>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5"/>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419411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9BB784-103B-3D90-4A19-B143B108B7C6}"/>
            </a:ext>
          </a:extLst>
        </p:cNvPr>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cxnSp>
        <p:nvCxnSpPr>
          <p:cNvPr id="70" name="Straight Connector 6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3D of colorful origami">
            <a:extLst>
              <a:ext uri="{FF2B5EF4-FFF2-40B4-BE49-F238E27FC236}">
                <a16:creationId xmlns:a16="http://schemas.microsoft.com/office/drawing/2014/main" id="{434E2822-3192-8AD7-59BC-087282D70865}"/>
              </a:ext>
            </a:extLst>
          </p:cNvPr>
          <p:cNvPicPr>
            <a:picLocks noChangeAspect="1"/>
          </p:cNvPicPr>
          <p:nvPr/>
        </p:nvPicPr>
        <p:blipFill>
          <a:blip r:embed="rId2"/>
          <a:srcRect t="16801" b="6408"/>
          <a:stretch>
            <a:fillRect/>
          </a:stretch>
        </p:blipFill>
        <p:spPr>
          <a:xfrm>
            <a:off x="20" y="10"/>
            <a:ext cx="12191979" cy="6857990"/>
          </a:xfrm>
          <a:prstGeom prst="rect">
            <a:avLst/>
          </a:prstGeom>
        </p:spPr>
      </p:pic>
      <p:sp>
        <p:nvSpPr>
          <p:cNvPr id="72" name="Rectangle 71">
            <a:extLst>
              <a:ext uri="{FF2B5EF4-FFF2-40B4-BE49-F238E27FC236}">
                <a16:creationId xmlns:a16="http://schemas.microsoft.com/office/drawing/2014/main" id="{8D19661F-4B4C-74C1-7FC3-31FB14D4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6955" y="-166956"/>
            <a:ext cx="6858002" cy="7191913"/>
          </a:xfrm>
          <a:prstGeom prst="rect">
            <a:avLst/>
          </a:prstGeom>
          <a:gradFill>
            <a:gsLst>
              <a:gs pos="0">
                <a:schemeClr val="bg1">
                  <a:alpha val="0"/>
                </a:schemeClr>
              </a:gs>
              <a:gs pos="46000">
                <a:schemeClr val="bg1">
                  <a:alpha val="55000"/>
                </a:schemeClr>
              </a:gs>
              <a:gs pos="25000">
                <a:schemeClr val="bg1">
                  <a:alpha val="38000"/>
                </a:schemeClr>
              </a:gs>
              <a:gs pos="100000">
                <a:schemeClr val="bg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B62C93B2-DDD2-D584-690A-C62BD2002D3B}"/>
              </a:ext>
            </a:extLst>
          </p:cNvPr>
          <p:cNvSpPr>
            <a:spLocks noGrp="1"/>
          </p:cNvSpPr>
          <p:nvPr>
            <p:ph type="ctrTitle"/>
          </p:nvPr>
        </p:nvSpPr>
        <p:spPr>
          <a:xfrm>
            <a:off x="475488" y="1124712"/>
            <a:ext cx="4023360" cy="3200400"/>
          </a:xfrm>
        </p:spPr>
        <p:txBody>
          <a:bodyPr anchor="b">
            <a:normAutofit/>
          </a:bodyPr>
          <a:lstStyle/>
          <a:p>
            <a:r>
              <a:rPr lang="en-US" sz="3000" dirty="0">
                <a:latin typeface="Amasis MT Pro Medium" panose="02040604050005020304" pitchFamily="18" charset="0"/>
              </a:rPr>
              <a:t>Mid-Unit Review – Triangles</a:t>
            </a:r>
            <a:br>
              <a:rPr lang="en-US" sz="3000" dirty="0">
                <a:latin typeface="Amasis MT Pro Medium" panose="02040604050005020304" pitchFamily="18" charset="0"/>
              </a:rPr>
            </a:br>
            <a:br>
              <a:rPr lang="en-US" sz="3000" dirty="0">
                <a:latin typeface="Amasis MT Pro Medium" panose="02040604050005020304" pitchFamily="18" charset="0"/>
              </a:rPr>
            </a:br>
            <a:r>
              <a:rPr lang="en-US" sz="3000" dirty="0">
                <a:latin typeface="Amasis MT Pro Light" panose="02040304050005020304" pitchFamily="18" charset="0"/>
              </a:rPr>
              <a:t>Objective: Solve problems using triangle angle relationships and explain my reasoning.</a:t>
            </a:r>
          </a:p>
        </p:txBody>
      </p:sp>
      <p:sp>
        <p:nvSpPr>
          <p:cNvPr id="3" name="Subtitle 2">
            <a:extLst>
              <a:ext uri="{FF2B5EF4-FFF2-40B4-BE49-F238E27FC236}">
                <a16:creationId xmlns:a16="http://schemas.microsoft.com/office/drawing/2014/main" id="{891CA74C-44AD-F745-7E39-C9D7CC7D57AA}"/>
              </a:ext>
            </a:extLst>
          </p:cNvPr>
          <p:cNvSpPr>
            <a:spLocks noGrp="1"/>
          </p:cNvSpPr>
          <p:nvPr>
            <p:ph type="subTitle" idx="1"/>
          </p:nvPr>
        </p:nvSpPr>
        <p:spPr>
          <a:xfrm>
            <a:off x="475488" y="4873752"/>
            <a:ext cx="4023360" cy="1207008"/>
          </a:xfrm>
        </p:spPr>
        <p:txBody>
          <a:bodyPr anchor="t">
            <a:normAutofit/>
          </a:bodyPr>
          <a:lstStyle/>
          <a:p>
            <a:r>
              <a:rPr lang="pl-PL" sz="2000" b="1" dirty="0"/>
              <a:t>Benchmarks:</a:t>
            </a:r>
            <a:r>
              <a:rPr lang="pl-PL" sz="2000" dirty="0"/>
              <a:t> MA.8.GR.1.3, MA.8.GR.1.5</a:t>
            </a:r>
            <a:endParaRPr lang="en-US" sz="2000" dirty="0">
              <a:latin typeface="Amasis MT Pro Medium" panose="02040604050005020304" pitchFamily="18" charset="0"/>
            </a:endParaRPr>
          </a:p>
        </p:txBody>
      </p:sp>
      <p:sp>
        <p:nvSpPr>
          <p:cNvPr id="74" name="Rectangle 73">
            <a:extLst>
              <a:ext uri="{FF2B5EF4-FFF2-40B4-BE49-F238E27FC236}">
                <a16:creationId xmlns:a16="http://schemas.microsoft.com/office/drawing/2014/main" id="{2165A4AE-FFE9-B2D5-017C-17337DDB3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90E701D1-A34F-CF86-7316-8761C7835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771044F-36B6-4371-FE51-FB9EC8025D99}"/>
              </a:ext>
            </a:extLst>
          </p:cNvPr>
          <p:cNvSpPr/>
          <p:nvPr/>
        </p:nvSpPr>
        <p:spPr>
          <a:xfrm>
            <a:off x="8023584" y="6257836"/>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17497799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FE1A4B-BACB-A37C-6F3C-E4B91429ADDD}"/>
              </a:ext>
            </a:extLst>
          </p:cNvPr>
          <p:cNvSpPr>
            <a:spLocks noGrp="1"/>
          </p:cNvSpPr>
          <p:nvPr>
            <p:ph type="title"/>
          </p:nvPr>
        </p:nvSpPr>
        <p:spPr>
          <a:xfrm>
            <a:off x="841248" y="256032"/>
            <a:ext cx="10506456" cy="1014984"/>
          </a:xfrm>
        </p:spPr>
        <p:txBody>
          <a:bodyPr anchor="b">
            <a:normAutofit/>
          </a:bodyPr>
          <a:lstStyle/>
          <a:p>
            <a:r>
              <a:rPr lang="en-US" sz="3100" dirty="0"/>
              <a:t>Instructions: Solve the following problems as a team. Discuss reasoning.</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11051C58-1157-3292-4643-866490DFC5A4}"/>
              </a:ext>
            </a:extLst>
          </p:cNvPr>
          <p:cNvGraphicFramePr>
            <a:graphicFrameLocks noGrp="1"/>
          </p:cNvGraphicFramePr>
          <p:nvPr>
            <p:ph idx="1"/>
            <p:extLst>
              <p:ext uri="{D42A27DB-BD31-4B8C-83A1-F6EECF244321}">
                <p14:modId xmlns:p14="http://schemas.microsoft.com/office/powerpoint/2010/main" val="2392108872"/>
              </p:ext>
            </p:extLst>
          </p:nvPr>
        </p:nvGraphicFramePr>
        <p:xfrm>
          <a:off x="832104" y="1739972"/>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D718E353-E8D6-CA54-42A0-5752BFADFA1E}"/>
              </a:ext>
            </a:extLst>
          </p:cNvPr>
          <p:cNvSpPr txBox="1"/>
          <p:nvPr/>
        </p:nvSpPr>
        <p:spPr>
          <a:xfrm>
            <a:off x="841248" y="6097496"/>
            <a:ext cx="10629392" cy="646331"/>
          </a:xfrm>
          <a:prstGeom prst="rect">
            <a:avLst/>
          </a:prstGeom>
          <a:noFill/>
        </p:spPr>
        <p:txBody>
          <a:bodyPr wrap="square">
            <a:spAutoFit/>
          </a:bodyPr>
          <a:lstStyle/>
          <a:p>
            <a:r>
              <a:rPr lang="en-US" i="1" dirty="0"/>
              <a:t>Kagan Strategy:</a:t>
            </a:r>
            <a:r>
              <a:rPr lang="en-US" dirty="0"/>
              <a:t> Numbered Heads Together – one student from each team explains solution to the class.</a:t>
            </a:r>
          </a:p>
        </p:txBody>
      </p:sp>
      <p:sp>
        <p:nvSpPr>
          <p:cNvPr id="3" name="Rectangle 2">
            <a:extLst>
              <a:ext uri="{FF2B5EF4-FFF2-40B4-BE49-F238E27FC236}">
                <a16:creationId xmlns:a16="http://schemas.microsoft.com/office/drawing/2014/main" id="{CE5200A9-A824-97B0-EC03-9DEE0353B6AD}"/>
              </a:ext>
            </a:extLst>
          </p:cNvPr>
          <p:cNvSpPr/>
          <p:nvPr/>
        </p:nvSpPr>
        <p:spPr>
          <a:xfrm>
            <a:off x="7898837" y="6380962"/>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7"/>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122476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F467289-834A-652F-CBC3-59D19A91C116}"/>
              </a:ext>
            </a:extLst>
          </p:cNvPr>
          <p:cNvSpPr>
            <a:spLocks noGrp="1"/>
          </p:cNvSpPr>
          <p:nvPr>
            <p:ph type="title"/>
          </p:nvPr>
        </p:nvSpPr>
        <p:spPr>
          <a:xfrm>
            <a:off x="841246" y="978619"/>
            <a:ext cx="5991244" cy="1106424"/>
          </a:xfrm>
        </p:spPr>
        <p:txBody>
          <a:bodyPr vert="horz" lIns="91440" tIns="45720" rIns="91440" bIns="45720" rtlCol="0" anchor="ctr">
            <a:normAutofit/>
          </a:bodyPr>
          <a:lstStyle/>
          <a:p>
            <a:r>
              <a:rPr lang="en-US" sz="3200" dirty="0"/>
              <a:t>Solve for missing angles.</a:t>
            </a:r>
          </a:p>
        </p:txBody>
      </p:sp>
      <p:sp>
        <p:nvSpPr>
          <p:cNvPr id="18" name="Rectangle 17">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DCE863F-5A8D-1E0F-6EAF-4B3A545E6F90}"/>
              </a:ext>
            </a:extLst>
          </p:cNvPr>
          <p:cNvSpPr txBox="1"/>
          <p:nvPr/>
        </p:nvSpPr>
        <p:spPr>
          <a:xfrm>
            <a:off x="841248" y="2252870"/>
            <a:ext cx="5993892" cy="3560251"/>
          </a:xfrm>
          <a:prstGeom prst="rect">
            <a:avLst/>
          </a:prstGeom>
        </p:spPr>
        <p:txBody>
          <a:bodyPr vert="horz" lIns="91440" tIns="45720" rIns="91440" bIns="45720" rtlCol="0">
            <a:normAutofit/>
          </a:bodyPr>
          <a:lstStyle/>
          <a:p>
            <a:pPr indent="-228600">
              <a:spcAft>
                <a:spcPts val="600"/>
              </a:spcAft>
              <a:buFont typeface="Arial" panose="020B0604020202020204" pitchFamily="34" charset="0"/>
              <a:buChar char="•"/>
            </a:pPr>
            <a:r>
              <a:rPr lang="en-US" dirty="0"/>
              <a:t>1. Triangle: Angle 1 = 2𝑥+10, Angle 2 = 𝑥+20 → Find Angle 3 and classify the triangle by angles.</a:t>
            </a:r>
          </a:p>
          <a:p>
            <a:pPr indent="-228600">
              <a:spcAft>
                <a:spcPts val="600"/>
              </a:spcAft>
              <a:buFont typeface="Arial" panose="020B0604020202020204" pitchFamily="34" charset="0"/>
              <a:buChar char="•"/>
            </a:pPr>
            <a:endParaRPr lang="en-US" dirty="0"/>
          </a:p>
          <a:p>
            <a:pPr indent="-228600">
              <a:spcAft>
                <a:spcPts val="600"/>
              </a:spcAft>
              <a:buFont typeface="Arial" panose="020B0604020202020204" pitchFamily="34" charset="0"/>
              <a:buChar char="•"/>
            </a:pPr>
            <a:r>
              <a:rPr lang="en-US" dirty="0"/>
              <a:t>2. Triangle: Exterior angle = 3y+40, Angle 1 (remote interior) = y+10 → Find Angle 2 (other remote interior angle).</a:t>
            </a:r>
          </a:p>
          <a:p>
            <a:pPr indent="-228600">
              <a:spcAft>
                <a:spcPts val="600"/>
              </a:spcAft>
              <a:buFont typeface="Arial" panose="020B0604020202020204" pitchFamily="34" charset="0"/>
              <a:buChar char="•"/>
            </a:pPr>
            <a:endParaRPr lang="en-US" dirty="0"/>
          </a:p>
          <a:p>
            <a:pPr indent="-228600">
              <a:spcAft>
                <a:spcPts val="600"/>
              </a:spcAft>
              <a:buFont typeface="Arial" panose="020B0604020202020204" pitchFamily="34" charset="0"/>
              <a:buChar char="•"/>
            </a:pPr>
            <a:r>
              <a:rPr lang="en-US" dirty="0"/>
              <a:t>3. Isosceles triangle: Angle 1 = Angle 2 = 4x+5, Angle 3 (vertex) = 2x–15 → Find 𝑥 and all angles.</a:t>
            </a:r>
          </a:p>
        </p:txBody>
      </p:sp>
      <p:pic>
        <p:nvPicPr>
          <p:cNvPr id="15" name="Graphic 14" descr="Triangle Shape">
            <a:extLst>
              <a:ext uri="{FF2B5EF4-FFF2-40B4-BE49-F238E27FC236}">
                <a16:creationId xmlns:a16="http://schemas.microsoft.com/office/drawing/2014/main" id="{65485476-15BA-F37C-31D5-E33197829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79814" y="1329879"/>
            <a:ext cx="4097657" cy="4097657"/>
          </a:xfrm>
          <a:prstGeom prst="rect">
            <a:avLst/>
          </a:prstGeom>
        </p:spPr>
      </p:pic>
      <p:sp>
        <p:nvSpPr>
          <p:cNvPr id="3" name="Rectangle 2">
            <a:extLst>
              <a:ext uri="{FF2B5EF4-FFF2-40B4-BE49-F238E27FC236}">
                <a16:creationId xmlns:a16="http://schemas.microsoft.com/office/drawing/2014/main" id="{7C3EC715-4AE5-8B5A-CDA4-3D8F56313F87}"/>
              </a:ext>
            </a:extLst>
          </p:cNvPr>
          <p:cNvSpPr/>
          <p:nvPr/>
        </p:nvSpPr>
        <p:spPr>
          <a:xfrm>
            <a:off x="7679814" y="6357305"/>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4"/>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423651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55D96-B606-BC90-A497-5FFC904C4B85}"/>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Homework:</a:t>
            </a:r>
            <a:br>
              <a:rPr lang="en-US" sz="4800" dirty="0"/>
            </a:br>
            <a:endParaRPr lang="en-US" sz="4800" dirty="0"/>
          </a:p>
        </p:txBody>
      </p:sp>
      <p:sp>
        <p:nvSpPr>
          <p:cNvPr id="3" name="Content Placeholder 2">
            <a:extLst>
              <a:ext uri="{FF2B5EF4-FFF2-40B4-BE49-F238E27FC236}">
                <a16:creationId xmlns:a16="http://schemas.microsoft.com/office/drawing/2014/main" id="{823BE41A-5EF5-4143-2A8E-F711F5B8CD05}"/>
              </a:ext>
            </a:extLst>
          </p:cNvPr>
          <p:cNvSpPr>
            <a:spLocks noGrp="1"/>
          </p:cNvSpPr>
          <p:nvPr>
            <p:ph idx="1"/>
          </p:nvPr>
        </p:nvSpPr>
        <p:spPr>
          <a:xfrm>
            <a:off x="477980" y="4872922"/>
            <a:ext cx="4484249" cy="1208141"/>
          </a:xfrm>
        </p:spPr>
        <p:txBody>
          <a:bodyPr vert="horz" lIns="91440" tIns="45720" rIns="91440" bIns="45720" rtlCol="0">
            <a:normAutofit/>
          </a:bodyPr>
          <a:lstStyle/>
          <a:p>
            <a:pPr marL="0" indent="0">
              <a:buNone/>
            </a:pPr>
            <a:r>
              <a:rPr lang="en-US" sz="2000" dirty="0"/>
              <a:t>Available at </a:t>
            </a:r>
            <a:r>
              <a:rPr lang="en-US" sz="2000" dirty="0">
                <a:hlinkClick r:id="rId2"/>
              </a:rPr>
              <a:t>www.innovatewithmrbarbado.com</a:t>
            </a:r>
            <a:endParaRPr lang="en-US" sz="2000" dirty="0"/>
          </a:p>
        </p:txBody>
      </p:sp>
      <p:sp>
        <p:nvSpPr>
          <p:cNvPr id="27"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Books">
            <a:extLst>
              <a:ext uri="{FF2B5EF4-FFF2-40B4-BE49-F238E27FC236}">
                <a16:creationId xmlns:a16="http://schemas.microsoft.com/office/drawing/2014/main" id="{94C515E4-28D5-E8FF-A03E-15E76B14FD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0099" y="625683"/>
            <a:ext cx="5455380" cy="5455380"/>
          </a:xfrm>
          <a:prstGeom prst="rect">
            <a:avLst/>
          </a:prstGeom>
        </p:spPr>
      </p:pic>
    </p:spTree>
    <p:extLst>
      <p:ext uri="{BB962C8B-B14F-4D97-AF65-F5344CB8AC3E}">
        <p14:creationId xmlns:p14="http://schemas.microsoft.com/office/powerpoint/2010/main" val="212882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blue and white triangle pattern&#10;&#10;AI-generated content may be incorrect.">
            <a:extLst>
              <a:ext uri="{FF2B5EF4-FFF2-40B4-BE49-F238E27FC236}">
                <a16:creationId xmlns:a16="http://schemas.microsoft.com/office/drawing/2014/main" id="{E378E2DA-99EE-F61B-2A0D-04B2ED19B20B}"/>
              </a:ext>
            </a:extLst>
          </p:cNvPr>
          <p:cNvPicPr>
            <a:picLocks noChangeAspect="1"/>
          </p:cNvPicPr>
          <p:nvPr/>
        </p:nvPicPr>
        <p:blipFill>
          <a:blip r:embed="rId2"/>
          <a:srcRect t="10422" b="5309"/>
          <a:stretch>
            <a:fillRect/>
          </a:stretch>
        </p:blipFill>
        <p:spPr>
          <a:xfrm>
            <a:off x="20" y="10"/>
            <a:ext cx="12191979" cy="6857990"/>
          </a:xfrm>
          <a:prstGeom prst="rect">
            <a:avLst/>
          </a:prstGeom>
        </p:spPr>
      </p:pic>
      <p:sp>
        <p:nvSpPr>
          <p:cNvPr id="17" name="Rectangle 16">
            <a:extLst>
              <a:ext uri="{FF2B5EF4-FFF2-40B4-BE49-F238E27FC236}">
                <a16:creationId xmlns:a16="http://schemas.microsoft.com/office/drawing/2014/main" id="{8D19661F-4B4C-74C1-7FC3-31FB14D4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6955" y="-166956"/>
            <a:ext cx="6858002" cy="7191913"/>
          </a:xfrm>
          <a:prstGeom prst="rect">
            <a:avLst/>
          </a:prstGeom>
          <a:gradFill>
            <a:gsLst>
              <a:gs pos="0">
                <a:schemeClr val="bg1">
                  <a:alpha val="0"/>
                </a:schemeClr>
              </a:gs>
              <a:gs pos="46000">
                <a:schemeClr val="bg1">
                  <a:alpha val="55000"/>
                </a:schemeClr>
              </a:gs>
              <a:gs pos="25000">
                <a:schemeClr val="bg1">
                  <a:alpha val="38000"/>
                </a:schemeClr>
              </a:gs>
              <a:gs pos="100000">
                <a:schemeClr val="bg1">
                  <a:alpha val="6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6952FA24-3881-47E7-1969-813F138B9B47}"/>
              </a:ext>
            </a:extLst>
          </p:cNvPr>
          <p:cNvSpPr>
            <a:spLocks noGrp="1"/>
          </p:cNvSpPr>
          <p:nvPr>
            <p:ph type="title"/>
          </p:nvPr>
        </p:nvSpPr>
        <p:spPr>
          <a:xfrm>
            <a:off x="475488" y="1124712"/>
            <a:ext cx="4023360" cy="3200400"/>
          </a:xfrm>
        </p:spPr>
        <p:txBody>
          <a:bodyPr vert="horz" lIns="91440" tIns="45720" rIns="91440" bIns="45720" rtlCol="0" anchor="b">
            <a:normAutofit/>
          </a:bodyPr>
          <a:lstStyle/>
          <a:p>
            <a:r>
              <a:rPr lang="en-US" sz="4800" dirty="0"/>
              <a:t>What is a Polygon?</a:t>
            </a:r>
          </a:p>
        </p:txBody>
      </p:sp>
      <p:sp>
        <p:nvSpPr>
          <p:cNvPr id="3" name="Content Placeholder 2">
            <a:extLst>
              <a:ext uri="{FF2B5EF4-FFF2-40B4-BE49-F238E27FC236}">
                <a16:creationId xmlns:a16="http://schemas.microsoft.com/office/drawing/2014/main" id="{762C6BAF-F71C-9196-E99D-DA079F0F78C1}"/>
              </a:ext>
            </a:extLst>
          </p:cNvPr>
          <p:cNvSpPr>
            <a:spLocks noGrp="1"/>
          </p:cNvSpPr>
          <p:nvPr>
            <p:ph idx="1"/>
          </p:nvPr>
        </p:nvSpPr>
        <p:spPr>
          <a:xfrm>
            <a:off x="475488" y="4873752"/>
            <a:ext cx="4023360" cy="1207008"/>
          </a:xfrm>
        </p:spPr>
        <p:txBody>
          <a:bodyPr vert="horz" lIns="91440" tIns="45720" rIns="91440" bIns="45720" rtlCol="0" anchor="t">
            <a:normAutofit/>
          </a:bodyPr>
          <a:lstStyle/>
          <a:p>
            <a:pPr marL="0" indent="0">
              <a:buNone/>
            </a:pPr>
            <a:r>
              <a:rPr lang="en-US" sz="2000" b="1" dirty="0"/>
              <a:t>Polygon:</a:t>
            </a:r>
            <a:r>
              <a:rPr lang="en-US" sz="2000" dirty="0"/>
              <a:t> A closed figure with straight sides</a:t>
            </a:r>
          </a:p>
        </p:txBody>
      </p:sp>
      <p:sp>
        <p:nvSpPr>
          <p:cNvPr id="19" name="Rectangle 18">
            <a:extLst>
              <a:ext uri="{FF2B5EF4-FFF2-40B4-BE49-F238E27FC236}">
                <a16:creationId xmlns:a16="http://schemas.microsoft.com/office/drawing/2014/main" id="{2165A4AE-FFE9-B2D5-017C-17337DDB3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90E701D1-A34F-CF86-7316-8761C7835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2">
            <a:extLst>
              <a:ext uri="{FF2B5EF4-FFF2-40B4-BE49-F238E27FC236}">
                <a16:creationId xmlns:a16="http://schemas.microsoft.com/office/drawing/2014/main" id="{A3695315-5AE8-2BBB-4F4F-9830BEE6E106}"/>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3" name="TextBox 5">
            <a:extLst>
              <a:ext uri="{FF2B5EF4-FFF2-40B4-BE49-F238E27FC236}">
                <a16:creationId xmlns:a16="http://schemas.microsoft.com/office/drawing/2014/main" id="{E21501BF-03C7-3130-BA9A-A37B197A5062}"/>
              </a:ext>
            </a:extLst>
          </p:cNvPr>
          <p:cNvGraphicFramePr/>
          <p:nvPr>
            <p:extLst>
              <p:ext uri="{D42A27DB-BD31-4B8C-83A1-F6EECF244321}">
                <p14:modId xmlns:p14="http://schemas.microsoft.com/office/powerpoint/2010/main" val="1546482844"/>
              </p:ext>
            </p:extLst>
          </p:nvPr>
        </p:nvGraphicFramePr>
        <p:xfrm>
          <a:off x="6314524" y="181957"/>
          <a:ext cx="5502821" cy="6494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5AE27902-CF85-CE50-87F5-DF88941898E5}"/>
              </a:ext>
            </a:extLst>
          </p:cNvPr>
          <p:cNvSpPr/>
          <p:nvPr/>
        </p:nvSpPr>
        <p:spPr>
          <a:xfrm>
            <a:off x="7711509" y="6366911"/>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8"/>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3362931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Graphic spid="23"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77F68-5A39-A87E-32DD-056BAB16C0D2}"/>
              </a:ext>
            </a:extLst>
          </p:cNvPr>
          <p:cNvSpPr>
            <a:spLocks noGrp="1"/>
          </p:cNvSpPr>
          <p:nvPr>
            <p:ph type="title"/>
          </p:nvPr>
        </p:nvSpPr>
        <p:spPr/>
        <p:txBody>
          <a:bodyPr>
            <a:normAutofit fontScale="90000"/>
          </a:bodyPr>
          <a:lstStyle/>
          <a:p>
            <a:r>
              <a:rPr lang="en-US" dirty="0">
                <a:hlinkClick r:id="rId2"/>
              </a:rPr>
              <a:t>Difference between a Convex and Concave Polygon</a:t>
            </a:r>
            <a:endParaRPr lang="en-US" dirty="0"/>
          </a:p>
        </p:txBody>
      </p:sp>
      <p:sp>
        <p:nvSpPr>
          <p:cNvPr id="6" name="Flowchart: Off-page Connector 5">
            <a:extLst>
              <a:ext uri="{FF2B5EF4-FFF2-40B4-BE49-F238E27FC236}">
                <a16:creationId xmlns:a16="http://schemas.microsoft.com/office/drawing/2014/main" id="{5FFA893E-9228-CCDF-7E96-0572571ECE06}"/>
              </a:ext>
            </a:extLst>
          </p:cNvPr>
          <p:cNvSpPr/>
          <p:nvPr/>
        </p:nvSpPr>
        <p:spPr>
          <a:xfrm rot="10800000" flipV="1">
            <a:off x="1887790" y="3165987"/>
            <a:ext cx="2674373" cy="2192594"/>
          </a:xfrm>
          <a:prstGeom prst="flowChartOffpage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lumMod val="85000"/>
                    <a:lumOff val="15000"/>
                  </a:schemeClr>
                </a:solidFill>
              </a:rPr>
              <a:t>CONVEX</a:t>
            </a:r>
          </a:p>
        </p:txBody>
      </p:sp>
      <p:sp>
        <p:nvSpPr>
          <p:cNvPr id="10" name="Arrow: Chevron 9">
            <a:extLst>
              <a:ext uri="{FF2B5EF4-FFF2-40B4-BE49-F238E27FC236}">
                <a16:creationId xmlns:a16="http://schemas.microsoft.com/office/drawing/2014/main" id="{024B83E9-55BA-B3C7-3058-19E9DAE4CE69}"/>
              </a:ext>
            </a:extLst>
          </p:cNvPr>
          <p:cNvSpPr/>
          <p:nvPr/>
        </p:nvSpPr>
        <p:spPr>
          <a:xfrm>
            <a:off x="6617109" y="2673150"/>
            <a:ext cx="3362633" cy="351011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CONCAVE</a:t>
            </a:r>
          </a:p>
        </p:txBody>
      </p:sp>
      <p:sp>
        <p:nvSpPr>
          <p:cNvPr id="3" name="Rectangle 2">
            <a:extLst>
              <a:ext uri="{FF2B5EF4-FFF2-40B4-BE49-F238E27FC236}">
                <a16:creationId xmlns:a16="http://schemas.microsoft.com/office/drawing/2014/main" id="{97BE3311-3411-E54C-30B3-49426F7C8D59}"/>
              </a:ext>
            </a:extLst>
          </p:cNvPr>
          <p:cNvSpPr/>
          <p:nvPr/>
        </p:nvSpPr>
        <p:spPr>
          <a:xfrm>
            <a:off x="7749264" y="6309360"/>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27278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0" name="Rectangle 206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2" name="Rectangle 207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74" name="Rectangle 2073">
            <a:extLst>
              <a:ext uri="{FF2B5EF4-FFF2-40B4-BE49-F238E27FC236}">
                <a16:creationId xmlns:a16="http://schemas.microsoft.com/office/drawing/2014/main" id="{25549E48-55B4-43FA-96F3-A3F777E0F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76" name="Rectangle 207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302120-71D1-AAED-1216-C39ECF2720C1}"/>
              </a:ext>
            </a:extLst>
          </p:cNvPr>
          <p:cNvSpPr>
            <a:spLocks noGrp="1"/>
          </p:cNvSpPr>
          <p:nvPr>
            <p:ph type="title"/>
          </p:nvPr>
        </p:nvSpPr>
        <p:spPr>
          <a:xfrm>
            <a:off x="868680" y="405575"/>
            <a:ext cx="5001768" cy="1371600"/>
          </a:xfrm>
        </p:spPr>
        <p:txBody>
          <a:bodyPr vert="horz" lIns="91440" tIns="45720" rIns="91440" bIns="45720" rtlCol="0" anchor="ctr">
            <a:normAutofit/>
          </a:bodyPr>
          <a:lstStyle/>
          <a:p>
            <a:r>
              <a:rPr lang="en-US" sz="3600" dirty="0"/>
              <a:t>Types of Triangles</a:t>
            </a:r>
          </a:p>
        </p:txBody>
      </p:sp>
      <p:sp>
        <p:nvSpPr>
          <p:cNvPr id="7" name="TextBox 6">
            <a:extLst>
              <a:ext uri="{FF2B5EF4-FFF2-40B4-BE49-F238E27FC236}">
                <a16:creationId xmlns:a16="http://schemas.microsoft.com/office/drawing/2014/main" id="{7EE58D5E-767A-E0F7-43E9-56404046CF38}"/>
              </a:ext>
            </a:extLst>
          </p:cNvPr>
          <p:cNvSpPr txBox="1"/>
          <p:nvPr/>
        </p:nvSpPr>
        <p:spPr>
          <a:xfrm>
            <a:off x="6382512" y="498698"/>
            <a:ext cx="4940808" cy="1185353"/>
          </a:xfrm>
          <a:prstGeom prst="rect">
            <a:avLst/>
          </a:prstGeom>
        </p:spPr>
        <p:txBody>
          <a:bodyPr vert="horz" lIns="91440" tIns="45720" rIns="91440" bIns="45720" rtlCol="0" anchor="ctr">
            <a:normAutofit/>
          </a:bodyPr>
          <a:lstStyle/>
          <a:p>
            <a:pPr>
              <a:lnSpc>
                <a:spcPct val="110000"/>
              </a:lnSpc>
              <a:spcBef>
                <a:spcPts val="1000"/>
              </a:spcBef>
            </a:pPr>
            <a:endParaRPr lang="en-US" sz="2400" dirty="0"/>
          </a:p>
        </p:txBody>
      </p:sp>
      <p:sp>
        <p:nvSpPr>
          <p:cNvPr id="2078" name="Rectangle 207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80" name="Rectangle 207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4" y="1071836"/>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triangle with lines in the center&#10;&#10;AI-generated content may be incorrect.">
            <a:extLst>
              <a:ext uri="{FF2B5EF4-FFF2-40B4-BE49-F238E27FC236}">
                <a16:creationId xmlns:a16="http://schemas.microsoft.com/office/drawing/2014/main" id="{36B1642C-FA55-2B1F-F345-6FA2941EB041}"/>
              </a:ext>
            </a:extLst>
          </p:cNvPr>
          <p:cNvPicPr>
            <a:picLocks noChangeAspect="1"/>
          </p:cNvPicPr>
          <p:nvPr/>
        </p:nvPicPr>
        <p:blipFill>
          <a:blip r:embed="rId2"/>
          <a:srcRect b="11511"/>
          <a:stretch>
            <a:fillRect/>
          </a:stretch>
        </p:blipFill>
        <p:spPr>
          <a:xfrm>
            <a:off x="320040" y="2328025"/>
            <a:ext cx="3703320" cy="3686659"/>
          </a:xfrm>
          <a:prstGeom prst="rect">
            <a:avLst/>
          </a:prstGeom>
        </p:spPr>
      </p:pic>
      <p:pic>
        <p:nvPicPr>
          <p:cNvPr id="2052" name="Picture 4" descr="Scalene triangle Black and White Stock Photos &amp; Images - Alamy">
            <a:extLst>
              <a:ext uri="{FF2B5EF4-FFF2-40B4-BE49-F238E27FC236}">
                <a16:creationId xmlns:a16="http://schemas.microsoft.com/office/drawing/2014/main" id="{AD1C07FA-7974-05ED-A157-FAE74FA255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964" b="12380"/>
          <a:stretch>
            <a:fillRect/>
          </a:stretch>
        </p:blipFill>
        <p:spPr bwMode="auto">
          <a:xfrm>
            <a:off x="4244340" y="2628453"/>
            <a:ext cx="3703320" cy="30757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triangle with lines in it&#10;&#10;AI-generated content may be incorrect.">
            <a:extLst>
              <a:ext uri="{FF2B5EF4-FFF2-40B4-BE49-F238E27FC236}">
                <a16:creationId xmlns:a16="http://schemas.microsoft.com/office/drawing/2014/main" id="{4420D232-9168-D025-C3EA-CD52FC5E203D}"/>
              </a:ext>
            </a:extLst>
          </p:cNvPr>
          <p:cNvPicPr>
            <a:picLocks noChangeAspect="1"/>
          </p:cNvPicPr>
          <p:nvPr/>
        </p:nvPicPr>
        <p:blipFill>
          <a:blip r:embed="rId4"/>
          <a:srcRect l="12970" r="13217" b="18363"/>
          <a:stretch>
            <a:fillRect/>
          </a:stretch>
        </p:blipFill>
        <p:spPr>
          <a:xfrm>
            <a:off x="8165592" y="2118411"/>
            <a:ext cx="3703320" cy="4095859"/>
          </a:xfrm>
          <a:prstGeom prst="rect">
            <a:avLst/>
          </a:prstGeom>
        </p:spPr>
      </p:pic>
      <p:sp>
        <p:nvSpPr>
          <p:cNvPr id="8" name="TextBox 7">
            <a:extLst>
              <a:ext uri="{FF2B5EF4-FFF2-40B4-BE49-F238E27FC236}">
                <a16:creationId xmlns:a16="http://schemas.microsoft.com/office/drawing/2014/main" id="{B89B9DA6-C27E-5778-8092-6393B2EA3106}"/>
              </a:ext>
            </a:extLst>
          </p:cNvPr>
          <p:cNvSpPr txBox="1"/>
          <p:nvPr/>
        </p:nvSpPr>
        <p:spPr>
          <a:xfrm>
            <a:off x="8972574" y="6160342"/>
            <a:ext cx="2089355" cy="369332"/>
          </a:xfrm>
          <a:prstGeom prst="rect">
            <a:avLst/>
          </a:prstGeom>
          <a:noFill/>
        </p:spPr>
        <p:txBody>
          <a:bodyPr wrap="square" rtlCol="0">
            <a:spAutoFit/>
          </a:bodyPr>
          <a:lstStyle/>
          <a:p>
            <a:pPr>
              <a:spcAft>
                <a:spcPts val="600"/>
              </a:spcAft>
            </a:pPr>
            <a:r>
              <a:rPr lang="en-US" dirty="0">
                <a:solidFill>
                  <a:srgbClr val="FF0000"/>
                </a:solidFill>
              </a:rPr>
              <a:t>Has 2 equal sides</a:t>
            </a:r>
          </a:p>
        </p:txBody>
      </p:sp>
      <p:sp>
        <p:nvSpPr>
          <p:cNvPr id="9" name="TextBox 8">
            <a:extLst>
              <a:ext uri="{FF2B5EF4-FFF2-40B4-BE49-F238E27FC236}">
                <a16:creationId xmlns:a16="http://schemas.microsoft.com/office/drawing/2014/main" id="{D8746658-5DC7-6FBA-23C8-F7A6D1ADF99F}"/>
              </a:ext>
            </a:extLst>
          </p:cNvPr>
          <p:cNvSpPr txBox="1"/>
          <p:nvPr/>
        </p:nvSpPr>
        <p:spPr>
          <a:xfrm>
            <a:off x="4975122" y="5725627"/>
            <a:ext cx="2238708" cy="369332"/>
          </a:xfrm>
          <a:prstGeom prst="rect">
            <a:avLst/>
          </a:prstGeom>
          <a:noFill/>
        </p:spPr>
        <p:txBody>
          <a:bodyPr wrap="square" rtlCol="0">
            <a:spAutoFit/>
          </a:bodyPr>
          <a:lstStyle/>
          <a:p>
            <a:pPr>
              <a:spcAft>
                <a:spcPts val="600"/>
              </a:spcAft>
            </a:pPr>
            <a:r>
              <a:rPr lang="en-US" dirty="0">
                <a:solidFill>
                  <a:srgbClr val="FF0000"/>
                </a:solidFill>
              </a:rPr>
              <a:t>Has no equal sides</a:t>
            </a:r>
          </a:p>
        </p:txBody>
      </p:sp>
      <p:sp>
        <p:nvSpPr>
          <p:cNvPr id="11" name="TextBox 10">
            <a:extLst>
              <a:ext uri="{FF2B5EF4-FFF2-40B4-BE49-F238E27FC236}">
                <a16:creationId xmlns:a16="http://schemas.microsoft.com/office/drawing/2014/main" id="{A53F21BE-5855-EB4F-68D7-999B7D38321E}"/>
              </a:ext>
            </a:extLst>
          </p:cNvPr>
          <p:cNvSpPr txBox="1"/>
          <p:nvPr/>
        </p:nvSpPr>
        <p:spPr>
          <a:xfrm>
            <a:off x="1102807" y="6026109"/>
            <a:ext cx="2137786" cy="376321"/>
          </a:xfrm>
          <a:prstGeom prst="rect">
            <a:avLst/>
          </a:prstGeom>
          <a:noFill/>
        </p:spPr>
        <p:txBody>
          <a:bodyPr wrap="square">
            <a:spAutoFit/>
          </a:bodyPr>
          <a:lstStyle/>
          <a:p>
            <a:pPr>
              <a:lnSpc>
                <a:spcPct val="110000"/>
              </a:lnSpc>
              <a:spcBef>
                <a:spcPts val="1000"/>
              </a:spcBef>
            </a:pPr>
            <a:r>
              <a:rPr lang="en-US" sz="1800" dirty="0">
                <a:solidFill>
                  <a:srgbClr val="FF0000"/>
                </a:solidFill>
              </a:rPr>
              <a:t>Has 3 equal sides</a:t>
            </a:r>
          </a:p>
        </p:txBody>
      </p:sp>
      <p:sp>
        <p:nvSpPr>
          <p:cNvPr id="13" name="TextBox 12">
            <a:extLst>
              <a:ext uri="{FF2B5EF4-FFF2-40B4-BE49-F238E27FC236}">
                <a16:creationId xmlns:a16="http://schemas.microsoft.com/office/drawing/2014/main" id="{BDA6781B-5CF8-C727-751C-7A65D20891FB}"/>
              </a:ext>
            </a:extLst>
          </p:cNvPr>
          <p:cNvSpPr txBox="1"/>
          <p:nvPr/>
        </p:nvSpPr>
        <p:spPr>
          <a:xfrm>
            <a:off x="6590784" y="847157"/>
            <a:ext cx="3703590" cy="523220"/>
          </a:xfrm>
          <a:prstGeom prst="rect">
            <a:avLst/>
          </a:prstGeom>
          <a:noFill/>
        </p:spPr>
        <p:txBody>
          <a:bodyPr wrap="square">
            <a:spAutoFit/>
          </a:bodyPr>
          <a:lstStyle/>
          <a:p>
            <a:r>
              <a:rPr lang="en-US" sz="2800" dirty="0"/>
              <a:t>Classified by sides:</a:t>
            </a:r>
          </a:p>
        </p:txBody>
      </p:sp>
      <p:sp>
        <p:nvSpPr>
          <p:cNvPr id="3" name="Rectangle 2">
            <a:extLst>
              <a:ext uri="{FF2B5EF4-FFF2-40B4-BE49-F238E27FC236}">
                <a16:creationId xmlns:a16="http://schemas.microsoft.com/office/drawing/2014/main" id="{67256AFF-15B9-8E22-8DA6-36A54A7A4A6E}"/>
              </a:ext>
            </a:extLst>
          </p:cNvPr>
          <p:cNvSpPr/>
          <p:nvPr/>
        </p:nvSpPr>
        <p:spPr>
          <a:xfrm>
            <a:off x="98784" y="6413855"/>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5"/>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146552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1000"/>
                                        <p:tgtEl>
                                          <p:spTgt spid="11">
                                            <p:txEl>
                                              <p:pRg st="0" end="0"/>
                                            </p:txEl>
                                          </p:spTgt>
                                        </p:tgtEl>
                                      </p:cBhvr>
                                    </p:animEffect>
                                    <p:anim calcmode="lin" valueType="num">
                                      <p:cBhvr>
                                        <p:cTn id="29"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52"/>
                                        </p:tgtEl>
                                        <p:attrNameLst>
                                          <p:attrName>style.visibility</p:attrName>
                                        </p:attrNameLst>
                                      </p:cBhvr>
                                      <p:to>
                                        <p:strVal val="visible"/>
                                      </p:to>
                                    </p:set>
                                    <p:animEffect transition="in" filter="fade">
                                      <p:cBhvr>
                                        <p:cTn id="35" dur="1000"/>
                                        <p:tgtEl>
                                          <p:spTgt spid="2052"/>
                                        </p:tgtEl>
                                      </p:cBhvr>
                                    </p:animEffect>
                                    <p:anim calcmode="lin" valueType="num">
                                      <p:cBhvr>
                                        <p:cTn id="36" dur="1000" fill="hold"/>
                                        <p:tgtEl>
                                          <p:spTgt spid="2052"/>
                                        </p:tgtEl>
                                        <p:attrNameLst>
                                          <p:attrName>ppt_x</p:attrName>
                                        </p:attrNameLst>
                                      </p:cBhvr>
                                      <p:tavLst>
                                        <p:tav tm="0">
                                          <p:val>
                                            <p:strVal val="#ppt_x"/>
                                          </p:val>
                                        </p:tav>
                                        <p:tav tm="100000">
                                          <p:val>
                                            <p:strVal val="#ppt_x"/>
                                          </p:val>
                                        </p:tav>
                                      </p:tavLst>
                                    </p:anim>
                                    <p:anim calcmode="lin" valueType="num">
                                      <p:cBhvr>
                                        <p:cTn id="37"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1000"/>
                                        <p:tgtEl>
                                          <p:spTgt spid="8"/>
                                        </p:tgtEl>
                                      </p:cBhvr>
                                    </p:animEffect>
                                    <p:anim calcmode="lin" valueType="num">
                                      <p:cBhvr>
                                        <p:cTn id="57" dur="1000" fill="hold"/>
                                        <p:tgtEl>
                                          <p:spTgt spid="8"/>
                                        </p:tgtEl>
                                        <p:attrNameLst>
                                          <p:attrName>ppt_x</p:attrName>
                                        </p:attrNameLst>
                                      </p:cBhvr>
                                      <p:tavLst>
                                        <p:tav tm="0">
                                          <p:val>
                                            <p:strVal val="#ppt_x"/>
                                          </p:val>
                                        </p:tav>
                                        <p:tav tm="100000">
                                          <p:val>
                                            <p:strVal val="#ppt_x"/>
                                          </p:val>
                                        </p:tav>
                                      </p:tavLst>
                                    </p:anim>
                                    <p:anim calcmode="lin" valueType="num">
                                      <p:cBhvr>
                                        <p:cTn id="5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10A13C-1D77-D200-31FA-739358D338F9}"/>
            </a:ext>
          </a:extLst>
        </p:cNvPr>
        <p:cNvGrpSpPr/>
        <p:nvPr/>
      </p:nvGrpSpPr>
      <p:grpSpPr>
        <a:xfrm>
          <a:off x="0" y="0"/>
          <a:ext cx="0" cy="0"/>
          <a:chOff x="0" y="0"/>
          <a:chExt cx="0" cy="0"/>
        </a:xfrm>
      </p:grpSpPr>
      <p:sp>
        <p:nvSpPr>
          <p:cNvPr id="2070" name="Rectangle 2069">
            <a:extLst>
              <a:ext uri="{FF2B5EF4-FFF2-40B4-BE49-F238E27FC236}">
                <a16:creationId xmlns:a16="http://schemas.microsoft.com/office/drawing/2014/main" id="{15AA4C83-B8BA-52FC-26A4-025313C49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2" name="Rectangle 2071">
            <a:extLst>
              <a:ext uri="{FF2B5EF4-FFF2-40B4-BE49-F238E27FC236}">
                <a16:creationId xmlns:a16="http://schemas.microsoft.com/office/drawing/2014/main" id="{2C9BBCB9-EAC7-24AD-8529-D7D844897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74" name="Rectangle 2073">
            <a:extLst>
              <a:ext uri="{FF2B5EF4-FFF2-40B4-BE49-F238E27FC236}">
                <a16:creationId xmlns:a16="http://schemas.microsoft.com/office/drawing/2014/main" id="{E8523887-83A5-9949-01AE-70B54A000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76" name="Rectangle 2075">
            <a:extLst>
              <a:ext uri="{FF2B5EF4-FFF2-40B4-BE49-F238E27FC236}">
                <a16:creationId xmlns:a16="http://schemas.microsoft.com/office/drawing/2014/main" id="{2CF1F1E6-2C6C-939A-77FD-B16BD0C26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F78BBF6-EF69-5846-0C4E-D7E622CE7966}"/>
              </a:ext>
            </a:extLst>
          </p:cNvPr>
          <p:cNvSpPr>
            <a:spLocks noGrp="1"/>
          </p:cNvSpPr>
          <p:nvPr>
            <p:ph type="title"/>
          </p:nvPr>
        </p:nvSpPr>
        <p:spPr>
          <a:xfrm>
            <a:off x="868680" y="405575"/>
            <a:ext cx="5001768" cy="1371600"/>
          </a:xfrm>
        </p:spPr>
        <p:txBody>
          <a:bodyPr vert="horz" lIns="91440" tIns="45720" rIns="91440" bIns="45720" rtlCol="0" anchor="ctr">
            <a:normAutofit/>
          </a:bodyPr>
          <a:lstStyle/>
          <a:p>
            <a:r>
              <a:rPr lang="en-US" sz="3600" dirty="0"/>
              <a:t>Types of Triangles</a:t>
            </a:r>
          </a:p>
        </p:txBody>
      </p:sp>
      <p:sp>
        <p:nvSpPr>
          <p:cNvPr id="7" name="TextBox 6">
            <a:extLst>
              <a:ext uri="{FF2B5EF4-FFF2-40B4-BE49-F238E27FC236}">
                <a16:creationId xmlns:a16="http://schemas.microsoft.com/office/drawing/2014/main" id="{C9118DF2-C69A-B944-FDEC-59A370B6A595}"/>
              </a:ext>
            </a:extLst>
          </p:cNvPr>
          <p:cNvSpPr txBox="1"/>
          <p:nvPr/>
        </p:nvSpPr>
        <p:spPr>
          <a:xfrm>
            <a:off x="6382512" y="498698"/>
            <a:ext cx="4940808" cy="1185353"/>
          </a:xfrm>
          <a:prstGeom prst="rect">
            <a:avLst/>
          </a:prstGeom>
        </p:spPr>
        <p:txBody>
          <a:bodyPr vert="horz" lIns="91440" tIns="45720" rIns="91440" bIns="45720" rtlCol="0" anchor="ctr">
            <a:normAutofit/>
          </a:bodyPr>
          <a:lstStyle/>
          <a:p>
            <a:pPr>
              <a:lnSpc>
                <a:spcPct val="110000"/>
              </a:lnSpc>
              <a:spcBef>
                <a:spcPts val="1000"/>
              </a:spcBef>
            </a:pPr>
            <a:endParaRPr lang="en-US" sz="2400" dirty="0"/>
          </a:p>
        </p:txBody>
      </p:sp>
      <p:sp>
        <p:nvSpPr>
          <p:cNvPr id="2078" name="Rectangle 2077">
            <a:extLst>
              <a:ext uri="{FF2B5EF4-FFF2-40B4-BE49-F238E27FC236}">
                <a16:creationId xmlns:a16="http://schemas.microsoft.com/office/drawing/2014/main" id="{59C332F0-4D9B-3D62-5C74-2DEE815F8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80" name="Rectangle 2079">
            <a:extLst>
              <a:ext uri="{FF2B5EF4-FFF2-40B4-BE49-F238E27FC236}">
                <a16:creationId xmlns:a16="http://schemas.microsoft.com/office/drawing/2014/main" id="{66DD74A7-EE56-FCBB-5C3F-3507C926B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4" y="1071836"/>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50F1C05-1376-DF0C-D5A8-16A3A292FB62}"/>
              </a:ext>
            </a:extLst>
          </p:cNvPr>
          <p:cNvSpPr txBox="1"/>
          <p:nvPr/>
        </p:nvSpPr>
        <p:spPr>
          <a:xfrm>
            <a:off x="6590784" y="847157"/>
            <a:ext cx="3703590" cy="523220"/>
          </a:xfrm>
          <a:prstGeom prst="rect">
            <a:avLst/>
          </a:prstGeom>
          <a:noFill/>
        </p:spPr>
        <p:txBody>
          <a:bodyPr wrap="square">
            <a:spAutoFit/>
          </a:bodyPr>
          <a:lstStyle/>
          <a:p>
            <a:r>
              <a:rPr lang="en-US" sz="2800" dirty="0"/>
              <a:t>Classified by angles:</a:t>
            </a:r>
          </a:p>
        </p:txBody>
      </p:sp>
      <p:sp>
        <p:nvSpPr>
          <p:cNvPr id="10" name="TextBox 9">
            <a:extLst>
              <a:ext uri="{FF2B5EF4-FFF2-40B4-BE49-F238E27FC236}">
                <a16:creationId xmlns:a16="http://schemas.microsoft.com/office/drawing/2014/main" id="{98E4C6F7-CCF4-A01D-CE4B-FCE24B60B3CB}"/>
              </a:ext>
            </a:extLst>
          </p:cNvPr>
          <p:cNvSpPr txBox="1"/>
          <p:nvPr/>
        </p:nvSpPr>
        <p:spPr>
          <a:xfrm>
            <a:off x="930696" y="2518355"/>
            <a:ext cx="10718206" cy="3108543"/>
          </a:xfrm>
          <a:prstGeom prst="rect">
            <a:avLst/>
          </a:prstGeom>
          <a:noFill/>
        </p:spPr>
        <p:txBody>
          <a:bodyPr wrap="square">
            <a:spAutoFit/>
          </a:bodyPr>
          <a:lstStyle/>
          <a:p>
            <a:r>
              <a:rPr lang="en-US" sz="2800" dirty="0"/>
              <a:t>1. Acute: All angles &lt; 90°                      Equilateral Triangle  </a:t>
            </a:r>
          </a:p>
          <a:p>
            <a:pPr marL="742950" indent="-742950">
              <a:buAutoNum type="arabicPeriod"/>
            </a:pPr>
            <a:endParaRPr lang="en-US" sz="2800" dirty="0"/>
          </a:p>
          <a:p>
            <a:pPr marL="742950" indent="-742950">
              <a:buAutoNum type="arabicPeriod"/>
            </a:pPr>
            <a:endParaRPr lang="en-US" sz="2800" dirty="0"/>
          </a:p>
          <a:p>
            <a:r>
              <a:rPr lang="en-US" sz="2800" dirty="0"/>
              <a:t>2. Right: One 90° angle                        Right Triangle</a:t>
            </a:r>
          </a:p>
          <a:p>
            <a:endParaRPr lang="en-US" sz="2800" dirty="0"/>
          </a:p>
          <a:p>
            <a:endParaRPr lang="en-US" sz="2800" dirty="0"/>
          </a:p>
          <a:p>
            <a:r>
              <a:rPr lang="en-US" sz="2800" dirty="0"/>
              <a:t>3. Obtuse: One angle &gt; 90°                                  </a:t>
            </a:r>
            <a:r>
              <a:rPr lang="en-US" dirty="0"/>
              <a:t>Obtuse Scalene Triangle</a:t>
            </a:r>
            <a:endParaRPr lang="en-US" sz="4000" dirty="0"/>
          </a:p>
        </p:txBody>
      </p:sp>
      <p:sp>
        <p:nvSpPr>
          <p:cNvPr id="14" name="Right Triangle 13">
            <a:extLst>
              <a:ext uri="{FF2B5EF4-FFF2-40B4-BE49-F238E27FC236}">
                <a16:creationId xmlns:a16="http://schemas.microsoft.com/office/drawing/2014/main" id="{D4CDD18C-988A-4FCD-EA3E-367E397C855B}"/>
              </a:ext>
            </a:extLst>
          </p:cNvPr>
          <p:cNvSpPr/>
          <p:nvPr/>
        </p:nvSpPr>
        <p:spPr>
          <a:xfrm>
            <a:off x="5870448" y="3302821"/>
            <a:ext cx="914400" cy="914400"/>
          </a:xfrm>
          <a:prstGeom prst="rtTriangl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35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Isosceles Triangle 14">
            <a:extLst>
              <a:ext uri="{FF2B5EF4-FFF2-40B4-BE49-F238E27FC236}">
                <a16:creationId xmlns:a16="http://schemas.microsoft.com/office/drawing/2014/main" id="{8F7C38AB-B51F-861B-AF3E-B14D5C946A55}"/>
              </a:ext>
            </a:extLst>
          </p:cNvPr>
          <p:cNvSpPr/>
          <p:nvPr/>
        </p:nvSpPr>
        <p:spPr>
          <a:xfrm>
            <a:off x="5726135" y="2032030"/>
            <a:ext cx="1060704" cy="914400"/>
          </a:xfrm>
          <a:prstGeom prst="triangle">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5" name="Picture 3" descr="Area of Scalene Triangle - Formula, Examples, and Practice Questions">
            <a:extLst>
              <a:ext uri="{FF2B5EF4-FFF2-40B4-BE49-F238E27FC236}">
                <a16:creationId xmlns:a16="http://schemas.microsoft.com/office/drawing/2014/main" id="{45018D21-FF53-FE4E-17E5-ECFB7A651D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066" b="17290"/>
          <a:stretch>
            <a:fillRect/>
          </a:stretch>
        </p:blipFill>
        <p:spPr bwMode="auto">
          <a:xfrm>
            <a:off x="5584722" y="4369564"/>
            <a:ext cx="3059897" cy="125733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4B1687D-C87D-78B7-C620-71A89ED280DC}"/>
              </a:ext>
            </a:extLst>
          </p:cNvPr>
          <p:cNvSpPr/>
          <p:nvPr/>
        </p:nvSpPr>
        <p:spPr>
          <a:xfrm>
            <a:off x="7789904" y="6302280"/>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87824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0" grpId="0"/>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22443-1CE6-0AEB-6A79-AFB69721092C}"/>
              </a:ext>
            </a:extLst>
          </p:cNvPr>
          <p:cNvSpPr>
            <a:spLocks noGrp="1"/>
          </p:cNvSpPr>
          <p:nvPr>
            <p:ph type="title"/>
          </p:nvPr>
        </p:nvSpPr>
        <p:spPr>
          <a:xfrm>
            <a:off x="1115568" y="548640"/>
            <a:ext cx="10168128" cy="1368650"/>
          </a:xfrm>
        </p:spPr>
        <p:txBody>
          <a:bodyPr>
            <a:normAutofit fontScale="90000"/>
          </a:bodyPr>
          <a:lstStyle/>
          <a:p>
            <a:r>
              <a:rPr lang="en-US" dirty="0"/>
              <a:t>Draw &amp; Classify Triangles Practice</a:t>
            </a:r>
            <a:br>
              <a:rPr lang="en-US" dirty="0"/>
            </a:br>
            <a:r>
              <a:rPr lang="en-US" sz="1800" b="0" dirty="0">
                <a:latin typeface="Amasis MT Pro Light" panose="02040304050005020304" pitchFamily="18" charset="0"/>
              </a:rPr>
              <a:t>Instructions: Use a ruler and protractor to draw triangles with the given angle measures. After drawing, classify each triangle by angles (acute, right, obtuse) and sides (scalene, isosceles, equilateral). Share and discuss your results with your groupmates.</a:t>
            </a:r>
            <a:endParaRPr lang="en-US" b="0" dirty="0">
              <a:latin typeface="Amasis MT Pro Light" panose="02040304050005020304" pitchFamily="18" charset="0"/>
            </a:endParaRPr>
          </a:p>
        </p:txBody>
      </p:sp>
      <p:sp>
        <p:nvSpPr>
          <p:cNvPr id="3" name="Content Placeholder 2">
            <a:extLst>
              <a:ext uri="{FF2B5EF4-FFF2-40B4-BE49-F238E27FC236}">
                <a16:creationId xmlns:a16="http://schemas.microsoft.com/office/drawing/2014/main" id="{A08029B9-21BF-0F58-D5A1-BB393E081130}"/>
              </a:ext>
            </a:extLst>
          </p:cNvPr>
          <p:cNvSpPr>
            <a:spLocks noGrp="1"/>
          </p:cNvSpPr>
          <p:nvPr>
            <p:ph idx="1"/>
          </p:nvPr>
        </p:nvSpPr>
        <p:spPr>
          <a:xfrm>
            <a:off x="1115568" y="2143432"/>
            <a:ext cx="10168128" cy="4028768"/>
          </a:xfrm>
        </p:spPr>
        <p:txBody>
          <a:bodyPr>
            <a:normAutofit lnSpcReduction="10000"/>
          </a:bodyPr>
          <a:lstStyle/>
          <a:p>
            <a:pPr marL="0" indent="0">
              <a:buNone/>
            </a:pPr>
            <a:r>
              <a:rPr lang="en-US" b="1" dirty="0"/>
              <a:t>Problems:</a:t>
            </a:r>
            <a:endParaRPr lang="en-US" dirty="0"/>
          </a:p>
          <a:p>
            <a:pPr marL="457200" indent="-457200">
              <a:buFont typeface="+mj-lt"/>
              <a:buAutoNum type="arabicPeriod"/>
            </a:pPr>
            <a:r>
              <a:rPr lang="en-US" sz="3600" dirty="0"/>
              <a:t>Triangle 1: 60°, 60°, 60° → ?</a:t>
            </a:r>
          </a:p>
          <a:p>
            <a:pPr marL="457200" indent="-457200">
              <a:buFont typeface="+mj-lt"/>
              <a:buAutoNum type="arabicPeriod"/>
            </a:pPr>
            <a:r>
              <a:rPr lang="en-US" sz="3600" dirty="0"/>
              <a:t>Triangle 2: 90°, 45°, 45° → ?</a:t>
            </a:r>
          </a:p>
          <a:p>
            <a:pPr marL="457200" indent="-457200">
              <a:buFont typeface="+mj-lt"/>
              <a:buAutoNum type="arabicPeriod"/>
            </a:pPr>
            <a:r>
              <a:rPr lang="en-US" sz="3600" dirty="0"/>
              <a:t>Triangle 3: 100°, 40°, 40° → ?</a:t>
            </a:r>
          </a:p>
          <a:p>
            <a:pPr marL="457200" indent="-457200">
              <a:buFont typeface="+mj-lt"/>
              <a:buAutoNum type="arabicPeriod"/>
            </a:pPr>
            <a:r>
              <a:rPr lang="en-US" sz="3600" dirty="0"/>
              <a:t>Triangle 4: 70°, 60°, 50° → ?</a:t>
            </a:r>
          </a:p>
          <a:p>
            <a:pPr marL="457200" indent="-457200">
              <a:buFont typeface="+mj-lt"/>
              <a:buAutoNum type="arabicPeriod"/>
            </a:pPr>
            <a:r>
              <a:rPr lang="en-US" sz="3600" dirty="0"/>
              <a:t>Triangle 5: 120°, 30°, 30° → ?</a:t>
            </a:r>
          </a:p>
          <a:p>
            <a:endParaRPr lang="en-US" dirty="0"/>
          </a:p>
        </p:txBody>
      </p:sp>
      <p:sp>
        <p:nvSpPr>
          <p:cNvPr id="4" name="Rectangle 3">
            <a:extLst>
              <a:ext uri="{FF2B5EF4-FFF2-40B4-BE49-F238E27FC236}">
                <a16:creationId xmlns:a16="http://schemas.microsoft.com/office/drawing/2014/main" id="{721F80DE-7356-C3C7-322D-4CB50EE9EE88}"/>
              </a:ext>
            </a:extLst>
          </p:cNvPr>
          <p:cNvSpPr/>
          <p:nvPr/>
        </p:nvSpPr>
        <p:spPr>
          <a:xfrm>
            <a:off x="7718784" y="6309360"/>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2"/>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58175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29EA96-C4BE-A311-F4DB-0EAED4339835}"/>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3D of colorful origami">
            <a:extLst>
              <a:ext uri="{FF2B5EF4-FFF2-40B4-BE49-F238E27FC236}">
                <a16:creationId xmlns:a16="http://schemas.microsoft.com/office/drawing/2014/main" id="{B8BB2868-6C23-CE47-3469-A703477ACDEB}"/>
              </a:ext>
            </a:extLst>
          </p:cNvPr>
          <p:cNvPicPr>
            <a:picLocks noChangeAspect="1"/>
          </p:cNvPicPr>
          <p:nvPr/>
        </p:nvPicPr>
        <p:blipFill>
          <a:blip r:embed="rId2"/>
          <a:srcRect l="6839" r="6838"/>
          <a:stretch>
            <a:fillRect/>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29" name="Freeform: Shape 28">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30">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ACBDAE-F54C-F659-BE6E-BC35CC845870}"/>
              </a:ext>
            </a:extLst>
          </p:cNvPr>
          <p:cNvSpPr>
            <a:spLocks noGrp="1"/>
          </p:cNvSpPr>
          <p:nvPr>
            <p:ph type="ctrTitle"/>
          </p:nvPr>
        </p:nvSpPr>
        <p:spPr>
          <a:xfrm>
            <a:off x="477981" y="1122363"/>
            <a:ext cx="4023360" cy="3204134"/>
          </a:xfrm>
        </p:spPr>
        <p:txBody>
          <a:bodyPr anchor="b">
            <a:normAutofit/>
          </a:bodyPr>
          <a:lstStyle/>
          <a:p>
            <a:r>
              <a:rPr lang="en-US" sz="3700" dirty="0">
                <a:latin typeface="Amasis MT Pro Medium" panose="02040604050005020304" pitchFamily="18" charset="0"/>
              </a:rPr>
              <a:t>Triangle Sum Theorem</a:t>
            </a:r>
            <a:br>
              <a:rPr lang="en-US" sz="3700" dirty="0">
                <a:latin typeface="Amasis MT Pro Medium" panose="02040604050005020304" pitchFamily="18" charset="0"/>
              </a:rPr>
            </a:br>
            <a:br>
              <a:rPr lang="en-US" sz="3700" dirty="0">
                <a:latin typeface="Amasis MT Pro Medium" panose="02040604050005020304" pitchFamily="18" charset="0"/>
              </a:rPr>
            </a:br>
            <a:br>
              <a:rPr lang="en-US" sz="3700" dirty="0">
                <a:latin typeface="Amasis MT Pro Medium" panose="02040604050005020304" pitchFamily="18" charset="0"/>
              </a:rPr>
            </a:br>
            <a:r>
              <a:rPr lang="en-US" sz="1800" dirty="0">
                <a:latin typeface="Amasis MT Pro Light" panose="02040304050005020304" pitchFamily="18" charset="0"/>
              </a:rPr>
              <a:t>Objective: Students will measure triangle angles using protractors and apply the Triangle Sum Theorem to find missing angles.</a:t>
            </a:r>
          </a:p>
        </p:txBody>
      </p:sp>
      <p:sp>
        <p:nvSpPr>
          <p:cNvPr id="3" name="Subtitle 2">
            <a:extLst>
              <a:ext uri="{FF2B5EF4-FFF2-40B4-BE49-F238E27FC236}">
                <a16:creationId xmlns:a16="http://schemas.microsoft.com/office/drawing/2014/main" id="{8BCDA5C4-1841-B3F7-CB0F-32BD5C292B88}"/>
              </a:ext>
            </a:extLst>
          </p:cNvPr>
          <p:cNvSpPr>
            <a:spLocks noGrp="1"/>
          </p:cNvSpPr>
          <p:nvPr>
            <p:ph type="subTitle" idx="1"/>
          </p:nvPr>
        </p:nvSpPr>
        <p:spPr>
          <a:xfrm>
            <a:off x="477981" y="4872922"/>
            <a:ext cx="3933306" cy="1208141"/>
          </a:xfrm>
        </p:spPr>
        <p:txBody>
          <a:bodyPr>
            <a:normAutofit/>
          </a:bodyPr>
          <a:lstStyle/>
          <a:p>
            <a:br>
              <a:rPr lang="en-US" sz="2000" dirty="0"/>
            </a:br>
            <a:r>
              <a:rPr lang="en-US" sz="2000" b="1" dirty="0"/>
              <a:t>Benchmarks:</a:t>
            </a:r>
            <a:r>
              <a:rPr lang="en-US" sz="2000" dirty="0"/>
              <a:t> MA.8.GR.1.3, MA.8.GR.1.4</a:t>
            </a:r>
            <a:endParaRPr lang="en-US" sz="2000" dirty="0">
              <a:latin typeface="Amasis MT Pro Medium" panose="02040604050005020304" pitchFamily="18" charset="0"/>
            </a:endParaRPr>
          </a:p>
        </p:txBody>
      </p:sp>
      <p:sp>
        <p:nvSpPr>
          <p:cNvPr id="33" name="Rectangle 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2547E6D-9BA3-CDDD-6744-DAFB1B0EC33F}"/>
              </a:ext>
            </a:extLst>
          </p:cNvPr>
          <p:cNvSpPr/>
          <p:nvPr/>
        </p:nvSpPr>
        <p:spPr>
          <a:xfrm>
            <a:off x="118124" y="6368047"/>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4244532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EE17-FFF4-E278-A671-09DB6BEE83D9}"/>
              </a:ext>
            </a:extLst>
          </p:cNvPr>
          <p:cNvSpPr>
            <a:spLocks noGrp="1"/>
          </p:cNvSpPr>
          <p:nvPr>
            <p:ph type="title"/>
          </p:nvPr>
        </p:nvSpPr>
        <p:spPr/>
        <p:txBody>
          <a:bodyPr/>
          <a:lstStyle/>
          <a:p>
            <a:r>
              <a:rPr lang="en-US" dirty="0"/>
              <a:t>Triangle Sum Theorem</a:t>
            </a:r>
          </a:p>
        </p:txBody>
      </p:sp>
      <p:sp>
        <p:nvSpPr>
          <p:cNvPr id="3" name="Content Placeholder 2">
            <a:extLst>
              <a:ext uri="{FF2B5EF4-FFF2-40B4-BE49-F238E27FC236}">
                <a16:creationId xmlns:a16="http://schemas.microsoft.com/office/drawing/2014/main" id="{F972D1A9-EF79-691B-B3CF-FA63873E2B9E}"/>
              </a:ext>
            </a:extLst>
          </p:cNvPr>
          <p:cNvSpPr>
            <a:spLocks noGrp="1"/>
          </p:cNvSpPr>
          <p:nvPr>
            <p:ph idx="1"/>
          </p:nvPr>
        </p:nvSpPr>
        <p:spPr>
          <a:xfrm>
            <a:off x="1115568" y="2183057"/>
            <a:ext cx="10168128" cy="3694176"/>
          </a:xfrm>
        </p:spPr>
        <p:txBody>
          <a:bodyPr>
            <a:normAutofit fontScale="92500" lnSpcReduction="20000"/>
          </a:bodyPr>
          <a:lstStyle/>
          <a:p>
            <a:r>
              <a:rPr lang="en-US" b="1" dirty="0"/>
              <a:t>Definition:</a:t>
            </a:r>
            <a:r>
              <a:rPr lang="en-US" dirty="0"/>
              <a:t> The sum of the three interior angles of any triangle is always </a:t>
            </a:r>
            <a:r>
              <a:rPr lang="en-US" b="1" dirty="0"/>
              <a:t>180°</a:t>
            </a:r>
            <a:r>
              <a:rPr lang="en-US" dirty="0"/>
              <a:t>.</a:t>
            </a:r>
          </a:p>
          <a:p>
            <a:pPr marL="0" indent="0" algn="ctr">
              <a:buNone/>
            </a:pPr>
            <a:r>
              <a:rPr lang="en-US" sz="4000" b="1" dirty="0">
                <a:solidFill>
                  <a:srgbClr val="FF0000"/>
                </a:solidFill>
              </a:rPr>
              <a:t>∠A+∠B+∠C=180°</a:t>
            </a:r>
          </a:p>
          <a:p>
            <a:r>
              <a:rPr lang="en-US" b="1" dirty="0"/>
              <a:t>Example:</a:t>
            </a:r>
            <a:endParaRPr lang="en-US" dirty="0"/>
          </a:p>
          <a:p>
            <a:pPr lvl="1"/>
            <a:r>
              <a:rPr lang="en-US" sz="2800" dirty="0"/>
              <a:t>∠A = 65°, ∠B = 75°, ∠C = ?</a:t>
            </a:r>
          </a:p>
          <a:p>
            <a:pPr marL="457200" lvl="1" indent="0">
              <a:buNone/>
            </a:pPr>
            <a:r>
              <a:rPr lang="en-US" sz="2800" dirty="0"/>
              <a:t>Calculation: </a:t>
            </a:r>
          </a:p>
          <a:p>
            <a:pPr marL="457200" lvl="1" indent="0" algn="ctr">
              <a:buNone/>
            </a:pPr>
            <a:r>
              <a:rPr lang="en-US" sz="2800" dirty="0"/>
              <a:t>180 – (65 + 75) = 40° → ∠C = 40°</a:t>
            </a:r>
          </a:p>
          <a:p>
            <a:pPr marL="0" indent="0">
              <a:buNone/>
            </a:pPr>
            <a:r>
              <a:rPr lang="en-US" b="1" dirty="0"/>
              <a:t>Tip:</a:t>
            </a:r>
            <a:r>
              <a:rPr lang="en-US" dirty="0"/>
              <a:t> Use a </a:t>
            </a:r>
            <a:r>
              <a:rPr lang="en-US" b="1" dirty="0"/>
              <a:t>protractor</a:t>
            </a:r>
            <a:r>
              <a:rPr lang="en-US" dirty="0"/>
              <a:t> to measure and confirm.</a:t>
            </a:r>
          </a:p>
          <a:p>
            <a:endParaRPr lang="en-US" dirty="0"/>
          </a:p>
        </p:txBody>
      </p:sp>
      <p:sp>
        <p:nvSpPr>
          <p:cNvPr id="4" name="Rectangle 3">
            <a:extLst>
              <a:ext uri="{FF2B5EF4-FFF2-40B4-BE49-F238E27FC236}">
                <a16:creationId xmlns:a16="http://schemas.microsoft.com/office/drawing/2014/main" id="{E9251C4B-74DE-A5C3-8E76-7DDE483247C1}"/>
              </a:ext>
            </a:extLst>
          </p:cNvPr>
          <p:cNvSpPr/>
          <p:nvPr/>
        </p:nvSpPr>
        <p:spPr>
          <a:xfrm>
            <a:off x="7678144" y="6228695"/>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2"/>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316539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1000"/>
                                        <p:tgtEl>
                                          <p:spTgt spid="3">
                                            <p:txEl>
                                              <p:pRg st="6" end="6"/>
                                            </p:txEl>
                                          </p:spTgt>
                                        </p:tgtEl>
                                      </p:cBhvr>
                                    </p:animEffect>
                                    <p:anim calcmode="lin" valueType="num">
                                      <p:cBhvr>
                                        <p:cTn id="5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C8C8DA-EDD2-B43A-3E77-2590D46BBDBA}"/>
              </a:ext>
            </a:extLst>
          </p:cNvPr>
          <p:cNvSpPr>
            <a:spLocks noGrp="1"/>
          </p:cNvSpPr>
          <p:nvPr>
            <p:ph type="title"/>
          </p:nvPr>
        </p:nvSpPr>
        <p:spPr>
          <a:xfrm>
            <a:off x="841246" y="978619"/>
            <a:ext cx="5991244" cy="1106424"/>
          </a:xfrm>
        </p:spPr>
        <p:txBody>
          <a:bodyPr>
            <a:normAutofit/>
          </a:bodyPr>
          <a:lstStyle/>
          <a:p>
            <a:r>
              <a:rPr kumimoji="0" lang="en-US" sz="2200" b="1" i="0" u="none" strike="noStrike" kern="1200" cap="none" spc="0" normalizeH="0" baseline="0" noProof="0" dirty="0">
                <a:ln>
                  <a:noFill/>
                </a:ln>
                <a:effectLst/>
                <a:uLnTx/>
                <a:uFillTx/>
                <a:latin typeface="Amasis MT Pro Light" panose="02040304050005020304" pitchFamily="18" charset="0"/>
                <a:ea typeface="+mj-ea"/>
                <a:cs typeface="+mj-cs"/>
              </a:rPr>
              <a:t>Objective: Solve for unknown angles using the Triangle Sum Theorem and classify triangles by angles.</a:t>
            </a:r>
            <a:endParaRPr lang="en-US" sz="2200" dirty="0"/>
          </a:p>
        </p:txBody>
      </p:sp>
      <p:sp>
        <p:nvSpPr>
          <p:cNvPr id="43" name="Rectangle 42">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Content Placeholder 8">
            <a:extLst>
              <a:ext uri="{FF2B5EF4-FFF2-40B4-BE49-F238E27FC236}">
                <a16:creationId xmlns:a16="http://schemas.microsoft.com/office/drawing/2014/main" id="{13F3DF1E-D29C-4D47-2185-B72195012050}"/>
              </a:ext>
            </a:extLst>
          </p:cNvPr>
          <p:cNvSpPr>
            <a:spLocks noGrp="1"/>
          </p:cNvSpPr>
          <p:nvPr>
            <p:ph idx="1"/>
          </p:nvPr>
        </p:nvSpPr>
        <p:spPr>
          <a:xfrm>
            <a:off x="841248" y="2252870"/>
            <a:ext cx="5993892" cy="3560251"/>
          </a:xfrm>
        </p:spPr>
        <p:txBody>
          <a:bodyPr>
            <a:normAutofit lnSpcReduction="10000"/>
          </a:bodyPr>
          <a:lstStyle/>
          <a:p>
            <a:pPr marL="0" indent="0">
              <a:buNone/>
            </a:pPr>
            <a:r>
              <a:rPr lang="en-US" sz="1800" b="1" dirty="0"/>
              <a:t>Instructions:</a:t>
            </a:r>
            <a:endParaRPr lang="en-US" sz="1800" dirty="0"/>
          </a:p>
          <a:p>
            <a:pPr marL="457200" indent="-457200">
              <a:buFont typeface="+mj-lt"/>
              <a:buAutoNum type="arabicPeriod"/>
            </a:pPr>
            <a:r>
              <a:rPr lang="en-US" sz="1800" dirty="0"/>
              <a:t>Each triangle has angles represented by algebraic expressions.</a:t>
            </a:r>
          </a:p>
          <a:p>
            <a:pPr marL="457200" indent="-457200">
              <a:buFont typeface="+mj-lt"/>
              <a:buAutoNum type="arabicPeriod"/>
            </a:pPr>
            <a:r>
              <a:rPr lang="en-US" sz="1800" dirty="0"/>
              <a:t>Use the </a:t>
            </a:r>
            <a:r>
              <a:rPr lang="en-US" sz="1800" b="1" dirty="0"/>
              <a:t>Triangle Sum Theorem</a:t>
            </a:r>
            <a:r>
              <a:rPr lang="en-US" sz="1800" dirty="0"/>
              <a:t>: sum of angles = 180°</a:t>
            </a:r>
          </a:p>
          <a:p>
            <a:pPr marL="457200" indent="-457200">
              <a:buFont typeface="+mj-lt"/>
              <a:buAutoNum type="arabicPeriod"/>
            </a:pPr>
            <a:r>
              <a:rPr lang="en-US" sz="1800" dirty="0"/>
              <a:t>Solve for the variable x and then calculate each angle.</a:t>
            </a:r>
          </a:p>
          <a:p>
            <a:pPr marL="457200" indent="-457200">
              <a:buFont typeface="+mj-lt"/>
              <a:buAutoNum type="arabicPeriod"/>
            </a:pPr>
            <a:r>
              <a:rPr lang="en-US" sz="1800" dirty="0"/>
              <a:t>Classify each triangle as </a:t>
            </a:r>
            <a:r>
              <a:rPr lang="en-US" sz="1800" b="1" dirty="0"/>
              <a:t>Acute, Right, or Obtuse</a:t>
            </a:r>
            <a:r>
              <a:rPr lang="en-US" sz="1800" dirty="0"/>
              <a:t>.</a:t>
            </a:r>
          </a:p>
          <a:p>
            <a:pPr marL="457200" indent="-457200">
              <a:buFont typeface="+mj-lt"/>
              <a:buAutoNum type="arabicPeriod"/>
            </a:pPr>
            <a:r>
              <a:rPr lang="en-US" sz="1800" dirty="0"/>
              <a:t>Work with a partner, then share answers with another group (Kagan: </a:t>
            </a:r>
            <a:r>
              <a:rPr lang="en-US" sz="1800" b="1" dirty="0"/>
              <a:t>Rally Robin</a:t>
            </a:r>
            <a:r>
              <a:rPr lang="en-US" sz="1800" dirty="0"/>
              <a:t>).</a:t>
            </a:r>
          </a:p>
          <a:p>
            <a:endParaRPr lang="en-US" sz="1800" dirty="0"/>
          </a:p>
        </p:txBody>
      </p:sp>
      <p:pic>
        <p:nvPicPr>
          <p:cNvPr id="5" name="Content Placeholder 4">
            <a:extLst>
              <a:ext uri="{FF2B5EF4-FFF2-40B4-BE49-F238E27FC236}">
                <a16:creationId xmlns:a16="http://schemas.microsoft.com/office/drawing/2014/main" id="{E5F60D84-999C-E080-E186-9AFF4148F2AA}"/>
              </a:ext>
            </a:extLst>
          </p:cNvPr>
          <p:cNvPicPr>
            <a:picLocks noChangeAspect="1"/>
          </p:cNvPicPr>
          <p:nvPr/>
        </p:nvPicPr>
        <p:blipFill>
          <a:blip r:embed="rId2"/>
          <a:stretch>
            <a:fillRect/>
          </a:stretch>
        </p:blipFill>
        <p:spPr>
          <a:xfrm>
            <a:off x="7865406" y="560559"/>
            <a:ext cx="3449136" cy="5736881"/>
          </a:xfrm>
          <a:prstGeom prst="rect">
            <a:avLst/>
          </a:prstGeom>
          <a:ln>
            <a:solidFill>
              <a:srgbClr val="FF0000"/>
            </a:solidFill>
          </a:ln>
        </p:spPr>
      </p:pic>
      <p:sp>
        <p:nvSpPr>
          <p:cNvPr id="3" name="Rectangle 2">
            <a:extLst>
              <a:ext uri="{FF2B5EF4-FFF2-40B4-BE49-F238E27FC236}">
                <a16:creationId xmlns:a16="http://schemas.microsoft.com/office/drawing/2014/main" id="{FEBE368E-D1AD-3E0E-1B26-FBC1474F4CF5}"/>
              </a:ext>
            </a:extLst>
          </p:cNvPr>
          <p:cNvSpPr/>
          <p:nvPr/>
        </p:nvSpPr>
        <p:spPr>
          <a:xfrm>
            <a:off x="7443392" y="6377665"/>
            <a:ext cx="4293163" cy="400110"/>
          </a:xfrm>
          <a:prstGeom prst="rect">
            <a:avLst/>
          </a:prstGeom>
          <a:noFill/>
        </p:spPr>
        <p:txBody>
          <a:bodyPr wrap="none" lIns="91440" tIns="45720" rIns="91440" bIns="45720">
            <a:spAutoFit/>
          </a:bodyPr>
          <a:lstStyle/>
          <a:p>
            <a:pPr algn="ctr"/>
            <a:r>
              <a:rPr lang="en-US" sz="2000" b="0" cap="none" spc="0" dirty="0">
                <a:ln w="0"/>
                <a:solidFill>
                  <a:schemeClr val="accent1"/>
                </a:solidFill>
                <a:effectLst>
                  <a:outerShdw blurRad="38100" dist="25400" dir="5400000" algn="ctr" rotWithShape="0">
                    <a:srgbClr val="6E747A">
                      <a:alpha val="43000"/>
                    </a:srgbClr>
                  </a:outerShdw>
                </a:effectLst>
                <a:hlinkClick r:id="rId3"/>
              </a:rPr>
              <a:t>www.innovatewithmrbarbado.com</a:t>
            </a:r>
            <a:r>
              <a:rPr lang="en-US" sz="2000" b="0" cap="none" spc="0" dirty="0">
                <a:ln w="0"/>
                <a:solidFill>
                  <a:schemeClr val="accent1"/>
                </a:solidFill>
                <a:effectLst>
                  <a:outerShdw blurRad="38100" dist="25400" dir="5400000" algn="ctr" rotWithShape="0">
                    <a:srgbClr val="6E747A">
                      <a:alpha val="43000"/>
                    </a:srgbClr>
                  </a:outerShdw>
                </a:effectLst>
              </a:rPr>
              <a:t> </a:t>
            </a:r>
          </a:p>
        </p:txBody>
      </p:sp>
    </p:spTree>
    <p:extLst>
      <p:ext uri="{BB962C8B-B14F-4D97-AF65-F5344CB8AC3E}">
        <p14:creationId xmlns:p14="http://schemas.microsoft.com/office/powerpoint/2010/main" val="348670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xEl>
                                              <p:pRg st="0" end="0"/>
                                            </p:txEl>
                                          </p:spTgt>
                                        </p:tgtEl>
                                        <p:attrNameLst>
                                          <p:attrName>style.visibility</p:attrName>
                                        </p:attrNameLst>
                                      </p:cBhvr>
                                      <p:to>
                                        <p:strVal val="visible"/>
                                      </p:to>
                                    </p:set>
                                    <p:animEffect transition="in" filter="fade">
                                      <p:cBhvr>
                                        <p:cTn id="14" dur="1000"/>
                                        <p:tgtEl>
                                          <p:spTgt spid="23">
                                            <p:txEl>
                                              <p:pRg st="0" end="0"/>
                                            </p:txEl>
                                          </p:spTgt>
                                        </p:tgtEl>
                                      </p:cBhvr>
                                    </p:animEffect>
                                    <p:anim calcmode="lin" valueType="num">
                                      <p:cBhvr>
                                        <p:cTn id="1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animEffect transition="in" filter="fade">
                                      <p:cBhvr>
                                        <p:cTn id="21" dur="1000"/>
                                        <p:tgtEl>
                                          <p:spTgt spid="23">
                                            <p:txEl>
                                              <p:pRg st="1" end="1"/>
                                            </p:txEl>
                                          </p:spTgt>
                                        </p:tgtEl>
                                      </p:cBhvr>
                                    </p:animEffect>
                                    <p:anim calcmode="lin" valueType="num">
                                      <p:cBhvr>
                                        <p:cTn id="2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3">
                                            <p:txEl>
                                              <p:pRg st="2" end="2"/>
                                            </p:txEl>
                                          </p:spTgt>
                                        </p:tgtEl>
                                        <p:attrNameLst>
                                          <p:attrName>style.visibility</p:attrName>
                                        </p:attrNameLst>
                                      </p:cBhvr>
                                      <p:to>
                                        <p:strVal val="visible"/>
                                      </p:to>
                                    </p:set>
                                    <p:animEffect transition="in" filter="fade">
                                      <p:cBhvr>
                                        <p:cTn id="28" dur="1000"/>
                                        <p:tgtEl>
                                          <p:spTgt spid="23">
                                            <p:txEl>
                                              <p:pRg st="2" end="2"/>
                                            </p:txEl>
                                          </p:spTgt>
                                        </p:tgtEl>
                                      </p:cBhvr>
                                    </p:animEffect>
                                    <p:anim calcmode="lin" valueType="num">
                                      <p:cBhvr>
                                        <p:cTn id="29"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3">
                                            <p:txEl>
                                              <p:pRg st="3" end="3"/>
                                            </p:txEl>
                                          </p:spTgt>
                                        </p:tgtEl>
                                        <p:attrNameLst>
                                          <p:attrName>style.visibility</p:attrName>
                                        </p:attrNameLst>
                                      </p:cBhvr>
                                      <p:to>
                                        <p:strVal val="visible"/>
                                      </p:to>
                                    </p:set>
                                    <p:animEffect transition="in" filter="fade">
                                      <p:cBhvr>
                                        <p:cTn id="35" dur="1000"/>
                                        <p:tgtEl>
                                          <p:spTgt spid="23">
                                            <p:txEl>
                                              <p:pRg st="3" end="3"/>
                                            </p:txEl>
                                          </p:spTgt>
                                        </p:tgtEl>
                                      </p:cBhvr>
                                    </p:animEffect>
                                    <p:anim calcmode="lin" valueType="num">
                                      <p:cBhvr>
                                        <p:cTn id="3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1000"/>
                                        <p:tgtEl>
                                          <p:spTgt spid="23">
                                            <p:txEl>
                                              <p:pRg st="4" end="4"/>
                                            </p:txEl>
                                          </p:spTgt>
                                        </p:tgtEl>
                                      </p:cBhvr>
                                    </p:animEffect>
                                    <p:anim calcmode="lin" valueType="num">
                                      <p:cBhvr>
                                        <p:cTn id="43"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xEl>
                                              <p:pRg st="5" end="5"/>
                                            </p:txEl>
                                          </p:spTgt>
                                        </p:tgtEl>
                                        <p:attrNameLst>
                                          <p:attrName>style.visibility</p:attrName>
                                        </p:attrNameLst>
                                      </p:cBhvr>
                                      <p:to>
                                        <p:strVal val="visible"/>
                                      </p:to>
                                    </p:set>
                                    <p:animEffect transition="in" filter="fade">
                                      <p:cBhvr>
                                        <p:cTn id="49" dur="1000"/>
                                        <p:tgtEl>
                                          <p:spTgt spid="23">
                                            <p:txEl>
                                              <p:pRg st="5" end="5"/>
                                            </p:txEl>
                                          </p:spTgt>
                                        </p:tgtEl>
                                      </p:cBhvr>
                                    </p:animEffect>
                                    <p:anim calcmode="lin" valueType="num">
                                      <p:cBhvr>
                                        <p:cTn id="50"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1000"/>
                                        <p:tgtEl>
                                          <p:spTgt spid="5"/>
                                        </p:tgtEl>
                                      </p:cBhvr>
                                    </p:animEffect>
                                    <p:anim calcmode="lin" valueType="num">
                                      <p:cBhvr>
                                        <p:cTn id="57" dur="1000" fill="hold"/>
                                        <p:tgtEl>
                                          <p:spTgt spid="5"/>
                                        </p:tgtEl>
                                        <p:attrNameLst>
                                          <p:attrName>ppt_x</p:attrName>
                                        </p:attrNameLst>
                                      </p:cBhvr>
                                      <p:tavLst>
                                        <p:tav tm="0">
                                          <p:val>
                                            <p:strVal val="#ppt_x"/>
                                          </p:val>
                                        </p:tav>
                                        <p:tav tm="100000">
                                          <p:val>
                                            <p:strVal val="#ppt_x"/>
                                          </p:val>
                                        </p:tav>
                                      </p:tavLst>
                                    </p:anim>
                                    <p:anim calcmode="lin" valueType="num">
                                      <p:cBhvr>
                                        <p:cTn id="5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bldLst>
  </p:timing>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406</TotalTime>
  <Words>978</Words>
  <Application>Microsoft Office PowerPoint</Application>
  <PresentationFormat>Widescreen</PresentationFormat>
  <Paragraphs>103</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Amasis MT Pro Light</vt:lpstr>
      <vt:lpstr>Amasis MT Pro Medium</vt:lpstr>
      <vt:lpstr>Aptos</vt:lpstr>
      <vt:lpstr>Arial</vt:lpstr>
      <vt:lpstr>Avenir Next LT Pro</vt:lpstr>
      <vt:lpstr>Calibri</vt:lpstr>
      <vt:lpstr>Neue Haas Grotesk Text Pro</vt:lpstr>
      <vt:lpstr>AccentBoxVTI</vt:lpstr>
      <vt:lpstr>Introduction to Polygons &amp; Triangles   </vt:lpstr>
      <vt:lpstr>What is a Polygon?</vt:lpstr>
      <vt:lpstr>Difference between a Convex and Concave Polygon</vt:lpstr>
      <vt:lpstr>Types of Triangles</vt:lpstr>
      <vt:lpstr>Types of Triangles</vt:lpstr>
      <vt:lpstr>Draw &amp; Classify Triangles Practice Instructions: Use a ruler and protractor to draw triangles with the given angle measures. After drawing, classify each triangle by angles (acute, right, obtuse) and sides (scalene, isosceles, equilateral). Share and discuss your results with your groupmates.</vt:lpstr>
      <vt:lpstr>Triangle Sum Theorem   Objective: Students will measure triangle angles using protractors and apply the Triangle Sum Theorem to find missing angles.</vt:lpstr>
      <vt:lpstr>Triangle Sum Theorem</vt:lpstr>
      <vt:lpstr>Objective: Solve for unknown angles using the Triangle Sum Theorem and classify triangles by angles.</vt:lpstr>
      <vt:lpstr>Exterior Angles of Triangles   Objective: Apply the Exterior Angle Theorem to find missing angles in a triangle.</vt:lpstr>
      <vt:lpstr>Exterior Angle Theorem</vt:lpstr>
      <vt:lpstr>Instructions: Solve for the missing exterior angle. Work with a partner (Think-Pair-Share).</vt:lpstr>
      <vt:lpstr>Angles in Special Triangles  Objective: Find missing angles in isosceles and equilateral triangles.</vt:lpstr>
      <vt:lpstr>Properties of Special Triangles</vt:lpstr>
      <vt:lpstr>Instructions: Solve for missing angles in the triangles below. Work with a partner.</vt:lpstr>
      <vt:lpstr>Mid-Unit Review – Triangles  Objective: Solve problems using triangle angle relationships and explain my reasoning.</vt:lpstr>
      <vt:lpstr>Instructions: Solve the following problems as a team. Discuss reasoning.</vt:lpstr>
      <vt:lpstr>Solve for missing angles.</vt:lpstr>
      <vt:lpstr>Homework: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2</cp:revision>
  <dcterms:created xsi:type="dcterms:W3CDTF">2025-09-07T19:39:24Z</dcterms:created>
  <dcterms:modified xsi:type="dcterms:W3CDTF">2025-09-08T12:23:26Z</dcterms:modified>
</cp:coreProperties>
</file>