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notesMasterIdLst>
    <p:notesMasterId r:id="rId21"/>
  </p:notesMasterIdLst>
  <p:sldIdLst>
    <p:sldId id="256" r:id="rId2"/>
    <p:sldId id="257" r:id="rId3"/>
    <p:sldId id="260" r:id="rId4"/>
    <p:sldId id="258" r:id="rId5"/>
    <p:sldId id="259" r:id="rId6"/>
    <p:sldId id="261" r:id="rId7"/>
    <p:sldId id="262" r:id="rId8"/>
    <p:sldId id="263" r:id="rId9"/>
    <p:sldId id="265" r:id="rId10"/>
    <p:sldId id="267" r:id="rId11"/>
    <p:sldId id="266"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1765" autoAdjust="0"/>
  </p:normalViewPr>
  <p:slideViewPr>
    <p:cSldViewPr snapToGrid="0">
      <p:cViewPr varScale="1">
        <p:scale>
          <a:sx n="75" d="100"/>
          <a:sy n="75" d="100"/>
        </p:scale>
        <p:origin x="974"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C51936-E260-4CA7-987D-77106CE5A4C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00CCFB7C-031C-4FFB-8079-30455A517C3B}">
      <dgm:prSet/>
      <dgm:spPr/>
      <dgm:t>
        <a:bodyPr/>
        <a:lstStyle/>
        <a:p>
          <a:r>
            <a:rPr lang="en-US" b="1" u="none" dirty="0"/>
            <a:t>Types of polygons:</a:t>
          </a:r>
          <a:endParaRPr lang="en-US" u="none" dirty="0"/>
        </a:p>
      </dgm:t>
    </dgm:pt>
    <dgm:pt modelId="{B9EA63A8-3307-44A5-9DF8-73694BFA76C9}" type="parTrans" cxnId="{D21D590F-BEB4-401F-99AC-65200351645A}">
      <dgm:prSet/>
      <dgm:spPr/>
      <dgm:t>
        <a:bodyPr/>
        <a:lstStyle/>
        <a:p>
          <a:endParaRPr lang="en-US"/>
        </a:p>
      </dgm:t>
    </dgm:pt>
    <dgm:pt modelId="{1AED113F-9B5E-4F0E-A600-7120A5F494DE}" type="sibTrans" cxnId="{D21D590F-BEB4-401F-99AC-65200351645A}">
      <dgm:prSet/>
      <dgm:spPr/>
      <dgm:t>
        <a:bodyPr/>
        <a:lstStyle/>
        <a:p>
          <a:endParaRPr lang="en-US"/>
        </a:p>
      </dgm:t>
    </dgm:pt>
    <dgm:pt modelId="{9709E95D-FD17-4C37-8107-40D297AC5B05}">
      <dgm:prSet/>
      <dgm:spPr/>
      <dgm:t>
        <a:bodyPr/>
        <a:lstStyle/>
        <a:p>
          <a:r>
            <a:rPr lang="en-US"/>
            <a:t>1. Convex polygon: All interior angles &lt; 180°</a:t>
          </a:r>
        </a:p>
      </dgm:t>
    </dgm:pt>
    <dgm:pt modelId="{D5F3BA12-A22C-4D9B-8897-0F3D487D21F1}" type="parTrans" cxnId="{202D51C4-28A1-44BE-A7D3-CED0ED21E7A7}">
      <dgm:prSet/>
      <dgm:spPr/>
      <dgm:t>
        <a:bodyPr/>
        <a:lstStyle/>
        <a:p>
          <a:endParaRPr lang="en-US"/>
        </a:p>
      </dgm:t>
    </dgm:pt>
    <dgm:pt modelId="{8B74620A-6F49-4AB5-BB59-B1F8B9110B4C}" type="sibTrans" cxnId="{202D51C4-28A1-44BE-A7D3-CED0ED21E7A7}">
      <dgm:prSet/>
      <dgm:spPr/>
      <dgm:t>
        <a:bodyPr/>
        <a:lstStyle/>
        <a:p>
          <a:endParaRPr lang="en-US"/>
        </a:p>
      </dgm:t>
    </dgm:pt>
    <dgm:pt modelId="{4483B5C3-7E1C-43E1-AAEF-E8F3CD6A25E3}">
      <dgm:prSet/>
      <dgm:spPr/>
      <dgm:t>
        <a:bodyPr/>
        <a:lstStyle/>
        <a:p>
          <a:r>
            <a:rPr lang="en-US"/>
            <a:t>2. Concave polygon: At least one interior angle &gt; 180°</a:t>
          </a:r>
        </a:p>
      </dgm:t>
    </dgm:pt>
    <dgm:pt modelId="{D7C623F5-2683-4770-B9BB-8B72C82FC9EF}" type="parTrans" cxnId="{CABB93BC-9343-4A4D-9C99-930B3E686666}">
      <dgm:prSet/>
      <dgm:spPr/>
      <dgm:t>
        <a:bodyPr/>
        <a:lstStyle/>
        <a:p>
          <a:endParaRPr lang="en-US"/>
        </a:p>
      </dgm:t>
    </dgm:pt>
    <dgm:pt modelId="{B6A1EFA9-B783-4BCD-A25C-CA235929BEC2}" type="sibTrans" cxnId="{CABB93BC-9343-4A4D-9C99-930B3E686666}">
      <dgm:prSet/>
      <dgm:spPr/>
      <dgm:t>
        <a:bodyPr/>
        <a:lstStyle/>
        <a:p>
          <a:endParaRPr lang="en-US"/>
        </a:p>
      </dgm:t>
    </dgm:pt>
    <dgm:pt modelId="{BBD02EAE-FD7D-45BC-A6F8-E51A1393C368}">
      <dgm:prSet/>
      <dgm:spPr/>
      <dgm:t>
        <a:bodyPr/>
        <a:lstStyle/>
        <a:p>
          <a:r>
            <a:rPr lang="en-US"/>
            <a:t>3. Regular polygon: All sides and angles are equal</a:t>
          </a:r>
        </a:p>
      </dgm:t>
    </dgm:pt>
    <dgm:pt modelId="{831D6903-5FA4-4E11-9EAD-5FD0B0BFDDB1}" type="parTrans" cxnId="{20E81065-7F21-4262-AC5A-98E2629E59E7}">
      <dgm:prSet/>
      <dgm:spPr/>
      <dgm:t>
        <a:bodyPr/>
        <a:lstStyle/>
        <a:p>
          <a:endParaRPr lang="en-US"/>
        </a:p>
      </dgm:t>
    </dgm:pt>
    <dgm:pt modelId="{7E3AA4B4-79C2-4ADD-9556-CC370099A45D}" type="sibTrans" cxnId="{20E81065-7F21-4262-AC5A-98E2629E59E7}">
      <dgm:prSet/>
      <dgm:spPr/>
      <dgm:t>
        <a:bodyPr/>
        <a:lstStyle/>
        <a:p>
          <a:endParaRPr lang="en-US"/>
        </a:p>
      </dgm:t>
    </dgm:pt>
    <dgm:pt modelId="{2A25DDD6-CEE1-440C-982E-4850115032CB}">
      <dgm:prSet custT="1"/>
      <dgm:spPr/>
      <dgm:t>
        <a:bodyPr/>
        <a:lstStyle/>
        <a:p>
          <a:r>
            <a:rPr lang="en-US" sz="2000" dirty="0">
              <a:solidFill>
                <a:schemeClr val="bg1"/>
              </a:solidFill>
            </a:rPr>
            <a:t>Examples: Triangle, square, pentagon</a:t>
          </a:r>
        </a:p>
      </dgm:t>
    </dgm:pt>
    <dgm:pt modelId="{D28BF2A9-FDA4-433E-A42A-4F521EF86D96}" type="parTrans" cxnId="{9521B389-15BE-47B9-B289-17EA256B9C4A}">
      <dgm:prSet/>
      <dgm:spPr/>
      <dgm:t>
        <a:bodyPr/>
        <a:lstStyle/>
        <a:p>
          <a:endParaRPr lang="en-US"/>
        </a:p>
      </dgm:t>
    </dgm:pt>
    <dgm:pt modelId="{12D3B20B-65B6-412F-ACF8-4D7B9D5C4B65}" type="sibTrans" cxnId="{9521B389-15BE-47B9-B289-17EA256B9C4A}">
      <dgm:prSet/>
      <dgm:spPr/>
      <dgm:t>
        <a:bodyPr/>
        <a:lstStyle/>
        <a:p>
          <a:endParaRPr lang="en-US"/>
        </a:p>
      </dgm:t>
    </dgm:pt>
    <dgm:pt modelId="{C33F0707-4807-4A88-8F3F-01AF2BFA362C}">
      <dgm:prSet custT="1"/>
      <dgm:spPr/>
      <dgm:t>
        <a:bodyPr/>
        <a:lstStyle/>
        <a:p>
          <a:r>
            <a:rPr lang="en-US" sz="2000" dirty="0">
              <a:solidFill>
                <a:schemeClr val="bg1"/>
              </a:solidFill>
            </a:rPr>
            <a:t>Non-example: Circle (not a polygon)</a:t>
          </a:r>
          <a:endParaRPr lang="en-US" sz="2000" dirty="0"/>
        </a:p>
      </dgm:t>
    </dgm:pt>
    <dgm:pt modelId="{73111B35-4EAC-4DD4-8664-88E7B3B20373}" type="parTrans" cxnId="{D4A6609F-5112-4F5D-845C-C8600A917BB8}">
      <dgm:prSet/>
      <dgm:spPr/>
      <dgm:t>
        <a:bodyPr/>
        <a:lstStyle/>
        <a:p>
          <a:endParaRPr lang="en-US"/>
        </a:p>
      </dgm:t>
    </dgm:pt>
    <dgm:pt modelId="{AE15FBDB-BC37-4E1E-9C1C-CB5BD0A30727}" type="sibTrans" cxnId="{D4A6609F-5112-4F5D-845C-C8600A917BB8}">
      <dgm:prSet/>
      <dgm:spPr/>
      <dgm:t>
        <a:bodyPr/>
        <a:lstStyle/>
        <a:p>
          <a:endParaRPr lang="en-US"/>
        </a:p>
      </dgm:t>
    </dgm:pt>
    <dgm:pt modelId="{779EBA47-0475-4429-AFCB-319BB9F352AD}" type="pres">
      <dgm:prSet presAssocID="{F5C51936-E260-4CA7-987D-77106CE5A4C5}" presName="linear" presStyleCnt="0">
        <dgm:presLayoutVars>
          <dgm:animLvl val="lvl"/>
          <dgm:resizeHandles val="exact"/>
        </dgm:presLayoutVars>
      </dgm:prSet>
      <dgm:spPr/>
    </dgm:pt>
    <dgm:pt modelId="{5B38276B-93C0-4D17-8C07-5D8FB62A5567}" type="pres">
      <dgm:prSet presAssocID="{00CCFB7C-031C-4FFB-8079-30455A517C3B}" presName="parentText" presStyleLbl="node1" presStyleIdx="0" presStyleCnt="4">
        <dgm:presLayoutVars>
          <dgm:chMax val="0"/>
          <dgm:bulletEnabled val="1"/>
        </dgm:presLayoutVars>
      </dgm:prSet>
      <dgm:spPr/>
    </dgm:pt>
    <dgm:pt modelId="{B6E7FE02-026D-4AEB-BFB2-E09C28DD6177}" type="pres">
      <dgm:prSet presAssocID="{1AED113F-9B5E-4F0E-A600-7120A5F494DE}" presName="spacer" presStyleCnt="0"/>
      <dgm:spPr/>
    </dgm:pt>
    <dgm:pt modelId="{ACA3D74E-42AD-4924-861C-8BCC077ABFBA}" type="pres">
      <dgm:prSet presAssocID="{9709E95D-FD17-4C37-8107-40D297AC5B05}" presName="parentText" presStyleLbl="node1" presStyleIdx="1" presStyleCnt="4">
        <dgm:presLayoutVars>
          <dgm:chMax val="0"/>
          <dgm:bulletEnabled val="1"/>
        </dgm:presLayoutVars>
      </dgm:prSet>
      <dgm:spPr/>
    </dgm:pt>
    <dgm:pt modelId="{F9DA18B9-736F-4A2D-A9A6-E7C4F428EA56}" type="pres">
      <dgm:prSet presAssocID="{8B74620A-6F49-4AB5-BB59-B1F8B9110B4C}" presName="spacer" presStyleCnt="0"/>
      <dgm:spPr/>
    </dgm:pt>
    <dgm:pt modelId="{11AAA67B-A2D3-401F-A34D-F858BE7424AE}" type="pres">
      <dgm:prSet presAssocID="{4483B5C3-7E1C-43E1-AAEF-E8F3CD6A25E3}" presName="parentText" presStyleLbl="node1" presStyleIdx="2" presStyleCnt="4">
        <dgm:presLayoutVars>
          <dgm:chMax val="0"/>
          <dgm:bulletEnabled val="1"/>
        </dgm:presLayoutVars>
      </dgm:prSet>
      <dgm:spPr/>
    </dgm:pt>
    <dgm:pt modelId="{69C186E3-539D-40AE-A008-A85F750569A6}" type="pres">
      <dgm:prSet presAssocID="{B6A1EFA9-B783-4BCD-A25C-CA235929BEC2}" presName="spacer" presStyleCnt="0"/>
      <dgm:spPr/>
    </dgm:pt>
    <dgm:pt modelId="{B1C652D3-E8F5-46C8-A539-32BB573919E0}" type="pres">
      <dgm:prSet presAssocID="{BBD02EAE-FD7D-45BC-A6F8-E51A1393C368}" presName="parentText" presStyleLbl="node1" presStyleIdx="3" presStyleCnt="4">
        <dgm:presLayoutVars>
          <dgm:chMax val="0"/>
          <dgm:bulletEnabled val="1"/>
        </dgm:presLayoutVars>
      </dgm:prSet>
      <dgm:spPr/>
    </dgm:pt>
    <dgm:pt modelId="{2B1F0DF4-A530-4B7D-BF55-BF17D4AD9C4D}" type="pres">
      <dgm:prSet presAssocID="{BBD02EAE-FD7D-45BC-A6F8-E51A1393C368}" presName="childText" presStyleLbl="revTx" presStyleIdx="0" presStyleCnt="1">
        <dgm:presLayoutVars>
          <dgm:bulletEnabled val="1"/>
        </dgm:presLayoutVars>
      </dgm:prSet>
      <dgm:spPr/>
    </dgm:pt>
  </dgm:ptLst>
  <dgm:cxnLst>
    <dgm:cxn modelId="{D21D590F-BEB4-401F-99AC-65200351645A}" srcId="{F5C51936-E260-4CA7-987D-77106CE5A4C5}" destId="{00CCFB7C-031C-4FFB-8079-30455A517C3B}" srcOrd="0" destOrd="0" parTransId="{B9EA63A8-3307-44A5-9DF8-73694BFA76C9}" sibTransId="{1AED113F-9B5E-4F0E-A600-7120A5F494DE}"/>
    <dgm:cxn modelId="{A34AC321-AF80-402A-81C4-F6D946B296AD}" type="presOf" srcId="{C33F0707-4807-4A88-8F3F-01AF2BFA362C}" destId="{2B1F0DF4-A530-4B7D-BF55-BF17D4AD9C4D}" srcOrd="0" destOrd="1" presId="urn:microsoft.com/office/officeart/2005/8/layout/vList2"/>
    <dgm:cxn modelId="{07B59D34-9AA4-49BC-8C78-8F95E2F43C54}" type="presOf" srcId="{00CCFB7C-031C-4FFB-8079-30455A517C3B}" destId="{5B38276B-93C0-4D17-8C07-5D8FB62A5567}" srcOrd="0" destOrd="0" presId="urn:microsoft.com/office/officeart/2005/8/layout/vList2"/>
    <dgm:cxn modelId="{CF11013B-BA82-4B9A-8D32-04BC6D7E6B07}" type="presOf" srcId="{4483B5C3-7E1C-43E1-AAEF-E8F3CD6A25E3}" destId="{11AAA67B-A2D3-401F-A34D-F858BE7424AE}" srcOrd="0" destOrd="0" presId="urn:microsoft.com/office/officeart/2005/8/layout/vList2"/>
    <dgm:cxn modelId="{11D07E5C-3958-44E0-8D34-0E44A50AABDE}" type="presOf" srcId="{BBD02EAE-FD7D-45BC-A6F8-E51A1393C368}" destId="{B1C652D3-E8F5-46C8-A539-32BB573919E0}" srcOrd="0" destOrd="0" presId="urn:microsoft.com/office/officeart/2005/8/layout/vList2"/>
    <dgm:cxn modelId="{20E81065-7F21-4262-AC5A-98E2629E59E7}" srcId="{F5C51936-E260-4CA7-987D-77106CE5A4C5}" destId="{BBD02EAE-FD7D-45BC-A6F8-E51A1393C368}" srcOrd="3" destOrd="0" parTransId="{831D6903-5FA4-4E11-9EAD-5FD0B0BFDDB1}" sibTransId="{7E3AA4B4-79C2-4ADD-9556-CC370099A45D}"/>
    <dgm:cxn modelId="{7DB5DE7D-13A4-4E4A-80C1-BFD127567312}" type="presOf" srcId="{F5C51936-E260-4CA7-987D-77106CE5A4C5}" destId="{779EBA47-0475-4429-AFCB-319BB9F352AD}" srcOrd="0" destOrd="0" presId="urn:microsoft.com/office/officeart/2005/8/layout/vList2"/>
    <dgm:cxn modelId="{9521B389-15BE-47B9-B289-17EA256B9C4A}" srcId="{BBD02EAE-FD7D-45BC-A6F8-E51A1393C368}" destId="{2A25DDD6-CEE1-440C-982E-4850115032CB}" srcOrd="0" destOrd="0" parTransId="{D28BF2A9-FDA4-433E-A42A-4F521EF86D96}" sibTransId="{12D3B20B-65B6-412F-ACF8-4D7B9D5C4B65}"/>
    <dgm:cxn modelId="{D4A6609F-5112-4F5D-845C-C8600A917BB8}" srcId="{BBD02EAE-FD7D-45BC-A6F8-E51A1393C368}" destId="{C33F0707-4807-4A88-8F3F-01AF2BFA362C}" srcOrd="1" destOrd="0" parTransId="{73111B35-4EAC-4DD4-8664-88E7B3B20373}" sibTransId="{AE15FBDB-BC37-4E1E-9C1C-CB5BD0A30727}"/>
    <dgm:cxn modelId="{CABB93BC-9343-4A4D-9C99-930B3E686666}" srcId="{F5C51936-E260-4CA7-987D-77106CE5A4C5}" destId="{4483B5C3-7E1C-43E1-AAEF-E8F3CD6A25E3}" srcOrd="2" destOrd="0" parTransId="{D7C623F5-2683-4770-B9BB-8B72C82FC9EF}" sibTransId="{B6A1EFA9-B783-4BCD-A25C-CA235929BEC2}"/>
    <dgm:cxn modelId="{202D51C4-28A1-44BE-A7D3-CED0ED21E7A7}" srcId="{F5C51936-E260-4CA7-987D-77106CE5A4C5}" destId="{9709E95D-FD17-4C37-8107-40D297AC5B05}" srcOrd="1" destOrd="0" parTransId="{D5F3BA12-A22C-4D9B-8897-0F3D487D21F1}" sibTransId="{8B74620A-6F49-4AB5-BB59-B1F8B9110B4C}"/>
    <dgm:cxn modelId="{529CE4E3-A338-492E-8394-DA9EFF72248A}" type="presOf" srcId="{2A25DDD6-CEE1-440C-982E-4850115032CB}" destId="{2B1F0DF4-A530-4B7D-BF55-BF17D4AD9C4D}" srcOrd="0" destOrd="0" presId="urn:microsoft.com/office/officeart/2005/8/layout/vList2"/>
    <dgm:cxn modelId="{5993EDF1-87FE-46D4-93A2-7D23B44DC19D}" type="presOf" srcId="{9709E95D-FD17-4C37-8107-40D297AC5B05}" destId="{ACA3D74E-42AD-4924-861C-8BCC077ABFBA}" srcOrd="0" destOrd="0" presId="urn:microsoft.com/office/officeart/2005/8/layout/vList2"/>
    <dgm:cxn modelId="{1940079F-9312-46C4-966B-CE8760134195}" type="presParOf" srcId="{779EBA47-0475-4429-AFCB-319BB9F352AD}" destId="{5B38276B-93C0-4D17-8C07-5D8FB62A5567}" srcOrd="0" destOrd="0" presId="urn:microsoft.com/office/officeart/2005/8/layout/vList2"/>
    <dgm:cxn modelId="{B8D51B66-4B14-475E-BBB7-AEE7B414521A}" type="presParOf" srcId="{779EBA47-0475-4429-AFCB-319BB9F352AD}" destId="{B6E7FE02-026D-4AEB-BFB2-E09C28DD6177}" srcOrd="1" destOrd="0" presId="urn:microsoft.com/office/officeart/2005/8/layout/vList2"/>
    <dgm:cxn modelId="{605B08B5-DF47-4D04-8BEB-7B7BE1C66450}" type="presParOf" srcId="{779EBA47-0475-4429-AFCB-319BB9F352AD}" destId="{ACA3D74E-42AD-4924-861C-8BCC077ABFBA}" srcOrd="2" destOrd="0" presId="urn:microsoft.com/office/officeart/2005/8/layout/vList2"/>
    <dgm:cxn modelId="{A53909FA-D24B-4E60-889B-313B796AC081}" type="presParOf" srcId="{779EBA47-0475-4429-AFCB-319BB9F352AD}" destId="{F9DA18B9-736F-4A2D-A9A6-E7C4F428EA56}" srcOrd="3" destOrd="0" presId="urn:microsoft.com/office/officeart/2005/8/layout/vList2"/>
    <dgm:cxn modelId="{647D0D6B-32DA-4C68-8AF5-253F5067AF01}" type="presParOf" srcId="{779EBA47-0475-4429-AFCB-319BB9F352AD}" destId="{11AAA67B-A2D3-401F-A34D-F858BE7424AE}" srcOrd="4" destOrd="0" presId="urn:microsoft.com/office/officeart/2005/8/layout/vList2"/>
    <dgm:cxn modelId="{CEBB4DFD-F269-474F-8B83-D7A06FE7109D}" type="presParOf" srcId="{779EBA47-0475-4429-AFCB-319BB9F352AD}" destId="{69C186E3-539D-40AE-A008-A85F750569A6}" srcOrd="5" destOrd="0" presId="urn:microsoft.com/office/officeart/2005/8/layout/vList2"/>
    <dgm:cxn modelId="{84263BAB-8FE9-4EE1-9F29-15C86348BB09}" type="presParOf" srcId="{779EBA47-0475-4429-AFCB-319BB9F352AD}" destId="{B1C652D3-E8F5-46C8-A539-32BB573919E0}" srcOrd="6" destOrd="0" presId="urn:microsoft.com/office/officeart/2005/8/layout/vList2"/>
    <dgm:cxn modelId="{343D7D21-4063-4BFF-8DA0-58388E8A9456}" type="presParOf" srcId="{779EBA47-0475-4429-AFCB-319BB9F352AD}" destId="{2B1F0DF4-A530-4B7D-BF55-BF17D4AD9C4D}" srcOrd="7"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294F2CB-BE95-4CDF-923F-CC4A3B18A34A}"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A133F04D-BE76-4267-9A22-03081E428B34}">
      <dgm:prSet custT="1"/>
      <dgm:spPr/>
      <dgm:t>
        <a:bodyPr/>
        <a:lstStyle/>
        <a:p>
          <a:r>
            <a:rPr lang="en-US" sz="2400" dirty="0"/>
            <a:t>1. Triangle angles: 50°, 60° → Find the third angle and classify the triangle by angles.</a:t>
          </a:r>
        </a:p>
      </dgm:t>
    </dgm:pt>
    <dgm:pt modelId="{A21AEF24-039D-4A93-966E-691C07D6796D}" type="parTrans" cxnId="{9C31C0A0-53F9-4A52-8FFD-08021DB878EF}">
      <dgm:prSet/>
      <dgm:spPr/>
      <dgm:t>
        <a:bodyPr/>
        <a:lstStyle/>
        <a:p>
          <a:endParaRPr lang="en-US"/>
        </a:p>
      </dgm:t>
    </dgm:pt>
    <dgm:pt modelId="{73C7AD7A-504F-4E21-A7F3-C5A3F784FDA7}" type="sibTrans" cxnId="{9C31C0A0-53F9-4A52-8FFD-08021DB878EF}">
      <dgm:prSet/>
      <dgm:spPr/>
      <dgm:t>
        <a:bodyPr/>
        <a:lstStyle/>
        <a:p>
          <a:endParaRPr lang="en-US"/>
        </a:p>
      </dgm:t>
    </dgm:pt>
    <dgm:pt modelId="{9699C8CC-5AFE-4779-AD15-CAE906E9A9F8}">
      <dgm:prSet/>
      <dgm:spPr/>
      <dgm:t>
        <a:bodyPr/>
        <a:lstStyle/>
        <a:p>
          <a:r>
            <a:rPr lang="en-US" dirty="0"/>
            <a:t>2. Exterior angle = sum of remote interior angles: 40° + 65° → Find exterior angle.</a:t>
          </a:r>
        </a:p>
      </dgm:t>
    </dgm:pt>
    <dgm:pt modelId="{59676D8E-24A1-4702-9FB1-9D282BEB5C59}" type="parTrans" cxnId="{036F0484-EFBA-4BED-BCE6-54B8F8E6FC64}">
      <dgm:prSet/>
      <dgm:spPr/>
      <dgm:t>
        <a:bodyPr/>
        <a:lstStyle/>
        <a:p>
          <a:endParaRPr lang="en-US"/>
        </a:p>
      </dgm:t>
    </dgm:pt>
    <dgm:pt modelId="{6D23B092-40C2-409C-B46A-7887939FD53F}" type="sibTrans" cxnId="{036F0484-EFBA-4BED-BCE6-54B8F8E6FC64}">
      <dgm:prSet/>
      <dgm:spPr/>
      <dgm:t>
        <a:bodyPr/>
        <a:lstStyle/>
        <a:p>
          <a:endParaRPr lang="en-US"/>
        </a:p>
      </dgm:t>
    </dgm:pt>
    <dgm:pt modelId="{257FBED0-A4FC-4B21-8F5A-9DB65C014736}">
      <dgm:prSet/>
      <dgm:spPr/>
      <dgm:t>
        <a:bodyPr/>
        <a:lstStyle/>
        <a:p>
          <a:r>
            <a:rPr lang="en-US" dirty="0"/>
            <a:t>3. Isosceles triangle: Vertex angle = 70° → Find base angles.</a:t>
          </a:r>
        </a:p>
      </dgm:t>
    </dgm:pt>
    <dgm:pt modelId="{A7CFB890-B6AA-4F0B-ACDD-6F89FB74D516}" type="parTrans" cxnId="{DD71B86E-85AC-4DA2-B23A-C5E0EB342E02}">
      <dgm:prSet/>
      <dgm:spPr/>
      <dgm:t>
        <a:bodyPr/>
        <a:lstStyle/>
        <a:p>
          <a:endParaRPr lang="en-US"/>
        </a:p>
      </dgm:t>
    </dgm:pt>
    <dgm:pt modelId="{2A1A3FB2-9E47-40AC-9180-F09829AEC618}" type="sibTrans" cxnId="{DD71B86E-85AC-4DA2-B23A-C5E0EB342E02}">
      <dgm:prSet/>
      <dgm:spPr/>
      <dgm:t>
        <a:bodyPr/>
        <a:lstStyle/>
        <a:p>
          <a:endParaRPr lang="en-US"/>
        </a:p>
      </dgm:t>
    </dgm:pt>
    <dgm:pt modelId="{28D2A9E1-E777-460A-A3D6-FF764D55E352}">
      <dgm:prSet/>
      <dgm:spPr/>
      <dgm:t>
        <a:bodyPr/>
        <a:lstStyle/>
        <a:p>
          <a:r>
            <a:rPr lang="en-US" dirty="0"/>
            <a:t>4. Equilateral triangle: Each side = 6 cm → Find all angles.</a:t>
          </a:r>
        </a:p>
      </dgm:t>
    </dgm:pt>
    <dgm:pt modelId="{E7E30BBC-9995-46AD-83CE-958B734734EF}" type="parTrans" cxnId="{D079572E-D9E7-4E64-B4F0-72C5C13C3F7E}">
      <dgm:prSet/>
      <dgm:spPr/>
      <dgm:t>
        <a:bodyPr/>
        <a:lstStyle/>
        <a:p>
          <a:endParaRPr lang="en-US"/>
        </a:p>
      </dgm:t>
    </dgm:pt>
    <dgm:pt modelId="{B2FA04A4-E9AA-4A9D-AD81-A6470C027BC2}" type="sibTrans" cxnId="{D079572E-D9E7-4E64-B4F0-72C5C13C3F7E}">
      <dgm:prSet/>
      <dgm:spPr/>
      <dgm:t>
        <a:bodyPr/>
        <a:lstStyle/>
        <a:p>
          <a:endParaRPr lang="en-US"/>
        </a:p>
      </dgm:t>
    </dgm:pt>
    <dgm:pt modelId="{49E9C0E2-451B-45AF-9CBA-C3DCFE80E77F}" type="pres">
      <dgm:prSet presAssocID="{C294F2CB-BE95-4CDF-923F-CC4A3B18A34A}" presName="linear" presStyleCnt="0">
        <dgm:presLayoutVars>
          <dgm:animLvl val="lvl"/>
          <dgm:resizeHandles val="exact"/>
        </dgm:presLayoutVars>
      </dgm:prSet>
      <dgm:spPr/>
    </dgm:pt>
    <dgm:pt modelId="{4997215A-7B9F-47BF-8D7A-F430536F0EB8}" type="pres">
      <dgm:prSet presAssocID="{A133F04D-BE76-4267-9A22-03081E428B34}" presName="parentText" presStyleLbl="node1" presStyleIdx="0" presStyleCnt="4">
        <dgm:presLayoutVars>
          <dgm:chMax val="0"/>
          <dgm:bulletEnabled val="1"/>
        </dgm:presLayoutVars>
      </dgm:prSet>
      <dgm:spPr/>
    </dgm:pt>
    <dgm:pt modelId="{0EB857F5-92ED-4CB6-9270-609EFC555563}" type="pres">
      <dgm:prSet presAssocID="{73C7AD7A-504F-4E21-A7F3-C5A3F784FDA7}" presName="spacer" presStyleCnt="0"/>
      <dgm:spPr/>
    </dgm:pt>
    <dgm:pt modelId="{913AE37E-7802-4010-B3D5-8B85B31279BF}" type="pres">
      <dgm:prSet presAssocID="{9699C8CC-5AFE-4779-AD15-CAE906E9A9F8}" presName="parentText" presStyleLbl="node1" presStyleIdx="1" presStyleCnt="4">
        <dgm:presLayoutVars>
          <dgm:chMax val="0"/>
          <dgm:bulletEnabled val="1"/>
        </dgm:presLayoutVars>
      </dgm:prSet>
      <dgm:spPr/>
    </dgm:pt>
    <dgm:pt modelId="{6E578990-46DF-41DC-A8D8-0114A472976F}" type="pres">
      <dgm:prSet presAssocID="{6D23B092-40C2-409C-B46A-7887939FD53F}" presName="spacer" presStyleCnt="0"/>
      <dgm:spPr/>
    </dgm:pt>
    <dgm:pt modelId="{416E28BE-D7C0-4765-BD1F-FAF0995D42B4}" type="pres">
      <dgm:prSet presAssocID="{257FBED0-A4FC-4B21-8F5A-9DB65C014736}" presName="parentText" presStyleLbl="node1" presStyleIdx="2" presStyleCnt="4">
        <dgm:presLayoutVars>
          <dgm:chMax val="0"/>
          <dgm:bulletEnabled val="1"/>
        </dgm:presLayoutVars>
      </dgm:prSet>
      <dgm:spPr/>
    </dgm:pt>
    <dgm:pt modelId="{A5877699-8870-4FE6-AA41-9E64EBFB4AA6}" type="pres">
      <dgm:prSet presAssocID="{2A1A3FB2-9E47-40AC-9180-F09829AEC618}" presName="spacer" presStyleCnt="0"/>
      <dgm:spPr/>
    </dgm:pt>
    <dgm:pt modelId="{717FF121-E86F-46DB-A057-CEB440337F6B}" type="pres">
      <dgm:prSet presAssocID="{28D2A9E1-E777-460A-A3D6-FF764D55E352}" presName="parentText" presStyleLbl="node1" presStyleIdx="3" presStyleCnt="4">
        <dgm:presLayoutVars>
          <dgm:chMax val="0"/>
          <dgm:bulletEnabled val="1"/>
        </dgm:presLayoutVars>
      </dgm:prSet>
      <dgm:spPr/>
    </dgm:pt>
  </dgm:ptLst>
  <dgm:cxnLst>
    <dgm:cxn modelId="{0BF99F11-6628-4186-ABE3-A2D2D6BB4195}" type="presOf" srcId="{A133F04D-BE76-4267-9A22-03081E428B34}" destId="{4997215A-7B9F-47BF-8D7A-F430536F0EB8}" srcOrd="0" destOrd="0" presId="urn:microsoft.com/office/officeart/2005/8/layout/vList2"/>
    <dgm:cxn modelId="{FDCA1D15-617A-43A4-819F-92424F9DE96B}" type="presOf" srcId="{28D2A9E1-E777-460A-A3D6-FF764D55E352}" destId="{717FF121-E86F-46DB-A057-CEB440337F6B}" srcOrd="0" destOrd="0" presId="urn:microsoft.com/office/officeart/2005/8/layout/vList2"/>
    <dgm:cxn modelId="{D079572E-D9E7-4E64-B4F0-72C5C13C3F7E}" srcId="{C294F2CB-BE95-4CDF-923F-CC4A3B18A34A}" destId="{28D2A9E1-E777-460A-A3D6-FF764D55E352}" srcOrd="3" destOrd="0" parTransId="{E7E30BBC-9995-46AD-83CE-958B734734EF}" sibTransId="{B2FA04A4-E9AA-4A9D-AD81-A6470C027BC2}"/>
    <dgm:cxn modelId="{DD71B86E-85AC-4DA2-B23A-C5E0EB342E02}" srcId="{C294F2CB-BE95-4CDF-923F-CC4A3B18A34A}" destId="{257FBED0-A4FC-4B21-8F5A-9DB65C014736}" srcOrd="2" destOrd="0" parTransId="{A7CFB890-B6AA-4F0B-ACDD-6F89FB74D516}" sibTransId="{2A1A3FB2-9E47-40AC-9180-F09829AEC618}"/>
    <dgm:cxn modelId="{036F0484-EFBA-4BED-BCE6-54B8F8E6FC64}" srcId="{C294F2CB-BE95-4CDF-923F-CC4A3B18A34A}" destId="{9699C8CC-5AFE-4779-AD15-CAE906E9A9F8}" srcOrd="1" destOrd="0" parTransId="{59676D8E-24A1-4702-9FB1-9D282BEB5C59}" sibTransId="{6D23B092-40C2-409C-B46A-7887939FD53F}"/>
    <dgm:cxn modelId="{B4AF8586-277D-49CF-B49E-DF733343E4B8}" type="presOf" srcId="{9699C8CC-5AFE-4779-AD15-CAE906E9A9F8}" destId="{913AE37E-7802-4010-B3D5-8B85B31279BF}" srcOrd="0" destOrd="0" presId="urn:microsoft.com/office/officeart/2005/8/layout/vList2"/>
    <dgm:cxn modelId="{9C31C0A0-53F9-4A52-8FFD-08021DB878EF}" srcId="{C294F2CB-BE95-4CDF-923F-CC4A3B18A34A}" destId="{A133F04D-BE76-4267-9A22-03081E428B34}" srcOrd="0" destOrd="0" parTransId="{A21AEF24-039D-4A93-966E-691C07D6796D}" sibTransId="{73C7AD7A-504F-4E21-A7F3-C5A3F784FDA7}"/>
    <dgm:cxn modelId="{A3BF24B2-CB8E-4493-ABBB-179E3568BEFF}" type="presOf" srcId="{C294F2CB-BE95-4CDF-923F-CC4A3B18A34A}" destId="{49E9C0E2-451B-45AF-9CBA-C3DCFE80E77F}" srcOrd="0" destOrd="0" presId="urn:microsoft.com/office/officeart/2005/8/layout/vList2"/>
    <dgm:cxn modelId="{E019F0FD-8BD4-40C0-88EC-AE0EA255B8AF}" type="presOf" srcId="{257FBED0-A4FC-4B21-8F5A-9DB65C014736}" destId="{416E28BE-D7C0-4765-BD1F-FAF0995D42B4}" srcOrd="0" destOrd="0" presId="urn:microsoft.com/office/officeart/2005/8/layout/vList2"/>
    <dgm:cxn modelId="{7B8733CF-9754-4178-8605-2F64A5F85083}" type="presParOf" srcId="{49E9C0E2-451B-45AF-9CBA-C3DCFE80E77F}" destId="{4997215A-7B9F-47BF-8D7A-F430536F0EB8}" srcOrd="0" destOrd="0" presId="urn:microsoft.com/office/officeart/2005/8/layout/vList2"/>
    <dgm:cxn modelId="{793C718A-E1AB-4357-9CC8-9E3B3B768972}" type="presParOf" srcId="{49E9C0E2-451B-45AF-9CBA-C3DCFE80E77F}" destId="{0EB857F5-92ED-4CB6-9270-609EFC555563}" srcOrd="1" destOrd="0" presId="urn:microsoft.com/office/officeart/2005/8/layout/vList2"/>
    <dgm:cxn modelId="{5FE71769-2E71-4D41-838B-F9382D5098E4}" type="presParOf" srcId="{49E9C0E2-451B-45AF-9CBA-C3DCFE80E77F}" destId="{913AE37E-7802-4010-B3D5-8B85B31279BF}" srcOrd="2" destOrd="0" presId="urn:microsoft.com/office/officeart/2005/8/layout/vList2"/>
    <dgm:cxn modelId="{8D5CEDF4-78C7-4DCF-8795-6FC903A20EB7}" type="presParOf" srcId="{49E9C0E2-451B-45AF-9CBA-C3DCFE80E77F}" destId="{6E578990-46DF-41DC-A8D8-0114A472976F}" srcOrd="3" destOrd="0" presId="urn:microsoft.com/office/officeart/2005/8/layout/vList2"/>
    <dgm:cxn modelId="{49A0E112-9AAB-4DC4-9296-87C09E7CF834}" type="presParOf" srcId="{49E9C0E2-451B-45AF-9CBA-C3DCFE80E77F}" destId="{416E28BE-D7C0-4765-BD1F-FAF0995D42B4}" srcOrd="4" destOrd="0" presId="urn:microsoft.com/office/officeart/2005/8/layout/vList2"/>
    <dgm:cxn modelId="{16E430C5-B10E-40F0-82CC-4B8A8537A3FA}" type="presParOf" srcId="{49E9C0E2-451B-45AF-9CBA-C3DCFE80E77F}" destId="{A5877699-8870-4FE6-AA41-9E64EBFB4AA6}" srcOrd="5" destOrd="0" presId="urn:microsoft.com/office/officeart/2005/8/layout/vList2"/>
    <dgm:cxn modelId="{1D74E684-59A9-43A6-9947-BF7D9D13BA20}" type="presParOf" srcId="{49E9C0E2-451B-45AF-9CBA-C3DCFE80E77F}" destId="{717FF121-E86F-46DB-A057-CEB440337F6B}"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38276B-93C0-4D17-8C07-5D8FB62A5567}">
      <dsp:nvSpPr>
        <dsp:cNvPr id="0" name=""/>
        <dsp:cNvSpPr/>
      </dsp:nvSpPr>
      <dsp:spPr>
        <a:xfrm>
          <a:off x="0" y="380317"/>
          <a:ext cx="5502821" cy="119778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b="1" u="none" kern="1200" dirty="0"/>
            <a:t>Types of polygons:</a:t>
          </a:r>
          <a:endParaRPr lang="en-US" sz="3000" u="none" kern="1200" dirty="0"/>
        </a:p>
      </dsp:txBody>
      <dsp:txXfrm>
        <a:off x="58471" y="438788"/>
        <a:ext cx="5385879" cy="1080845"/>
      </dsp:txXfrm>
    </dsp:sp>
    <dsp:sp modelId="{ACA3D74E-42AD-4924-861C-8BCC077ABFBA}">
      <dsp:nvSpPr>
        <dsp:cNvPr id="0" name=""/>
        <dsp:cNvSpPr/>
      </dsp:nvSpPr>
      <dsp:spPr>
        <a:xfrm>
          <a:off x="0" y="1664505"/>
          <a:ext cx="5502821" cy="119778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1. Convex polygon: All interior angles &lt; 180°</a:t>
          </a:r>
        </a:p>
      </dsp:txBody>
      <dsp:txXfrm>
        <a:off x="58471" y="1722976"/>
        <a:ext cx="5385879" cy="1080845"/>
      </dsp:txXfrm>
    </dsp:sp>
    <dsp:sp modelId="{11AAA67B-A2D3-401F-A34D-F858BE7424AE}">
      <dsp:nvSpPr>
        <dsp:cNvPr id="0" name=""/>
        <dsp:cNvSpPr/>
      </dsp:nvSpPr>
      <dsp:spPr>
        <a:xfrm>
          <a:off x="0" y="2948692"/>
          <a:ext cx="5502821" cy="119778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2. Concave polygon: At least one interior angle &gt; 180°</a:t>
          </a:r>
        </a:p>
      </dsp:txBody>
      <dsp:txXfrm>
        <a:off x="58471" y="3007163"/>
        <a:ext cx="5385879" cy="1080845"/>
      </dsp:txXfrm>
    </dsp:sp>
    <dsp:sp modelId="{B1C652D3-E8F5-46C8-A539-32BB573919E0}">
      <dsp:nvSpPr>
        <dsp:cNvPr id="0" name=""/>
        <dsp:cNvSpPr/>
      </dsp:nvSpPr>
      <dsp:spPr>
        <a:xfrm>
          <a:off x="0" y="4232880"/>
          <a:ext cx="5502821" cy="119778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3. Regular polygon: All sides and angles are equal</a:t>
          </a:r>
        </a:p>
      </dsp:txBody>
      <dsp:txXfrm>
        <a:off x="58471" y="4291351"/>
        <a:ext cx="5385879" cy="1080845"/>
      </dsp:txXfrm>
    </dsp:sp>
    <dsp:sp modelId="{2B1F0DF4-A530-4B7D-BF55-BF17D4AD9C4D}">
      <dsp:nvSpPr>
        <dsp:cNvPr id="0" name=""/>
        <dsp:cNvSpPr/>
      </dsp:nvSpPr>
      <dsp:spPr>
        <a:xfrm>
          <a:off x="0" y="5430667"/>
          <a:ext cx="5502821" cy="683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4715"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en-US" sz="2000" kern="1200" dirty="0">
              <a:solidFill>
                <a:schemeClr val="bg1"/>
              </a:solidFill>
            </a:rPr>
            <a:t>Examples: Triangle, square, pentagon</a:t>
          </a:r>
        </a:p>
        <a:p>
          <a:pPr marL="228600" lvl="1" indent="-228600" algn="l" defTabSz="889000">
            <a:lnSpc>
              <a:spcPct val="90000"/>
            </a:lnSpc>
            <a:spcBef>
              <a:spcPct val="0"/>
            </a:spcBef>
            <a:spcAft>
              <a:spcPct val="20000"/>
            </a:spcAft>
            <a:buChar char="•"/>
          </a:pPr>
          <a:r>
            <a:rPr lang="en-US" sz="2000" kern="1200" dirty="0">
              <a:solidFill>
                <a:schemeClr val="bg1"/>
              </a:solidFill>
            </a:rPr>
            <a:t>Non-example: Circle (not a polygon)</a:t>
          </a:r>
          <a:endParaRPr lang="en-US" sz="2000" kern="1200" dirty="0"/>
        </a:p>
      </dsp:txBody>
      <dsp:txXfrm>
        <a:off x="0" y="5430667"/>
        <a:ext cx="5502821" cy="6831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97215A-7B9F-47BF-8D7A-F430536F0EB8}">
      <dsp:nvSpPr>
        <dsp:cNvPr id="0" name=""/>
        <dsp:cNvSpPr/>
      </dsp:nvSpPr>
      <dsp:spPr>
        <a:xfrm>
          <a:off x="0" y="79933"/>
          <a:ext cx="10515600" cy="995414"/>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1. Triangle angles: 50°, 60° → Find the third angle and classify the triangle by angles.</a:t>
          </a:r>
        </a:p>
      </dsp:txBody>
      <dsp:txXfrm>
        <a:off x="48592" y="128525"/>
        <a:ext cx="10418416" cy="898230"/>
      </dsp:txXfrm>
    </dsp:sp>
    <dsp:sp modelId="{913AE37E-7802-4010-B3D5-8B85B31279BF}">
      <dsp:nvSpPr>
        <dsp:cNvPr id="0" name=""/>
        <dsp:cNvSpPr/>
      </dsp:nvSpPr>
      <dsp:spPr>
        <a:xfrm>
          <a:off x="0" y="1147347"/>
          <a:ext cx="10515600" cy="995414"/>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2. Exterior angle = sum of remote interior angles: 40° + 65° → Find exterior angle.</a:t>
          </a:r>
        </a:p>
      </dsp:txBody>
      <dsp:txXfrm>
        <a:off x="48592" y="1195939"/>
        <a:ext cx="10418416" cy="898230"/>
      </dsp:txXfrm>
    </dsp:sp>
    <dsp:sp modelId="{416E28BE-D7C0-4765-BD1F-FAF0995D42B4}">
      <dsp:nvSpPr>
        <dsp:cNvPr id="0" name=""/>
        <dsp:cNvSpPr/>
      </dsp:nvSpPr>
      <dsp:spPr>
        <a:xfrm>
          <a:off x="0" y="2214762"/>
          <a:ext cx="10515600" cy="995414"/>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3. Isosceles triangle: Vertex angle = 70° → Find base angles.</a:t>
          </a:r>
        </a:p>
      </dsp:txBody>
      <dsp:txXfrm>
        <a:off x="48592" y="2263354"/>
        <a:ext cx="10418416" cy="898230"/>
      </dsp:txXfrm>
    </dsp:sp>
    <dsp:sp modelId="{717FF121-E86F-46DB-A057-CEB440337F6B}">
      <dsp:nvSpPr>
        <dsp:cNvPr id="0" name=""/>
        <dsp:cNvSpPr/>
      </dsp:nvSpPr>
      <dsp:spPr>
        <a:xfrm>
          <a:off x="0" y="3282176"/>
          <a:ext cx="10515600" cy="995414"/>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4. Equilateral triangle: Each side = 6 cm → Find all angles.</a:t>
          </a:r>
        </a:p>
      </dsp:txBody>
      <dsp:txXfrm>
        <a:off x="48592" y="3330768"/>
        <a:ext cx="10418416" cy="89823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C07167-6E39-4B15-82FD-1907E1573A38}" type="datetimeFigureOut">
              <a:rPr lang="en-US" smtClean="0"/>
              <a:t>9/8/2025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7030F1-979A-4E9A-B96D-2DBDB5163A9E}" type="slidenum">
              <a:rPr lang="en-US" smtClean="0"/>
              <a:t>‹#›</a:t>
            </a:fld>
            <a:endParaRPr lang="en-US"/>
          </a:p>
        </p:txBody>
      </p:sp>
    </p:spTree>
    <p:extLst>
      <p:ext uri="{BB962C8B-B14F-4D97-AF65-F5344CB8AC3E}">
        <p14:creationId xmlns:p14="http://schemas.microsoft.com/office/powerpoint/2010/main" val="3325343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7030F1-979A-4E9A-B96D-2DBDB5163A9E}" type="slidenum">
              <a:rPr lang="en-US" smtClean="0"/>
              <a:t>15</a:t>
            </a:fld>
            <a:endParaRPr lang="en-US"/>
          </a:p>
        </p:txBody>
      </p:sp>
    </p:spTree>
    <p:extLst>
      <p:ext uri="{BB962C8B-B14F-4D97-AF65-F5344CB8AC3E}">
        <p14:creationId xmlns:p14="http://schemas.microsoft.com/office/powerpoint/2010/main" val="2197358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6072" y="6356350"/>
            <a:ext cx="2743200" cy="365125"/>
          </a:xfrm>
        </p:spPr>
        <p:txBody>
          <a:bodyPr/>
          <a:lstStyle/>
          <a:p>
            <a:fld id="{02AC24A9-CCB6-4F8D-B8DB-C2F3692CFA5A}" type="datetimeFigureOut">
              <a:rPr lang="en-US" smtClean="0"/>
              <a:t>9/8/2025</a:t>
            </a:fld>
            <a:endParaRPr lang="en-US" dirty="0"/>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9680" y="6356350"/>
            <a:ext cx="2743200" cy="365125"/>
          </a:xfrm>
        </p:spPr>
        <p:txBody>
          <a:bodyPr/>
          <a:lstStyle/>
          <a:p>
            <a:fld id="{B2DC25EE-239B-4C5F-AAD1-255A7D5F1EE2}" type="slidenum">
              <a:rPr lang="en-US" smtClean="0"/>
              <a:t>‹#›</a:t>
            </a:fld>
            <a:endParaRPr lang="en-US" dirty="0"/>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0844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02AC24A9-CCB6-4F8D-B8DB-C2F3692CFA5A}" type="datetimeFigureOut">
              <a:rPr lang="en-US" smtClean="0"/>
              <a:t>9/8/2025</a:t>
            </a:fld>
            <a:endParaRPr lang="en-US"/>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967032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02AC24A9-CCB6-4F8D-B8DB-C2F3692CFA5A}" type="datetimeFigureOut">
              <a:rPr lang="en-US" smtClean="0"/>
              <a:t>9/8/2025</a:t>
            </a:fld>
            <a:endParaRPr lang="en-US"/>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424969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478024"/>
            <a:ext cx="10168128"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9/8/2025</a:t>
            </a:fld>
            <a:endParaRPr lang="en-US"/>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869343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02AC24A9-CCB6-4F8D-B8DB-C2F3692CFA5A}" type="datetimeFigureOut">
              <a:rPr lang="en-US" smtClean="0"/>
              <a:t>9/8/2025</a:t>
            </a:fld>
            <a:endParaRPr lang="en-US"/>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910731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9/8/2025</a:t>
            </a:fld>
            <a:endParaRPr lang="en-US"/>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349191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9/8/2025</a:t>
            </a:fld>
            <a:endParaRPr lang="en-US"/>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108747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02AC24A9-CCB6-4F8D-B8DB-C2F3692CFA5A}" type="datetimeFigureOut">
              <a:rPr lang="en-US" smtClean="0"/>
              <a:t>9/8/2025</a:t>
            </a:fld>
            <a:endParaRPr lang="en-US"/>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397966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02AC24A9-CCB6-4F8D-B8DB-C2F3692CFA5A}" type="datetimeFigureOut">
              <a:rPr lang="en-US" smtClean="0"/>
              <a:t>9/8/2025</a:t>
            </a:fld>
            <a:endParaRPr lang="en-US"/>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41795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9/8/2025</a:t>
            </a:fld>
            <a:endParaRPr lang="en-US" dirty="0"/>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614057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9/8/2025</a:t>
            </a:fld>
            <a:endParaRPr lang="en-US"/>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861387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C24A9-CCB6-4F8D-B8DB-C2F3692CFA5A}" type="datetimeFigureOut">
              <a:rPr lang="en-US" smtClean="0"/>
              <a:t>9/8/2025</a:t>
            </a:fld>
            <a:endParaRPr lang="en-US"/>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t>‹#›</a:t>
            </a:fld>
            <a:endParaRPr lang="en-US"/>
          </a:p>
        </p:txBody>
      </p:sp>
    </p:spTree>
    <p:extLst>
      <p:ext uri="{BB962C8B-B14F-4D97-AF65-F5344CB8AC3E}">
        <p14:creationId xmlns:p14="http://schemas.microsoft.com/office/powerpoint/2010/main" val="3125875052"/>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0" r:id="rId6"/>
    <p:sldLayoutId id="2147483726" r:id="rId7"/>
    <p:sldLayoutId id="2147483727" r:id="rId8"/>
    <p:sldLayoutId id="2147483728" r:id="rId9"/>
    <p:sldLayoutId id="2147483729" r:id="rId10"/>
    <p:sldLayoutId id="2147483731" r:id="rId11"/>
  </p:sldLayoutIdLst>
  <p:txStyles>
    <p:title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nnovatewithmrbarbado.com/"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innovatewithmrbarbado.com/"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www.innovatewithmrbarbado.com/" TargetMode="Externa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innovatewithmrbarbado.c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innovatewithmrbarbado.com/"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hyperlink" Target="http://www.innovatewithmrbarbado.com/" TargetMode="Externa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www.innovatewithmrbarbado.com/" TargetMode="External"/><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3" Type="http://schemas.openxmlformats.org/officeDocument/2006/relationships/hyperlink" Target="http://www.innovatewithmrbarbado.com/"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hyperlink" Target="http://www.innovatewithmrbarbado.com/" TargetMode="Externa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hyperlink" Target="http://www.innovatewithmrbarbado.com/"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www.innovatewithmrbarbado.com/" TargetMode="External"/><Relationship Id="rId1" Type="http://schemas.openxmlformats.org/officeDocument/2006/relationships/slideLayout" Target="../slideLayouts/slideLayout2.xml"/><Relationship Id="rId4" Type="http://schemas.openxmlformats.org/officeDocument/2006/relationships/image" Target="../media/image15.svg"/></Relationships>
</file>

<file path=ppt/slides/_rels/slide2.xml.rels><?xml version="1.0" encoding="UTF-8" standalone="yes"?>
<Relationships xmlns="http://schemas.openxmlformats.org/package/2006/relationships"><Relationship Id="rId8" Type="http://schemas.openxmlformats.org/officeDocument/2006/relationships/hyperlink" Target="http://www.innovatewithmrbarbado.com/" TargetMode="Externa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www.innovatewithmrbarbado.com/" TargetMode="External"/><Relationship Id="rId2" Type="http://schemas.openxmlformats.org/officeDocument/2006/relationships/hyperlink" Target="https://www.youtube.com/watch?v=Pk0Q1eh-Z2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hyperlink" Target="http://www.innovatewithmrbarbado.com/" TargetMode="Externa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hyperlink" Target="http://www.innovatewithmrbarbado.com/" TargetMode="Externa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innovatewithmrbarbado.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innovatewithmrbarbado.com/"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www.innovatewithmrbarbado.co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innovatewithmrbarbado.com/"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3D of colorful origami">
            <a:extLst>
              <a:ext uri="{FF2B5EF4-FFF2-40B4-BE49-F238E27FC236}">
                <a16:creationId xmlns:a16="http://schemas.microsoft.com/office/drawing/2014/main" id="{3B8798C8-EB62-60A8-1FA4-538E03E615B0}"/>
              </a:ext>
            </a:extLst>
          </p:cNvPr>
          <p:cNvPicPr>
            <a:picLocks noChangeAspect="1"/>
          </p:cNvPicPr>
          <p:nvPr/>
        </p:nvPicPr>
        <p:blipFill>
          <a:blip r:embed="rId2"/>
          <a:srcRect l="3706" r="3705"/>
          <a:stretch>
            <a:fillRect/>
          </a:stretch>
        </p:blipFill>
        <p:spPr>
          <a:xfrm>
            <a:off x="3523488" y="10"/>
            <a:ext cx="8668512" cy="6857990"/>
          </a:xfrm>
          <a:prstGeom prst="rect">
            <a:avLst/>
          </a:prstGeom>
        </p:spPr>
      </p:pic>
      <p:sp>
        <p:nvSpPr>
          <p:cNvPr id="18" name="Rectangle 17">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AE11F86-B5B3-5A10-6516-58322C57A80C}"/>
              </a:ext>
            </a:extLst>
          </p:cNvPr>
          <p:cNvSpPr>
            <a:spLocks noGrp="1"/>
          </p:cNvSpPr>
          <p:nvPr>
            <p:ph type="ctrTitle"/>
          </p:nvPr>
        </p:nvSpPr>
        <p:spPr>
          <a:xfrm>
            <a:off x="477981" y="1122363"/>
            <a:ext cx="6040806" cy="3204134"/>
          </a:xfrm>
        </p:spPr>
        <p:txBody>
          <a:bodyPr anchor="b">
            <a:normAutofit/>
          </a:bodyPr>
          <a:lstStyle/>
          <a:p>
            <a:r>
              <a:rPr lang="en-US" sz="4000" dirty="0">
                <a:latin typeface="Amasis MT Pro Medium" panose="02040604050005020304" pitchFamily="18" charset="0"/>
              </a:rPr>
              <a:t>Introduction to Polygons &amp; Triangles</a:t>
            </a:r>
            <a:br>
              <a:rPr lang="en-US" sz="4000" dirty="0">
                <a:latin typeface="Amasis MT Pro Medium" panose="02040604050005020304" pitchFamily="18" charset="0"/>
              </a:rPr>
            </a:br>
            <a:br>
              <a:rPr lang="en-US" sz="4000" dirty="0">
                <a:latin typeface="Amasis MT Pro Medium" panose="02040604050005020304" pitchFamily="18" charset="0"/>
              </a:rPr>
            </a:br>
            <a:br>
              <a:rPr lang="en-US" sz="4000" dirty="0">
                <a:latin typeface="Amasis MT Pro Medium" panose="02040604050005020304" pitchFamily="18" charset="0"/>
              </a:rPr>
            </a:br>
            <a:endParaRPr lang="en-US" sz="3700" dirty="0">
              <a:latin typeface="Amasis MT Pro Medium" panose="02040604050005020304" pitchFamily="18" charset="0"/>
            </a:endParaRPr>
          </a:p>
        </p:txBody>
      </p:sp>
      <p:sp>
        <p:nvSpPr>
          <p:cNvPr id="3" name="Subtitle 2">
            <a:extLst>
              <a:ext uri="{FF2B5EF4-FFF2-40B4-BE49-F238E27FC236}">
                <a16:creationId xmlns:a16="http://schemas.microsoft.com/office/drawing/2014/main" id="{0B802CB1-0867-9A6D-BB06-6DA5E509D22E}"/>
              </a:ext>
            </a:extLst>
          </p:cNvPr>
          <p:cNvSpPr>
            <a:spLocks noGrp="1"/>
          </p:cNvSpPr>
          <p:nvPr>
            <p:ph type="subTitle" idx="1"/>
          </p:nvPr>
        </p:nvSpPr>
        <p:spPr>
          <a:xfrm>
            <a:off x="477981" y="3722426"/>
            <a:ext cx="4023359" cy="1208141"/>
          </a:xfrm>
        </p:spPr>
        <p:txBody>
          <a:bodyPr>
            <a:normAutofit/>
          </a:bodyPr>
          <a:lstStyle/>
          <a:p>
            <a:r>
              <a:rPr lang="pl-PL" sz="2000" b="1" dirty="0">
                <a:latin typeface="Amasis MT Pro Medium" panose="02040604050005020304" pitchFamily="18" charset="0"/>
              </a:rPr>
              <a:t>Benchmarks:</a:t>
            </a:r>
            <a:r>
              <a:rPr lang="pl-PL" sz="2000" dirty="0">
                <a:latin typeface="Amasis MT Pro Medium" panose="02040604050005020304" pitchFamily="18" charset="0"/>
              </a:rPr>
              <a:t> MA.8.GR.1.3, MA.8.GR.1.4, MA.8.GR.2.4</a:t>
            </a:r>
            <a:endParaRPr lang="en-US" sz="2000" dirty="0">
              <a:latin typeface="Amasis MT Pro Medium" panose="02040604050005020304" pitchFamily="18" charset="0"/>
            </a:endParaRPr>
          </a:p>
        </p:txBody>
      </p:sp>
      <p:sp>
        <p:nvSpPr>
          <p:cNvPr id="20" name="Rectangle 19">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Rectangle 21">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2">
              <a:lumMod val="25000"/>
              <a:lumOff val="75000"/>
            </a:schemeClr>
          </a:solidFill>
          <a:ln w="3175">
            <a:solidFill>
              <a:schemeClr val="tx2">
                <a:lumMod val="25000"/>
                <a:lumOff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ubtitle 2">
            <a:extLst>
              <a:ext uri="{FF2B5EF4-FFF2-40B4-BE49-F238E27FC236}">
                <a16:creationId xmlns:a16="http://schemas.microsoft.com/office/drawing/2014/main" id="{E2DF6477-4EE8-C8F0-BA70-DB8E405FE038}"/>
              </a:ext>
            </a:extLst>
          </p:cNvPr>
          <p:cNvSpPr txBox="1">
            <a:spLocks/>
          </p:cNvSpPr>
          <p:nvPr/>
        </p:nvSpPr>
        <p:spPr>
          <a:xfrm>
            <a:off x="515410" y="4676872"/>
            <a:ext cx="4023359" cy="1208141"/>
          </a:xfrm>
          <a:prstGeom prst="rect">
            <a:avLst/>
          </a:prstGeom>
        </p:spPr>
        <p:txBody>
          <a:bodyPr vert="horz" lIns="91440" tIns="45720" rIns="91440" bIns="45720" rtlCol="0">
            <a:normAutofit/>
          </a:bodyPr>
          <a:lstStyle>
            <a:lvl1pPr marL="0" indent="0" algn="l" defTabSz="914400" rtl="0" eaLnBrk="1" latinLnBrk="0" hangingPunct="1">
              <a:lnSpc>
                <a:spcPct val="110000"/>
              </a:lnSpc>
              <a:spcBef>
                <a:spcPts val="1000"/>
              </a:spcBef>
              <a:buFont typeface="Arial" panose="020B0604020202020204" pitchFamily="34" charset="0"/>
              <a:buNone/>
              <a:defRPr sz="2800" kern="1200">
                <a:solidFill>
                  <a:schemeClr val="tx1"/>
                </a:solidFill>
                <a:latin typeface="+mn-lt"/>
                <a:ea typeface="+mn-ea"/>
                <a:cs typeface="+mn-cs"/>
              </a:defRPr>
            </a:lvl1pPr>
            <a:lvl2pPr marL="457200" indent="0" algn="ctr" defTabSz="914400" rtl="0" eaLnBrk="1" latinLnBrk="0" hangingPunct="1">
              <a:lnSpc>
                <a:spcPct val="11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pPr>
            <a:r>
              <a:rPr lang="en-US" sz="2000" b="1" dirty="0">
                <a:latin typeface="Amasis MT Pro Medium" panose="02040604050005020304" pitchFamily="18" charset="0"/>
              </a:rPr>
              <a:t>John Mark L. Barbado, M.Ed.</a:t>
            </a:r>
          </a:p>
          <a:p>
            <a:pPr>
              <a:lnSpc>
                <a:spcPct val="100000"/>
              </a:lnSpc>
            </a:pPr>
            <a:r>
              <a:rPr lang="en-US" sz="2000" b="1" dirty="0">
                <a:latin typeface="Amasis MT Pro Medium" panose="02040604050005020304" pitchFamily="18" charset="0"/>
              </a:rPr>
              <a:t>STEM Teacher</a:t>
            </a:r>
            <a:endParaRPr lang="en-US" sz="2000" dirty="0">
              <a:latin typeface="Amasis MT Pro Medium" panose="02040604050005020304" pitchFamily="18" charset="0"/>
            </a:endParaRPr>
          </a:p>
        </p:txBody>
      </p:sp>
      <p:sp>
        <p:nvSpPr>
          <p:cNvPr id="6" name="Rectangle 5">
            <a:extLst>
              <a:ext uri="{FF2B5EF4-FFF2-40B4-BE49-F238E27FC236}">
                <a16:creationId xmlns:a16="http://schemas.microsoft.com/office/drawing/2014/main" id="{47C3439C-A1E9-4B86-039D-AC2C9CB9E410}"/>
              </a:ext>
            </a:extLst>
          </p:cNvPr>
          <p:cNvSpPr/>
          <p:nvPr/>
        </p:nvSpPr>
        <p:spPr>
          <a:xfrm>
            <a:off x="323267" y="6313667"/>
            <a:ext cx="4293163" cy="400110"/>
          </a:xfrm>
          <a:prstGeom prst="rect">
            <a:avLst/>
          </a:prstGeom>
          <a:noFill/>
        </p:spPr>
        <p:txBody>
          <a:bodyPr wrap="none" lIns="91440" tIns="45720" rIns="91440" bIns="45720">
            <a:spAutoFit/>
          </a:bodyPr>
          <a:lstStyle/>
          <a:p>
            <a:pPr algn="ctr"/>
            <a:r>
              <a:rPr lang="en-US" sz="2000" b="0" cap="none" spc="0" dirty="0">
                <a:ln w="0"/>
                <a:solidFill>
                  <a:schemeClr val="accent1"/>
                </a:solidFill>
                <a:effectLst>
                  <a:outerShdw blurRad="38100" dist="25400" dir="5400000" algn="ctr" rotWithShape="0">
                    <a:srgbClr val="6E747A">
                      <a:alpha val="43000"/>
                    </a:srgbClr>
                  </a:outerShdw>
                </a:effectLst>
                <a:hlinkClick r:id="rId3"/>
              </a:rPr>
              <a:t>www.innovatewithmrbarbado.com</a:t>
            </a:r>
            <a:r>
              <a:rPr lang="en-US" sz="2000" b="0" cap="none" spc="0" dirty="0">
                <a:ln w="0"/>
                <a:solidFill>
                  <a:schemeClr val="accent1"/>
                </a:solidFill>
                <a:effectLst>
                  <a:outerShdw blurRad="38100" dist="25400" dir="5400000" algn="ctr" rotWithShape="0">
                    <a:srgbClr val="6E747A">
                      <a:alpha val="43000"/>
                    </a:srgbClr>
                  </a:outerShdw>
                </a:effectLst>
              </a:rPr>
              <a:t> </a:t>
            </a:r>
          </a:p>
        </p:txBody>
      </p:sp>
    </p:spTree>
    <p:extLst>
      <p:ext uri="{BB962C8B-B14F-4D97-AF65-F5344CB8AC3E}">
        <p14:creationId xmlns:p14="http://schemas.microsoft.com/office/powerpoint/2010/main" val="1100053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181A5B9-494B-8D15-065B-6BF7DD0CC386}"/>
            </a:ext>
          </a:extLst>
        </p:cNvPr>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cxnSp>
        <p:nvCxnSpPr>
          <p:cNvPr id="50" name="Straight Connector 49">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Picture 3" descr="3D of colorful origami">
            <a:extLst>
              <a:ext uri="{FF2B5EF4-FFF2-40B4-BE49-F238E27FC236}">
                <a16:creationId xmlns:a16="http://schemas.microsoft.com/office/drawing/2014/main" id="{FEE4D5F8-3374-DD34-A46F-EB1E427FA15B}"/>
              </a:ext>
            </a:extLst>
          </p:cNvPr>
          <p:cNvPicPr>
            <a:picLocks noChangeAspect="1"/>
          </p:cNvPicPr>
          <p:nvPr/>
        </p:nvPicPr>
        <p:blipFill>
          <a:blip r:embed="rId2"/>
          <a:srcRect t="16801" b="6408"/>
          <a:stretch>
            <a:fillRect/>
          </a:stretch>
        </p:blipFill>
        <p:spPr>
          <a:xfrm>
            <a:off x="20" y="10"/>
            <a:ext cx="12191979" cy="6857990"/>
          </a:xfrm>
          <a:prstGeom prst="rect">
            <a:avLst/>
          </a:prstGeom>
        </p:spPr>
      </p:pic>
      <p:sp>
        <p:nvSpPr>
          <p:cNvPr id="51" name="Rectangle 50">
            <a:extLst>
              <a:ext uri="{FF2B5EF4-FFF2-40B4-BE49-F238E27FC236}">
                <a16:creationId xmlns:a16="http://schemas.microsoft.com/office/drawing/2014/main" id="{5144B498-CCDC-D4DC-B7BB-68A8A7A83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824248" cy="6858001"/>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sp>
        <p:nvSpPr>
          <p:cNvPr id="2" name="Title 1">
            <a:extLst>
              <a:ext uri="{FF2B5EF4-FFF2-40B4-BE49-F238E27FC236}">
                <a16:creationId xmlns:a16="http://schemas.microsoft.com/office/drawing/2014/main" id="{E34A6E44-889D-A651-1FF5-05EB8DA9D856}"/>
              </a:ext>
            </a:extLst>
          </p:cNvPr>
          <p:cNvSpPr>
            <a:spLocks noGrp="1"/>
          </p:cNvSpPr>
          <p:nvPr>
            <p:ph type="ctrTitle"/>
          </p:nvPr>
        </p:nvSpPr>
        <p:spPr>
          <a:xfrm>
            <a:off x="475488" y="1124712"/>
            <a:ext cx="4023360" cy="3200400"/>
          </a:xfrm>
        </p:spPr>
        <p:txBody>
          <a:bodyPr anchor="b">
            <a:normAutofit/>
          </a:bodyPr>
          <a:lstStyle/>
          <a:p>
            <a:r>
              <a:rPr lang="en-US" sz="2600" dirty="0">
                <a:latin typeface="Amasis MT Pro Medium" panose="02040604050005020304" pitchFamily="18" charset="0"/>
              </a:rPr>
              <a:t>Exterior Angles of Triangles</a:t>
            </a:r>
            <a:br>
              <a:rPr lang="en-US" sz="2600" dirty="0">
                <a:latin typeface="Amasis MT Pro Medium" panose="02040604050005020304" pitchFamily="18" charset="0"/>
              </a:rPr>
            </a:br>
            <a:br>
              <a:rPr lang="en-US" sz="2600" dirty="0">
                <a:latin typeface="Amasis MT Pro Medium" panose="02040604050005020304" pitchFamily="18" charset="0"/>
              </a:rPr>
            </a:br>
            <a:br>
              <a:rPr lang="en-US" sz="2600" dirty="0">
                <a:latin typeface="Amasis MT Pro Medium" panose="02040604050005020304" pitchFamily="18" charset="0"/>
              </a:rPr>
            </a:br>
            <a:r>
              <a:rPr lang="en-US" sz="2600" dirty="0">
                <a:latin typeface="Amasis MT Pro Light" panose="02040304050005020304" pitchFamily="18" charset="0"/>
              </a:rPr>
              <a:t>Objective: Apply the Exterior Angle Theorem to find missing angles in a triangle.</a:t>
            </a:r>
          </a:p>
        </p:txBody>
      </p:sp>
      <p:sp>
        <p:nvSpPr>
          <p:cNvPr id="3" name="Subtitle 2">
            <a:extLst>
              <a:ext uri="{FF2B5EF4-FFF2-40B4-BE49-F238E27FC236}">
                <a16:creationId xmlns:a16="http://schemas.microsoft.com/office/drawing/2014/main" id="{E7A79A93-55DC-C81F-DC25-206DEF447AB3}"/>
              </a:ext>
            </a:extLst>
          </p:cNvPr>
          <p:cNvSpPr>
            <a:spLocks noGrp="1"/>
          </p:cNvSpPr>
          <p:nvPr>
            <p:ph type="subTitle" idx="1"/>
          </p:nvPr>
        </p:nvSpPr>
        <p:spPr>
          <a:xfrm>
            <a:off x="475488" y="4873752"/>
            <a:ext cx="4023360" cy="1207008"/>
          </a:xfrm>
        </p:spPr>
        <p:txBody>
          <a:bodyPr anchor="t">
            <a:normAutofit/>
          </a:bodyPr>
          <a:lstStyle/>
          <a:p>
            <a:br>
              <a:rPr lang="en-US" sz="2000" dirty="0"/>
            </a:br>
            <a:r>
              <a:rPr lang="pl-PL" sz="2000" b="1" dirty="0"/>
              <a:t>Benchmark:</a:t>
            </a:r>
            <a:r>
              <a:rPr lang="pl-PL" sz="2000" dirty="0"/>
              <a:t> MA.8.GR.1.5</a:t>
            </a:r>
            <a:endParaRPr lang="en-US" sz="2000" dirty="0">
              <a:latin typeface="Amasis MT Pro Medium" panose="02040604050005020304" pitchFamily="18" charset="0"/>
            </a:endParaRPr>
          </a:p>
        </p:txBody>
      </p:sp>
      <p:sp>
        <p:nvSpPr>
          <p:cNvPr id="52" name="Rectangle 51">
            <a:extLst>
              <a:ext uri="{FF2B5EF4-FFF2-40B4-BE49-F238E27FC236}">
                <a16:creationId xmlns:a16="http://schemas.microsoft.com/office/drawing/2014/main" id="{2165A4AE-FFE9-B2D5-017C-17337DDB3F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 name="Rectangle 47">
            <a:extLst>
              <a:ext uri="{FF2B5EF4-FFF2-40B4-BE49-F238E27FC236}">
                <a16:creationId xmlns:a16="http://schemas.microsoft.com/office/drawing/2014/main" id="{90E701D1-A34F-CF86-7316-8761C7835E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F8E210A3-6EA0-87BD-57C4-562975DA26FA}"/>
              </a:ext>
            </a:extLst>
          </p:cNvPr>
          <p:cNvSpPr/>
          <p:nvPr/>
        </p:nvSpPr>
        <p:spPr>
          <a:xfrm>
            <a:off x="7898837" y="6323876"/>
            <a:ext cx="4293163" cy="400110"/>
          </a:xfrm>
          <a:prstGeom prst="rect">
            <a:avLst/>
          </a:prstGeom>
          <a:noFill/>
        </p:spPr>
        <p:txBody>
          <a:bodyPr wrap="none" lIns="91440" tIns="45720" rIns="91440" bIns="45720">
            <a:spAutoFit/>
          </a:bodyPr>
          <a:lstStyle/>
          <a:p>
            <a:pPr algn="ctr"/>
            <a:r>
              <a:rPr lang="en-US" sz="2000" b="0" cap="none" spc="0" dirty="0">
                <a:ln w="0"/>
                <a:solidFill>
                  <a:schemeClr val="accent1"/>
                </a:solidFill>
                <a:effectLst>
                  <a:outerShdw blurRad="38100" dist="25400" dir="5400000" algn="ctr" rotWithShape="0">
                    <a:srgbClr val="6E747A">
                      <a:alpha val="43000"/>
                    </a:srgbClr>
                  </a:outerShdw>
                </a:effectLst>
                <a:hlinkClick r:id="rId3"/>
              </a:rPr>
              <a:t>www.innovatewithmrbarbado.com</a:t>
            </a:r>
            <a:r>
              <a:rPr lang="en-US" sz="2000" b="0" cap="none" spc="0" dirty="0">
                <a:ln w="0"/>
                <a:solidFill>
                  <a:schemeClr val="accent1"/>
                </a:solidFill>
                <a:effectLst>
                  <a:outerShdw blurRad="38100" dist="25400" dir="5400000" algn="ctr" rotWithShape="0">
                    <a:srgbClr val="6E747A">
                      <a:alpha val="43000"/>
                    </a:srgbClr>
                  </a:outerShdw>
                </a:effectLst>
              </a:rPr>
              <a:t> </a:t>
            </a:r>
          </a:p>
        </p:txBody>
      </p:sp>
    </p:spTree>
    <p:extLst>
      <p:ext uri="{BB962C8B-B14F-4D97-AF65-F5344CB8AC3E}">
        <p14:creationId xmlns:p14="http://schemas.microsoft.com/office/powerpoint/2010/main" val="211333883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D06CE56-3881-4ADA-8CEF-D18B02C24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F3C543-62EC-4433-9C93-A2CD8764E9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4" name="Rectangle 13">
            <a:extLst>
              <a:ext uri="{FF2B5EF4-FFF2-40B4-BE49-F238E27FC236}">
                <a16:creationId xmlns:a16="http://schemas.microsoft.com/office/drawing/2014/main" id="{C1A1C5D3-C053-4EE9-BE1A-419B6E27CC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6" name="Rectangle 15">
            <a:extLst>
              <a:ext uri="{FF2B5EF4-FFF2-40B4-BE49-F238E27FC236}">
                <a16:creationId xmlns:a16="http://schemas.microsoft.com/office/drawing/2014/main" id="{A3473CF9-37EB-43E7-89EF-D2D1C53D1D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03615" y="221673"/>
            <a:ext cx="8384770" cy="1332634"/>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4667225-EF3A-D027-ABC9-9C64C77AB818}"/>
              </a:ext>
            </a:extLst>
          </p:cNvPr>
          <p:cNvSpPr>
            <a:spLocks noGrp="1"/>
          </p:cNvSpPr>
          <p:nvPr>
            <p:ph type="title"/>
          </p:nvPr>
        </p:nvSpPr>
        <p:spPr>
          <a:xfrm>
            <a:off x="2103121" y="310343"/>
            <a:ext cx="7985759" cy="868823"/>
          </a:xfrm>
        </p:spPr>
        <p:txBody>
          <a:bodyPr vert="horz" lIns="91440" tIns="45720" rIns="91440" bIns="45720" rtlCol="0" anchor="ctr">
            <a:normAutofit/>
          </a:bodyPr>
          <a:lstStyle/>
          <a:p>
            <a:pPr algn="ctr"/>
            <a:r>
              <a:rPr lang="en-US" dirty="0"/>
              <a:t>Exterior Angle Theorem</a:t>
            </a:r>
          </a:p>
        </p:txBody>
      </p:sp>
      <p:sp>
        <p:nvSpPr>
          <p:cNvPr id="18" name="Rectangle: Rounded Corners 17">
            <a:extLst>
              <a:ext uri="{FF2B5EF4-FFF2-40B4-BE49-F238E27FC236}">
                <a16:creationId xmlns:a16="http://schemas.microsoft.com/office/drawing/2014/main" id="{586B4EF9-43BA-4655-A6FF-1D8E21574C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83110" y="1211407"/>
            <a:ext cx="7225780" cy="685800"/>
          </a:xfrm>
          <a:prstGeom prst="roundRect">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pic>
        <p:nvPicPr>
          <p:cNvPr id="5" name="Picture 4" descr="A math equations on a white background&#10;&#10;AI-generated content may be incorrect.">
            <a:extLst>
              <a:ext uri="{FF2B5EF4-FFF2-40B4-BE49-F238E27FC236}">
                <a16:creationId xmlns:a16="http://schemas.microsoft.com/office/drawing/2014/main" id="{7D23B744-6AE9-C86D-2DA1-88911121493E}"/>
              </a:ext>
            </a:extLst>
          </p:cNvPr>
          <p:cNvPicPr>
            <a:picLocks noChangeAspect="1"/>
          </p:cNvPicPr>
          <p:nvPr/>
        </p:nvPicPr>
        <p:blipFill>
          <a:blip r:embed="rId2"/>
          <a:stretch>
            <a:fillRect/>
          </a:stretch>
        </p:blipFill>
        <p:spPr>
          <a:xfrm>
            <a:off x="1467172" y="2139484"/>
            <a:ext cx="9257656" cy="4096512"/>
          </a:xfrm>
          <a:prstGeom prst="rect">
            <a:avLst/>
          </a:prstGeom>
          <a:ln w="57150">
            <a:solidFill>
              <a:schemeClr val="accent2"/>
            </a:solidFill>
          </a:ln>
        </p:spPr>
      </p:pic>
      <p:sp>
        <p:nvSpPr>
          <p:cNvPr id="3" name="Rectangle 2">
            <a:extLst>
              <a:ext uri="{FF2B5EF4-FFF2-40B4-BE49-F238E27FC236}">
                <a16:creationId xmlns:a16="http://schemas.microsoft.com/office/drawing/2014/main" id="{93C97A9C-5A14-E1AF-00DA-C5F6A1D1FEB9}"/>
              </a:ext>
            </a:extLst>
          </p:cNvPr>
          <p:cNvSpPr/>
          <p:nvPr/>
        </p:nvSpPr>
        <p:spPr>
          <a:xfrm>
            <a:off x="7698464" y="6302257"/>
            <a:ext cx="4293163" cy="400110"/>
          </a:xfrm>
          <a:prstGeom prst="rect">
            <a:avLst/>
          </a:prstGeom>
          <a:noFill/>
        </p:spPr>
        <p:txBody>
          <a:bodyPr wrap="none" lIns="91440" tIns="45720" rIns="91440" bIns="45720">
            <a:spAutoFit/>
          </a:bodyPr>
          <a:lstStyle/>
          <a:p>
            <a:pPr algn="ctr"/>
            <a:r>
              <a:rPr lang="en-US" sz="2000" b="0" cap="none" spc="0" dirty="0">
                <a:ln w="0"/>
                <a:solidFill>
                  <a:schemeClr val="accent1"/>
                </a:solidFill>
                <a:effectLst>
                  <a:outerShdw blurRad="38100" dist="25400" dir="5400000" algn="ctr" rotWithShape="0">
                    <a:srgbClr val="6E747A">
                      <a:alpha val="43000"/>
                    </a:srgbClr>
                  </a:outerShdw>
                </a:effectLst>
                <a:hlinkClick r:id="rId3"/>
              </a:rPr>
              <a:t>www.innovatewithmrbarbado.com</a:t>
            </a:r>
            <a:r>
              <a:rPr lang="en-US" sz="2000" b="0" cap="none" spc="0" dirty="0">
                <a:ln w="0"/>
                <a:solidFill>
                  <a:schemeClr val="accent1"/>
                </a:solidFill>
                <a:effectLst>
                  <a:outerShdw blurRad="38100" dist="25400" dir="5400000" algn="ctr" rotWithShape="0">
                    <a:srgbClr val="6E747A">
                      <a:alpha val="43000"/>
                    </a:srgbClr>
                  </a:outerShdw>
                </a:effectLst>
              </a:rPr>
              <a:t> </a:t>
            </a:r>
          </a:p>
        </p:txBody>
      </p:sp>
    </p:spTree>
    <p:extLst>
      <p:ext uri="{BB962C8B-B14F-4D97-AF65-F5344CB8AC3E}">
        <p14:creationId xmlns:p14="http://schemas.microsoft.com/office/powerpoint/2010/main" val="2583265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9260F-5995-1523-0488-326258A19B0C}"/>
              </a:ext>
            </a:extLst>
          </p:cNvPr>
          <p:cNvSpPr>
            <a:spLocks noGrp="1"/>
          </p:cNvSpPr>
          <p:nvPr>
            <p:ph type="title"/>
          </p:nvPr>
        </p:nvSpPr>
        <p:spPr/>
        <p:txBody>
          <a:bodyPr>
            <a:noAutofit/>
          </a:bodyPr>
          <a:lstStyle/>
          <a:p>
            <a:r>
              <a:rPr lang="en-US" sz="3200" b="1" dirty="0">
                <a:latin typeface="Amasis MT Pro Medium" panose="02040604050005020304" pitchFamily="18" charset="0"/>
              </a:rPr>
              <a:t>Instructions:</a:t>
            </a:r>
            <a:r>
              <a:rPr lang="en-US" sz="3200" dirty="0">
                <a:latin typeface="Amasis MT Pro Medium" panose="02040604050005020304" pitchFamily="18" charset="0"/>
              </a:rPr>
              <a:t> </a:t>
            </a:r>
            <a:r>
              <a:rPr lang="en-US" sz="3200" dirty="0">
                <a:latin typeface="Amasis MT Pro Light" panose="02040304050005020304" pitchFamily="18" charset="0"/>
              </a:rPr>
              <a:t>Solve for the missing exterior angle. Work with a partner (Think-Pair-Share).</a:t>
            </a:r>
          </a:p>
        </p:txBody>
      </p:sp>
      <p:sp>
        <p:nvSpPr>
          <p:cNvPr id="4" name="Rectangle 1">
            <a:extLst>
              <a:ext uri="{FF2B5EF4-FFF2-40B4-BE49-F238E27FC236}">
                <a16:creationId xmlns:a16="http://schemas.microsoft.com/office/drawing/2014/main" id="{9D63B541-F17D-1ECA-265B-FCCD6F78B217}"/>
              </a:ext>
            </a:extLst>
          </p:cNvPr>
          <p:cNvSpPr>
            <a:spLocks noGrp="1" noChangeArrowheads="1"/>
          </p:cNvSpPr>
          <p:nvPr>
            <p:ph idx="1"/>
          </p:nvPr>
        </p:nvSpPr>
        <p:spPr bwMode="auto">
          <a:xfrm>
            <a:off x="1369338" y="2348920"/>
            <a:ext cx="9660587"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14350" marR="0" lvl="0" indent="-514350" defTabSz="914400" rtl="0" eaLnBrk="0" fontAlgn="base" latinLnBrk="0" hangingPunct="0">
              <a:lnSpc>
                <a:spcPct val="100000"/>
              </a:lnSpc>
              <a:spcBef>
                <a:spcPct val="0"/>
              </a:spcBef>
              <a:spcAft>
                <a:spcPct val="0"/>
              </a:spcAft>
              <a:buClrTx/>
              <a:buSzTx/>
              <a:buFont typeface="+mj-lt"/>
              <a:buAutoNum type="arabicParenR"/>
              <a:tabLst/>
            </a:pPr>
            <a:r>
              <a:rPr kumimoji="0" lang="en-US" altLang="en-US" sz="2800" b="0" i="0" u="none" strike="noStrike" cap="none" normalizeH="0" baseline="0" dirty="0">
                <a:ln>
                  <a:noFill/>
                </a:ln>
                <a:solidFill>
                  <a:schemeClr val="tx1"/>
                </a:solidFill>
                <a:effectLst/>
                <a:latin typeface="Arial" panose="020B0604020202020204" pitchFamily="34" charset="0"/>
              </a:rPr>
              <a:t>Remote interior angles 40° and 55° → exterior = ?</a:t>
            </a:r>
          </a:p>
          <a:p>
            <a:pPr marL="514350" marR="0" lvl="0" indent="-514350" defTabSz="914400" rtl="0" eaLnBrk="0" fontAlgn="base" latinLnBrk="0" hangingPunct="0">
              <a:lnSpc>
                <a:spcPct val="100000"/>
              </a:lnSpc>
              <a:spcBef>
                <a:spcPct val="0"/>
              </a:spcBef>
              <a:spcAft>
                <a:spcPct val="0"/>
              </a:spcAft>
              <a:buClrTx/>
              <a:buSzTx/>
              <a:buFont typeface="+mj-lt"/>
              <a:buAutoNum type="arabicParenR"/>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514350" marR="0" lvl="0" indent="-514350" defTabSz="914400" rtl="0" eaLnBrk="0" fontAlgn="base" latinLnBrk="0" hangingPunct="0">
              <a:lnSpc>
                <a:spcPct val="100000"/>
              </a:lnSpc>
              <a:spcBef>
                <a:spcPct val="0"/>
              </a:spcBef>
              <a:spcAft>
                <a:spcPct val="0"/>
              </a:spcAft>
              <a:buClrTx/>
              <a:buSzTx/>
              <a:buFont typeface="+mj-lt"/>
              <a:buAutoNum type="arabicParenR"/>
              <a:tabLst/>
            </a:pPr>
            <a:r>
              <a:rPr kumimoji="0" lang="en-US" altLang="en-US" sz="2800" b="0" i="0" u="none" strike="noStrike" cap="none" normalizeH="0" baseline="0" dirty="0">
                <a:ln>
                  <a:noFill/>
                </a:ln>
                <a:solidFill>
                  <a:schemeClr val="tx1"/>
                </a:solidFill>
                <a:effectLst/>
                <a:latin typeface="Arial" panose="020B0604020202020204" pitchFamily="34" charset="0"/>
              </a:rPr>
              <a:t>Remote interior angles 30° and 70° → exterior = ?</a:t>
            </a:r>
          </a:p>
          <a:p>
            <a:pPr marL="514350" marR="0" lvl="0" indent="-514350" defTabSz="914400" rtl="0" eaLnBrk="0" fontAlgn="base" latinLnBrk="0" hangingPunct="0">
              <a:lnSpc>
                <a:spcPct val="100000"/>
              </a:lnSpc>
              <a:spcBef>
                <a:spcPct val="0"/>
              </a:spcBef>
              <a:spcAft>
                <a:spcPct val="0"/>
              </a:spcAft>
              <a:buClrTx/>
              <a:buSzTx/>
              <a:buFont typeface="+mj-lt"/>
              <a:buAutoNum type="arabicParenR"/>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514350" marR="0" lvl="0" indent="-514350" defTabSz="914400" rtl="0" eaLnBrk="0" fontAlgn="base" latinLnBrk="0" hangingPunct="0">
              <a:lnSpc>
                <a:spcPct val="100000"/>
              </a:lnSpc>
              <a:spcBef>
                <a:spcPct val="0"/>
              </a:spcBef>
              <a:spcAft>
                <a:spcPct val="0"/>
              </a:spcAft>
              <a:buClrTx/>
              <a:buSzTx/>
              <a:buFont typeface="+mj-lt"/>
              <a:buAutoNum type="arabicParenR"/>
              <a:tabLst/>
            </a:pPr>
            <a:r>
              <a:rPr kumimoji="0" lang="en-US" altLang="en-US" sz="2800" b="0" i="0" u="none" strike="noStrike" cap="none" normalizeH="0" baseline="0" dirty="0">
                <a:ln>
                  <a:noFill/>
                </a:ln>
                <a:solidFill>
                  <a:schemeClr val="tx1"/>
                </a:solidFill>
                <a:effectLst/>
                <a:latin typeface="Arial" panose="020B0604020202020204" pitchFamily="34" charset="0"/>
              </a:rPr>
              <a:t>Remote interior angles 25° and 60° → exterior = ?</a:t>
            </a:r>
          </a:p>
          <a:p>
            <a:pPr marL="514350" marR="0" lvl="0" indent="-514350" defTabSz="914400" rtl="0" eaLnBrk="0" fontAlgn="base" latinLnBrk="0" hangingPunct="0">
              <a:lnSpc>
                <a:spcPct val="100000"/>
              </a:lnSpc>
              <a:spcBef>
                <a:spcPct val="0"/>
              </a:spcBef>
              <a:spcAft>
                <a:spcPct val="0"/>
              </a:spcAft>
              <a:buClrTx/>
              <a:buSzTx/>
              <a:buFont typeface="+mj-lt"/>
              <a:buAutoNum type="arabicParenR"/>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514350" marR="0" lvl="0" indent="-514350" defTabSz="914400" rtl="0" eaLnBrk="0" fontAlgn="base" latinLnBrk="0" hangingPunct="0">
              <a:lnSpc>
                <a:spcPct val="100000"/>
              </a:lnSpc>
              <a:spcBef>
                <a:spcPct val="0"/>
              </a:spcBef>
              <a:spcAft>
                <a:spcPct val="0"/>
              </a:spcAft>
              <a:buClrTx/>
              <a:buSzTx/>
              <a:buFont typeface="+mj-lt"/>
              <a:buAutoNum type="arabicParenR"/>
              <a:tabLst/>
            </a:pPr>
            <a:r>
              <a:rPr kumimoji="0" lang="en-US" altLang="en-US" sz="2800" b="0" i="0" u="none" strike="noStrike" cap="none" normalizeH="0" baseline="0" dirty="0">
                <a:ln>
                  <a:noFill/>
                </a:ln>
                <a:solidFill>
                  <a:schemeClr val="tx1"/>
                </a:solidFill>
                <a:effectLst/>
                <a:latin typeface="Arial" panose="020B0604020202020204" pitchFamily="34" charset="0"/>
              </a:rPr>
              <a:t>Challenge: Create your own triangle, label two remote interior angles, and calculate the exterior angle.</a:t>
            </a:r>
          </a:p>
        </p:txBody>
      </p:sp>
      <p:sp>
        <p:nvSpPr>
          <p:cNvPr id="3" name="Rectangle 2">
            <a:extLst>
              <a:ext uri="{FF2B5EF4-FFF2-40B4-BE49-F238E27FC236}">
                <a16:creationId xmlns:a16="http://schemas.microsoft.com/office/drawing/2014/main" id="{84AEF8EB-567C-ED62-0856-A5A0ACF100A3}"/>
              </a:ext>
            </a:extLst>
          </p:cNvPr>
          <p:cNvSpPr/>
          <p:nvPr/>
        </p:nvSpPr>
        <p:spPr>
          <a:xfrm>
            <a:off x="7759424" y="6308999"/>
            <a:ext cx="4293163" cy="400110"/>
          </a:xfrm>
          <a:prstGeom prst="rect">
            <a:avLst/>
          </a:prstGeom>
          <a:noFill/>
        </p:spPr>
        <p:txBody>
          <a:bodyPr wrap="none" lIns="91440" tIns="45720" rIns="91440" bIns="45720">
            <a:spAutoFit/>
          </a:bodyPr>
          <a:lstStyle/>
          <a:p>
            <a:pPr algn="ctr"/>
            <a:r>
              <a:rPr lang="en-US" sz="2000" b="0" cap="none" spc="0" dirty="0">
                <a:ln w="0"/>
                <a:solidFill>
                  <a:schemeClr val="accent1"/>
                </a:solidFill>
                <a:effectLst>
                  <a:outerShdw blurRad="38100" dist="25400" dir="5400000" algn="ctr" rotWithShape="0">
                    <a:srgbClr val="6E747A">
                      <a:alpha val="43000"/>
                    </a:srgbClr>
                  </a:outerShdw>
                </a:effectLst>
                <a:hlinkClick r:id="rId2"/>
              </a:rPr>
              <a:t>www.innovatewithmrbarbado.com</a:t>
            </a:r>
            <a:r>
              <a:rPr lang="en-US" sz="2000" b="0" cap="none" spc="0" dirty="0">
                <a:ln w="0"/>
                <a:solidFill>
                  <a:schemeClr val="accent1"/>
                </a:solidFill>
                <a:effectLst>
                  <a:outerShdw blurRad="38100" dist="25400" dir="5400000" algn="ctr" rotWithShape="0">
                    <a:srgbClr val="6E747A">
                      <a:alpha val="43000"/>
                    </a:srgbClr>
                  </a:outerShdw>
                </a:effectLst>
              </a:rPr>
              <a:t> </a:t>
            </a:r>
          </a:p>
        </p:txBody>
      </p:sp>
    </p:spTree>
    <p:extLst>
      <p:ext uri="{BB962C8B-B14F-4D97-AF65-F5344CB8AC3E}">
        <p14:creationId xmlns:p14="http://schemas.microsoft.com/office/powerpoint/2010/main" val="468769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Effect transition="in" filter="fade">
                                      <p:cBhvr>
                                        <p:cTn id="28" dur="1000"/>
                                        <p:tgtEl>
                                          <p:spTgt spid="4">
                                            <p:txEl>
                                              <p:pRg st="4" end="4"/>
                                            </p:txEl>
                                          </p:spTgt>
                                        </p:tgtEl>
                                      </p:cBhvr>
                                    </p:animEffect>
                                    <p:anim calcmode="lin" valueType="num">
                                      <p:cBhvr>
                                        <p:cTn id="29"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
                                            <p:txEl>
                                              <p:pRg st="6" end="6"/>
                                            </p:txEl>
                                          </p:spTgt>
                                        </p:tgtEl>
                                        <p:attrNameLst>
                                          <p:attrName>style.visibility</p:attrName>
                                        </p:attrNameLst>
                                      </p:cBhvr>
                                      <p:to>
                                        <p:strVal val="visible"/>
                                      </p:to>
                                    </p:set>
                                    <p:animEffect transition="in" filter="fade">
                                      <p:cBhvr>
                                        <p:cTn id="35" dur="1000"/>
                                        <p:tgtEl>
                                          <p:spTgt spid="4">
                                            <p:txEl>
                                              <p:pRg st="6" end="6"/>
                                            </p:txEl>
                                          </p:spTgt>
                                        </p:tgtEl>
                                      </p:cBhvr>
                                    </p:animEffect>
                                    <p:anim calcmode="lin" valueType="num">
                                      <p:cBhvr>
                                        <p:cTn id="36"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9B32DAC-C9AC-BBC8-A1FF-89388128E600}"/>
            </a:ext>
          </a:extLst>
        </p:cNvPr>
        <p:cNvGrpSpPr/>
        <p:nvPr/>
      </p:nvGrpSpPr>
      <p:grpSpPr>
        <a:xfrm>
          <a:off x="0" y="0"/>
          <a:ext cx="0" cy="0"/>
          <a:chOff x="0" y="0"/>
          <a:chExt cx="0" cy="0"/>
        </a:xfrm>
      </p:grpSpPr>
      <p:sp useBgFill="1">
        <p:nvSpPr>
          <p:cNvPr id="57" name="Rectangle 56">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3D of colorful origami">
            <a:extLst>
              <a:ext uri="{FF2B5EF4-FFF2-40B4-BE49-F238E27FC236}">
                <a16:creationId xmlns:a16="http://schemas.microsoft.com/office/drawing/2014/main" id="{EA86EC14-46C4-E400-0161-DBE0EB6293D9}"/>
              </a:ext>
            </a:extLst>
          </p:cNvPr>
          <p:cNvPicPr>
            <a:picLocks noChangeAspect="1"/>
          </p:cNvPicPr>
          <p:nvPr/>
        </p:nvPicPr>
        <p:blipFill>
          <a:blip r:embed="rId2"/>
          <a:srcRect l="3706" r="3705"/>
          <a:stretch>
            <a:fillRect/>
          </a:stretch>
        </p:blipFill>
        <p:spPr>
          <a:xfrm>
            <a:off x="3523488" y="10"/>
            <a:ext cx="8668512" cy="6857990"/>
          </a:xfrm>
          <a:prstGeom prst="rect">
            <a:avLst/>
          </a:prstGeom>
        </p:spPr>
      </p:pic>
      <p:sp>
        <p:nvSpPr>
          <p:cNvPr id="59" name="Rectangle 58">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1006937-ECB4-7AAA-6AD6-167197E167CB}"/>
              </a:ext>
            </a:extLst>
          </p:cNvPr>
          <p:cNvSpPr>
            <a:spLocks noGrp="1"/>
          </p:cNvSpPr>
          <p:nvPr>
            <p:ph type="ctrTitle"/>
          </p:nvPr>
        </p:nvSpPr>
        <p:spPr>
          <a:xfrm>
            <a:off x="477981" y="1122363"/>
            <a:ext cx="4023360" cy="3204134"/>
          </a:xfrm>
        </p:spPr>
        <p:txBody>
          <a:bodyPr anchor="b">
            <a:normAutofit/>
          </a:bodyPr>
          <a:lstStyle/>
          <a:p>
            <a:r>
              <a:rPr lang="en-US" sz="3000" dirty="0">
                <a:latin typeface="Amasis MT Pro Medium" panose="02040604050005020304" pitchFamily="18" charset="0"/>
              </a:rPr>
              <a:t>Angles in Special Triangles</a:t>
            </a:r>
            <a:br>
              <a:rPr lang="en-US" sz="3000" dirty="0">
                <a:latin typeface="Amasis MT Pro Medium" panose="02040604050005020304" pitchFamily="18" charset="0"/>
              </a:rPr>
            </a:br>
            <a:br>
              <a:rPr lang="en-US" sz="3000" dirty="0">
                <a:latin typeface="Amasis MT Pro Medium" panose="02040604050005020304" pitchFamily="18" charset="0"/>
              </a:rPr>
            </a:br>
            <a:r>
              <a:rPr lang="en-US" sz="3000" dirty="0">
                <a:latin typeface="Amasis MT Pro Light" panose="02040304050005020304" pitchFamily="18" charset="0"/>
              </a:rPr>
              <a:t>Objective: Find missing angles in isosceles and equilateral triangles.</a:t>
            </a:r>
          </a:p>
        </p:txBody>
      </p:sp>
      <p:sp>
        <p:nvSpPr>
          <p:cNvPr id="3" name="Subtitle 2">
            <a:extLst>
              <a:ext uri="{FF2B5EF4-FFF2-40B4-BE49-F238E27FC236}">
                <a16:creationId xmlns:a16="http://schemas.microsoft.com/office/drawing/2014/main" id="{F7CE39E5-F1FB-6816-B6D7-476633B46190}"/>
              </a:ext>
            </a:extLst>
          </p:cNvPr>
          <p:cNvSpPr>
            <a:spLocks noGrp="1"/>
          </p:cNvSpPr>
          <p:nvPr>
            <p:ph type="subTitle" idx="1"/>
          </p:nvPr>
        </p:nvSpPr>
        <p:spPr>
          <a:xfrm>
            <a:off x="477980" y="4872922"/>
            <a:ext cx="4023359" cy="1208141"/>
          </a:xfrm>
        </p:spPr>
        <p:txBody>
          <a:bodyPr>
            <a:normAutofit/>
          </a:bodyPr>
          <a:lstStyle/>
          <a:p>
            <a:br>
              <a:rPr lang="en-US" sz="2000" dirty="0"/>
            </a:br>
            <a:r>
              <a:rPr lang="pl-PL" sz="2000" b="1" dirty="0"/>
              <a:t>Benchmark:</a:t>
            </a:r>
            <a:r>
              <a:rPr lang="pl-PL" sz="2000" dirty="0"/>
              <a:t> MA.8.GR.1.3</a:t>
            </a:r>
            <a:endParaRPr lang="en-US" sz="2000" dirty="0">
              <a:latin typeface="Amasis MT Pro Medium" panose="02040604050005020304" pitchFamily="18" charset="0"/>
            </a:endParaRPr>
          </a:p>
        </p:txBody>
      </p:sp>
      <p:sp>
        <p:nvSpPr>
          <p:cNvPr id="61" name="Rectangle 60">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3" name="Rectangle 62">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2">
              <a:lumMod val="25000"/>
              <a:lumOff val="75000"/>
            </a:schemeClr>
          </a:solidFill>
          <a:ln w="3175">
            <a:solidFill>
              <a:schemeClr val="tx2">
                <a:lumMod val="25000"/>
                <a:lumOff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3BB37CC8-B496-8764-34AC-39A62DF4E936}"/>
              </a:ext>
            </a:extLst>
          </p:cNvPr>
          <p:cNvSpPr/>
          <p:nvPr/>
        </p:nvSpPr>
        <p:spPr>
          <a:xfrm>
            <a:off x="165506" y="6298357"/>
            <a:ext cx="4293163" cy="400110"/>
          </a:xfrm>
          <a:prstGeom prst="rect">
            <a:avLst/>
          </a:prstGeom>
          <a:noFill/>
        </p:spPr>
        <p:txBody>
          <a:bodyPr wrap="none" lIns="91440" tIns="45720" rIns="91440" bIns="45720">
            <a:spAutoFit/>
          </a:bodyPr>
          <a:lstStyle/>
          <a:p>
            <a:pPr algn="ctr"/>
            <a:r>
              <a:rPr lang="en-US" sz="2000" b="0" cap="none" spc="0" dirty="0">
                <a:ln w="0"/>
                <a:solidFill>
                  <a:schemeClr val="accent1"/>
                </a:solidFill>
                <a:effectLst>
                  <a:outerShdw blurRad="38100" dist="25400" dir="5400000" algn="ctr" rotWithShape="0">
                    <a:srgbClr val="6E747A">
                      <a:alpha val="43000"/>
                    </a:srgbClr>
                  </a:outerShdw>
                </a:effectLst>
                <a:hlinkClick r:id="rId3"/>
              </a:rPr>
              <a:t>www.innovatewithmrbarbado.com</a:t>
            </a:r>
            <a:r>
              <a:rPr lang="en-US" sz="2000" b="0" cap="none" spc="0" dirty="0">
                <a:ln w="0"/>
                <a:solidFill>
                  <a:schemeClr val="accent1"/>
                </a:solidFill>
                <a:effectLst>
                  <a:outerShdw blurRad="38100" dist="25400" dir="5400000" algn="ctr" rotWithShape="0">
                    <a:srgbClr val="6E747A">
                      <a:alpha val="43000"/>
                    </a:srgbClr>
                  </a:outerShdw>
                </a:effectLst>
              </a:rPr>
              <a:t> </a:t>
            </a:r>
          </a:p>
        </p:txBody>
      </p:sp>
    </p:spTree>
    <p:extLst>
      <p:ext uri="{BB962C8B-B14F-4D97-AF65-F5344CB8AC3E}">
        <p14:creationId xmlns:p14="http://schemas.microsoft.com/office/powerpoint/2010/main" val="296972064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DF3EB-5FF9-BF05-2A8A-9AB21F7AB839}"/>
              </a:ext>
            </a:extLst>
          </p:cNvPr>
          <p:cNvSpPr>
            <a:spLocks noGrp="1"/>
          </p:cNvSpPr>
          <p:nvPr>
            <p:ph type="title"/>
          </p:nvPr>
        </p:nvSpPr>
        <p:spPr/>
        <p:txBody>
          <a:bodyPr/>
          <a:lstStyle/>
          <a:p>
            <a:r>
              <a:rPr lang="en-US" dirty="0"/>
              <a:t>Properties of Special Triangles</a:t>
            </a:r>
          </a:p>
        </p:txBody>
      </p:sp>
      <p:pic>
        <p:nvPicPr>
          <p:cNvPr id="5" name="Picture 4">
            <a:extLst>
              <a:ext uri="{FF2B5EF4-FFF2-40B4-BE49-F238E27FC236}">
                <a16:creationId xmlns:a16="http://schemas.microsoft.com/office/drawing/2014/main" id="{6726772E-A9B5-74FA-3C1B-CA895ECE4F5B}"/>
              </a:ext>
            </a:extLst>
          </p:cNvPr>
          <p:cNvPicPr>
            <a:picLocks noChangeAspect="1"/>
          </p:cNvPicPr>
          <p:nvPr/>
        </p:nvPicPr>
        <p:blipFill>
          <a:blip r:embed="rId2"/>
          <a:stretch>
            <a:fillRect/>
          </a:stretch>
        </p:blipFill>
        <p:spPr>
          <a:xfrm>
            <a:off x="605562" y="2300130"/>
            <a:ext cx="8365771" cy="3527914"/>
          </a:xfrm>
          <a:prstGeom prst="rect">
            <a:avLst/>
          </a:prstGeom>
        </p:spPr>
      </p:pic>
      <p:pic>
        <p:nvPicPr>
          <p:cNvPr id="6" name="Picture 5" descr="A triangle with lines in the center&#10;&#10;AI-generated content may be incorrect.">
            <a:extLst>
              <a:ext uri="{FF2B5EF4-FFF2-40B4-BE49-F238E27FC236}">
                <a16:creationId xmlns:a16="http://schemas.microsoft.com/office/drawing/2014/main" id="{1CD571BD-DDC8-EBF5-734E-E102EBF49B86}"/>
              </a:ext>
            </a:extLst>
          </p:cNvPr>
          <p:cNvPicPr>
            <a:picLocks noChangeAspect="1"/>
          </p:cNvPicPr>
          <p:nvPr/>
        </p:nvPicPr>
        <p:blipFill>
          <a:blip r:embed="rId3">
            <a:clrChange>
              <a:clrFrom>
                <a:srgbClr val="FFFFFF"/>
              </a:clrFrom>
              <a:clrTo>
                <a:srgbClr val="FFFFFF">
                  <a:alpha val="0"/>
                </a:srgbClr>
              </a:clrTo>
            </a:clrChange>
          </a:blip>
          <a:srcRect b="11511"/>
          <a:stretch>
            <a:fillRect/>
          </a:stretch>
        </p:blipFill>
        <p:spPr>
          <a:xfrm>
            <a:off x="5707462" y="1974690"/>
            <a:ext cx="2312031" cy="2301629"/>
          </a:xfrm>
          <a:prstGeom prst="rect">
            <a:avLst/>
          </a:prstGeom>
        </p:spPr>
      </p:pic>
      <p:pic>
        <p:nvPicPr>
          <p:cNvPr id="7" name="Picture 6" descr="A triangle with lines in it&#10;&#10;AI-generated content may be incorrect.">
            <a:extLst>
              <a:ext uri="{FF2B5EF4-FFF2-40B4-BE49-F238E27FC236}">
                <a16:creationId xmlns:a16="http://schemas.microsoft.com/office/drawing/2014/main" id="{166B6AD4-B56E-3CFD-AF49-4F1E87B174E0}"/>
              </a:ext>
            </a:extLst>
          </p:cNvPr>
          <p:cNvPicPr>
            <a:picLocks noChangeAspect="1"/>
          </p:cNvPicPr>
          <p:nvPr/>
        </p:nvPicPr>
        <p:blipFill>
          <a:blip r:embed="rId4">
            <a:clrChange>
              <a:clrFrom>
                <a:srgbClr val="FFFFFF"/>
              </a:clrFrom>
              <a:clrTo>
                <a:srgbClr val="FFFFFF">
                  <a:alpha val="0"/>
                </a:srgbClr>
              </a:clrTo>
            </a:clrChange>
          </a:blip>
          <a:srcRect l="12970" r="13217" b="18363"/>
          <a:stretch>
            <a:fillRect/>
          </a:stretch>
        </p:blipFill>
        <p:spPr>
          <a:xfrm>
            <a:off x="8853752" y="4064087"/>
            <a:ext cx="2429944" cy="2687510"/>
          </a:xfrm>
          <a:prstGeom prst="rect">
            <a:avLst/>
          </a:prstGeom>
        </p:spPr>
      </p:pic>
      <p:sp>
        <p:nvSpPr>
          <p:cNvPr id="3" name="Rectangle 2">
            <a:extLst>
              <a:ext uri="{FF2B5EF4-FFF2-40B4-BE49-F238E27FC236}">
                <a16:creationId xmlns:a16="http://schemas.microsoft.com/office/drawing/2014/main" id="{CAC05C7A-FAD7-C96B-FB16-C51381186EDB}"/>
              </a:ext>
            </a:extLst>
          </p:cNvPr>
          <p:cNvSpPr/>
          <p:nvPr/>
        </p:nvSpPr>
        <p:spPr>
          <a:xfrm>
            <a:off x="169904" y="6309360"/>
            <a:ext cx="4293163" cy="400110"/>
          </a:xfrm>
          <a:prstGeom prst="rect">
            <a:avLst/>
          </a:prstGeom>
          <a:noFill/>
        </p:spPr>
        <p:txBody>
          <a:bodyPr wrap="none" lIns="91440" tIns="45720" rIns="91440" bIns="45720">
            <a:spAutoFit/>
          </a:bodyPr>
          <a:lstStyle/>
          <a:p>
            <a:pPr algn="ctr"/>
            <a:r>
              <a:rPr lang="en-US" sz="2000" b="0" cap="none" spc="0" dirty="0">
                <a:ln w="0"/>
                <a:solidFill>
                  <a:schemeClr val="accent1"/>
                </a:solidFill>
                <a:effectLst>
                  <a:outerShdw blurRad="38100" dist="25400" dir="5400000" algn="ctr" rotWithShape="0">
                    <a:srgbClr val="6E747A">
                      <a:alpha val="43000"/>
                    </a:srgbClr>
                  </a:outerShdw>
                </a:effectLst>
                <a:hlinkClick r:id="rId5"/>
              </a:rPr>
              <a:t>www.innovatewithmrbarbado.com</a:t>
            </a:r>
            <a:r>
              <a:rPr lang="en-US" sz="2000" b="0" cap="none" spc="0" dirty="0">
                <a:ln w="0"/>
                <a:solidFill>
                  <a:schemeClr val="accent1"/>
                </a:solidFill>
                <a:effectLst>
                  <a:outerShdw blurRad="38100" dist="25400" dir="5400000" algn="ctr" rotWithShape="0">
                    <a:srgbClr val="6E747A">
                      <a:alpha val="43000"/>
                    </a:srgbClr>
                  </a:outerShdw>
                </a:effectLst>
              </a:rPr>
              <a:t> </a:t>
            </a:r>
          </a:p>
        </p:txBody>
      </p:sp>
    </p:spTree>
    <p:extLst>
      <p:ext uri="{BB962C8B-B14F-4D97-AF65-F5344CB8AC3E}">
        <p14:creationId xmlns:p14="http://schemas.microsoft.com/office/powerpoint/2010/main" val="4293536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8D06CE56-3881-4ADA-8CEF-D18B02C24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79F3C543-62EC-4433-9C93-A2CD8764E9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7" name="Rectangle 16">
            <a:extLst>
              <a:ext uri="{FF2B5EF4-FFF2-40B4-BE49-F238E27FC236}">
                <a16:creationId xmlns:a16="http://schemas.microsoft.com/office/drawing/2014/main" id="{C1A1C5D3-C053-4EE9-BE1A-419B6E27CC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A3473CF9-37EB-43E7-89EF-D2D1C53D1D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03615" y="221673"/>
            <a:ext cx="8384770" cy="1332634"/>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2855206-F67E-A330-221A-392BCF49B288}"/>
              </a:ext>
            </a:extLst>
          </p:cNvPr>
          <p:cNvSpPr>
            <a:spLocks noGrp="1"/>
          </p:cNvSpPr>
          <p:nvPr>
            <p:ph type="title"/>
          </p:nvPr>
        </p:nvSpPr>
        <p:spPr>
          <a:xfrm>
            <a:off x="2103121" y="310343"/>
            <a:ext cx="7985759" cy="868823"/>
          </a:xfrm>
        </p:spPr>
        <p:txBody>
          <a:bodyPr vert="horz" lIns="91440" tIns="45720" rIns="91440" bIns="45720" rtlCol="0" anchor="ctr">
            <a:normAutofit/>
          </a:bodyPr>
          <a:lstStyle/>
          <a:p>
            <a:pPr algn="ctr"/>
            <a:r>
              <a:rPr lang="en-US" sz="2800" dirty="0"/>
              <a:t>Instructions: Solve for missing angles in the triangles below. Work with a partner.</a:t>
            </a:r>
          </a:p>
        </p:txBody>
      </p:sp>
      <p:sp>
        <p:nvSpPr>
          <p:cNvPr id="21" name="Rectangle: Rounded Corners 20">
            <a:extLst>
              <a:ext uri="{FF2B5EF4-FFF2-40B4-BE49-F238E27FC236}">
                <a16:creationId xmlns:a16="http://schemas.microsoft.com/office/drawing/2014/main" id="{586B4EF9-43BA-4655-A6FF-1D8E21574C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83110" y="1211407"/>
            <a:ext cx="7225780" cy="685800"/>
          </a:xfrm>
          <a:prstGeom prst="roundRect">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pic>
        <p:nvPicPr>
          <p:cNvPr id="8" name="Picture 7" descr="A math equations on a white background&#10;&#10;AI-generated content may be incorrect.">
            <a:extLst>
              <a:ext uri="{FF2B5EF4-FFF2-40B4-BE49-F238E27FC236}">
                <a16:creationId xmlns:a16="http://schemas.microsoft.com/office/drawing/2014/main" id="{C419B66E-9EC1-C71B-C160-00BB6AFD073C}"/>
              </a:ext>
            </a:extLst>
          </p:cNvPr>
          <p:cNvPicPr>
            <a:picLocks noChangeAspect="1"/>
          </p:cNvPicPr>
          <p:nvPr/>
        </p:nvPicPr>
        <p:blipFill>
          <a:blip r:embed="rId3"/>
          <a:stretch>
            <a:fillRect/>
          </a:stretch>
        </p:blipFill>
        <p:spPr>
          <a:xfrm>
            <a:off x="385572" y="3074206"/>
            <a:ext cx="11420856" cy="2227067"/>
          </a:xfrm>
          <a:prstGeom prst="rect">
            <a:avLst/>
          </a:prstGeom>
        </p:spPr>
      </p:pic>
      <p:pic>
        <p:nvPicPr>
          <p:cNvPr id="11" name="Picture 10">
            <a:extLst>
              <a:ext uri="{FF2B5EF4-FFF2-40B4-BE49-F238E27FC236}">
                <a16:creationId xmlns:a16="http://schemas.microsoft.com/office/drawing/2014/main" id="{61D4B117-1F25-CDEE-E09F-7131CD61D40D}"/>
              </a:ext>
            </a:extLst>
          </p:cNvPr>
          <p:cNvPicPr>
            <a:picLocks noChangeAspect="1"/>
          </p:cNvPicPr>
          <p:nvPr/>
        </p:nvPicPr>
        <p:blipFill>
          <a:blip r:embed="rId4"/>
          <a:stretch>
            <a:fillRect/>
          </a:stretch>
        </p:blipFill>
        <p:spPr>
          <a:xfrm>
            <a:off x="3889056" y="1897207"/>
            <a:ext cx="4413887" cy="993734"/>
          </a:xfrm>
          <a:prstGeom prst="rect">
            <a:avLst/>
          </a:prstGeom>
        </p:spPr>
      </p:pic>
      <p:sp>
        <p:nvSpPr>
          <p:cNvPr id="3" name="Rectangle 2">
            <a:extLst>
              <a:ext uri="{FF2B5EF4-FFF2-40B4-BE49-F238E27FC236}">
                <a16:creationId xmlns:a16="http://schemas.microsoft.com/office/drawing/2014/main" id="{C7CC1496-2CE5-322B-1548-B13D1CD94AB0}"/>
              </a:ext>
            </a:extLst>
          </p:cNvPr>
          <p:cNvSpPr/>
          <p:nvPr/>
        </p:nvSpPr>
        <p:spPr>
          <a:xfrm>
            <a:off x="336528" y="6304169"/>
            <a:ext cx="4293163" cy="400110"/>
          </a:xfrm>
          <a:prstGeom prst="rect">
            <a:avLst/>
          </a:prstGeom>
          <a:noFill/>
        </p:spPr>
        <p:txBody>
          <a:bodyPr wrap="none" lIns="91440" tIns="45720" rIns="91440" bIns="45720">
            <a:spAutoFit/>
          </a:bodyPr>
          <a:lstStyle/>
          <a:p>
            <a:pPr algn="ctr"/>
            <a:r>
              <a:rPr lang="en-US" sz="2000" b="0" cap="none" spc="0" dirty="0">
                <a:ln w="0"/>
                <a:solidFill>
                  <a:schemeClr val="accent1"/>
                </a:solidFill>
                <a:effectLst>
                  <a:outerShdw blurRad="38100" dist="25400" dir="5400000" algn="ctr" rotWithShape="0">
                    <a:srgbClr val="6E747A">
                      <a:alpha val="43000"/>
                    </a:srgbClr>
                  </a:outerShdw>
                </a:effectLst>
                <a:hlinkClick r:id="rId5"/>
              </a:rPr>
              <a:t>www.innovatewithmrbarbado.com</a:t>
            </a:r>
            <a:r>
              <a:rPr lang="en-US" sz="2000" b="0" cap="none" spc="0" dirty="0">
                <a:ln w="0"/>
                <a:solidFill>
                  <a:schemeClr val="accent1"/>
                </a:solidFill>
                <a:effectLst>
                  <a:outerShdw blurRad="38100" dist="25400" dir="5400000" algn="ctr" rotWithShape="0">
                    <a:srgbClr val="6E747A">
                      <a:alpha val="43000"/>
                    </a:srgbClr>
                  </a:outerShdw>
                </a:effectLst>
              </a:rPr>
              <a:t> </a:t>
            </a:r>
          </a:p>
        </p:txBody>
      </p:sp>
    </p:spTree>
    <p:extLst>
      <p:ext uri="{BB962C8B-B14F-4D97-AF65-F5344CB8AC3E}">
        <p14:creationId xmlns:p14="http://schemas.microsoft.com/office/powerpoint/2010/main" val="4194112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49BB784-103B-3D90-4A19-B143B108B7C6}"/>
            </a:ext>
          </a:extLst>
        </p:cNvPr>
        <p:cNvGrpSpPr/>
        <p:nvPr/>
      </p:nvGrpSpPr>
      <p:grpSpPr>
        <a:xfrm>
          <a:off x="0" y="0"/>
          <a:ext cx="0" cy="0"/>
          <a:chOff x="0" y="0"/>
          <a:chExt cx="0" cy="0"/>
        </a:xfrm>
      </p:grpSpPr>
      <p:sp useBgFill="1">
        <p:nvSpPr>
          <p:cNvPr id="68" name="Rectangle 67">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cxnSp>
        <p:nvCxnSpPr>
          <p:cNvPr id="70" name="Straight Connector 69">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Picture 3" descr="3D of colorful origami">
            <a:extLst>
              <a:ext uri="{FF2B5EF4-FFF2-40B4-BE49-F238E27FC236}">
                <a16:creationId xmlns:a16="http://schemas.microsoft.com/office/drawing/2014/main" id="{434E2822-3192-8AD7-59BC-087282D70865}"/>
              </a:ext>
            </a:extLst>
          </p:cNvPr>
          <p:cNvPicPr>
            <a:picLocks noChangeAspect="1"/>
          </p:cNvPicPr>
          <p:nvPr/>
        </p:nvPicPr>
        <p:blipFill>
          <a:blip r:embed="rId2"/>
          <a:srcRect t="16801" b="6408"/>
          <a:stretch>
            <a:fillRect/>
          </a:stretch>
        </p:blipFill>
        <p:spPr>
          <a:xfrm>
            <a:off x="20" y="10"/>
            <a:ext cx="12191979" cy="6857990"/>
          </a:xfrm>
          <a:prstGeom prst="rect">
            <a:avLst/>
          </a:prstGeom>
        </p:spPr>
      </p:pic>
      <p:sp>
        <p:nvSpPr>
          <p:cNvPr id="72" name="Rectangle 71">
            <a:extLst>
              <a:ext uri="{FF2B5EF4-FFF2-40B4-BE49-F238E27FC236}">
                <a16:creationId xmlns:a16="http://schemas.microsoft.com/office/drawing/2014/main" id="{8D19661F-4B4C-74C1-7FC3-31FB14D49F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6955" y="-166956"/>
            <a:ext cx="6858002" cy="7191913"/>
          </a:xfrm>
          <a:prstGeom prst="rect">
            <a:avLst/>
          </a:prstGeom>
          <a:gradFill>
            <a:gsLst>
              <a:gs pos="0">
                <a:schemeClr val="bg1">
                  <a:alpha val="0"/>
                </a:schemeClr>
              </a:gs>
              <a:gs pos="46000">
                <a:schemeClr val="bg1">
                  <a:alpha val="55000"/>
                </a:schemeClr>
              </a:gs>
              <a:gs pos="25000">
                <a:schemeClr val="bg1">
                  <a:alpha val="38000"/>
                </a:schemeClr>
              </a:gs>
              <a:gs pos="100000">
                <a:schemeClr val="bg1">
                  <a:alpha val="6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sp>
        <p:nvSpPr>
          <p:cNvPr id="2" name="Title 1">
            <a:extLst>
              <a:ext uri="{FF2B5EF4-FFF2-40B4-BE49-F238E27FC236}">
                <a16:creationId xmlns:a16="http://schemas.microsoft.com/office/drawing/2014/main" id="{B62C93B2-DDD2-D584-690A-C62BD2002D3B}"/>
              </a:ext>
            </a:extLst>
          </p:cNvPr>
          <p:cNvSpPr>
            <a:spLocks noGrp="1"/>
          </p:cNvSpPr>
          <p:nvPr>
            <p:ph type="ctrTitle"/>
          </p:nvPr>
        </p:nvSpPr>
        <p:spPr>
          <a:xfrm>
            <a:off x="475488" y="1124712"/>
            <a:ext cx="4023360" cy="3200400"/>
          </a:xfrm>
        </p:spPr>
        <p:txBody>
          <a:bodyPr anchor="b">
            <a:normAutofit/>
          </a:bodyPr>
          <a:lstStyle/>
          <a:p>
            <a:r>
              <a:rPr lang="en-US" sz="3000" dirty="0">
                <a:latin typeface="Amasis MT Pro Medium" panose="02040604050005020304" pitchFamily="18" charset="0"/>
              </a:rPr>
              <a:t>Mid-Unit Review – Triangles</a:t>
            </a:r>
            <a:br>
              <a:rPr lang="en-US" sz="3000" dirty="0">
                <a:latin typeface="Amasis MT Pro Medium" panose="02040604050005020304" pitchFamily="18" charset="0"/>
              </a:rPr>
            </a:br>
            <a:br>
              <a:rPr lang="en-US" sz="3000" dirty="0">
                <a:latin typeface="Amasis MT Pro Medium" panose="02040604050005020304" pitchFamily="18" charset="0"/>
              </a:rPr>
            </a:br>
            <a:r>
              <a:rPr lang="en-US" sz="3000" dirty="0">
                <a:latin typeface="Amasis MT Pro Light" panose="02040304050005020304" pitchFamily="18" charset="0"/>
              </a:rPr>
              <a:t>Objective: Solve problems using triangle angle relationships and explain my reasoning.</a:t>
            </a:r>
          </a:p>
        </p:txBody>
      </p:sp>
      <p:sp>
        <p:nvSpPr>
          <p:cNvPr id="3" name="Subtitle 2">
            <a:extLst>
              <a:ext uri="{FF2B5EF4-FFF2-40B4-BE49-F238E27FC236}">
                <a16:creationId xmlns:a16="http://schemas.microsoft.com/office/drawing/2014/main" id="{891CA74C-44AD-F745-7E39-C9D7CC7D57AA}"/>
              </a:ext>
            </a:extLst>
          </p:cNvPr>
          <p:cNvSpPr>
            <a:spLocks noGrp="1"/>
          </p:cNvSpPr>
          <p:nvPr>
            <p:ph type="subTitle" idx="1"/>
          </p:nvPr>
        </p:nvSpPr>
        <p:spPr>
          <a:xfrm>
            <a:off x="475488" y="4873752"/>
            <a:ext cx="4023360" cy="1207008"/>
          </a:xfrm>
        </p:spPr>
        <p:txBody>
          <a:bodyPr anchor="t">
            <a:normAutofit/>
          </a:bodyPr>
          <a:lstStyle/>
          <a:p>
            <a:r>
              <a:rPr lang="pl-PL" sz="2000" b="1" dirty="0"/>
              <a:t>Benchmarks:</a:t>
            </a:r>
            <a:r>
              <a:rPr lang="pl-PL" sz="2000" dirty="0"/>
              <a:t> MA.8.GR.1.3, MA.8.GR.1.5</a:t>
            </a:r>
            <a:endParaRPr lang="en-US" sz="2000" dirty="0">
              <a:latin typeface="Amasis MT Pro Medium" panose="02040604050005020304" pitchFamily="18" charset="0"/>
            </a:endParaRPr>
          </a:p>
        </p:txBody>
      </p:sp>
      <p:sp>
        <p:nvSpPr>
          <p:cNvPr id="74" name="Rectangle 73">
            <a:extLst>
              <a:ext uri="{FF2B5EF4-FFF2-40B4-BE49-F238E27FC236}">
                <a16:creationId xmlns:a16="http://schemas.microsoft.com/office/drawing/2014/main" id="{2165A4AE-FFE9-B2D5-017C-17337DDB3F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6" name="Rectangle 75">
            <a:extLst>
              <a:ext uri="{FF2B5EF4-FFF2-40B4-BE49-F238E27FC236}">
                <a16:creationId xmlns:a16="http://schemas.microsoft.com/office/drawing/2014/main" id="{90E701D1-A34F-CF86-7316-8761C7835E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A771044F-36B6-4371-FE51-FB9EC8025D99}"/>
              </a:ext>
            </a:extLst>
          </p:cNvPr>
          <p:cNvSpPr/>
          <p:nvPr/>
        </p:nvSpPr>
        <p:spPr>
          <a:xfrm>
            <a:off x="8023584" y="6257836"/>
            <a:ext cx="4293163" cy="400110"/>
          </a:xfrm>
          <a:prstGeom prst="rect">
            <a:avLst/>
          </a:prstGeom>
          <a:noFill/>
        </p:spPr>
        <p:txBody>
          <a:bodyPr wrap="none" lIns="91440" tIns="45720" rIns="91440" bIns="45720">
            <a:spAutoFit/>
          </a:bodyPr>
          <a:lstStyle/>
          <a:p>
            <a:pPr algn="ctr"/>
            <a:r>
              <a:rPr lang="en-US" sz="2000" b="0" cap="none" spc="0" dirty="0">
                <a:ln w="0"/>
                <a:solidFill>
                  <a:schemeClr val="accent1"/>
                </a:solidFill>
                <a:effectLst>
                  <a:outerShdw blurRad="38100" dist="25400" dir="5400000" algn="ctr" rotWithShape="0">
                    <a:srgbClr val="6E747A">
                      <a:alpha val="43000"/>
                    </a:srgbClr>
                  </a:outerShdw>
                </a:effectLst>
                <a:hlinkClick r:id="rId3"/>
              </a:rPr>
              <a:t>www.innovatewithmrbarbado.com</a:t>
            </a:r>
            <a:r>
              <a:rPr lang="en-US" sz="2000" b="0" cap="none" spc="0" dirty="0">
                <a:ln w="0"/>
                <a:solidFill>
                  <a:schemeClr val="accent1"/>
                </a:solidFill>
                <a:effectLst>
                  <a:outerShdw blurRad="38100" dist="25400" dir="5400000" algn="ctr" rotWithShape="0">
                    <a:srgbClr val="6E747A">
                      <a:alpha val="43000"/>
                    </a:srgbClr>
                  </a:outerShdw>
                </a:effectLst>
              </a:rPr>
              <a:t> </a:t>
            </a:r>
          </a:p>
        </p:txBody>
      </p:sp>
    </p:spTree>
    <p:extLst>
      <p:ext uri="{BB962C8B-B14F-4D97-AF65-F5344CB8AC3E}">
        <p14:creationId xmlns:p14="http://schemas.microsoft.com/office/powerpoint/2010/main" val="174977995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FE1A4B-BACB-A37C-6F3C-E4B91429ADDD}"/>
              </a:ext>
            </a:extLst>
          </p:cNvPr>
          <p:cNvSpPr>
            <a:spLocks noGrp="1"/>
          </p:cNvSpPr>
          <p:nvPr>
            <p:ph type="title"/>
          </p:nvPr>
        </p:nvSpPr>
        <p:spPr>
          <a:xfrm>
            <a:off x="841248" y="256032"/>
            <a:ext cx="10506456" cy="1014984"/>
          </a:xfrm>
        </p:spPr>
        <p:txBody>
          <a:bodyPr anchor="b">
            <a:normAutofit/>
          </a:bodyPr>
          <a:lstStyle/>
          <a:p>
            <a:r>
              <a:rPr lang="en-US" sz="3100" dirty="0"/>
              <a:t>Instructions: Solve the following problems as a team. Discuss reasoning.</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9144"/>
          </a:xfrm>
          <a:prstGeom prst="rect">
            <a:avLst/>
          </a:prstGeom>
          <a:solidFill>
            <a:schemeClr val="tx1">
              <a:lumMod val="65000"/>
              <a:lumOff val="35000"/>
              <a:alpha val="30000"/>
            </a:schemeClr>
          </a:solidFill>
          <a:ln w="9525">
            <a:solidFill>
              <a:schemeClr val="tx1">
                <a:lumMod val="65000"/>
                <a:lumOff val="35000"/>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11051C58-1157-3292-4643-866490DFC5A4}"/>
              </a:ext>
            </a:extLst>
          </p:cNvPr>
          <p:cNvGraphicFramePr>
            <a:graphicFrameLocks noGrp="1"/>
          </p:cNvGraphicFramePr>
          <p:nvPr>
            <p:ph idx="1"/>
            <p:extLst>
              <p:ext uri="{D42A27DB-BD31-4B8C-83A1-F6EECF244321}">
                <p14:modId xmlns:p14="http://schemas.microsoft.com/office/powerpoint/2010/main" val="2392108872"/>
              </p:ext>
            </p:extLst>
          </p:nvPr>
        </p:nvGraphicFramePr>
        <p:xfrm>
          <a:off x="832104" y="1739972"/>
          <a:ext cx="10515600" cy="435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D718E353-E8D6-CA54-42A0-5752BFADFA1E}"/>
              </a:ext>
            </a:extLst>
          </p:cNvPr>
          <p:cNvSpPr txBox="1"/>
          <p:nvPr/>
        </p:nvSpPr>
        <p:spPr>
          <a:xfrm>
            <a:off x="841248" y="6097496"/>
            <a:ext cx="10629392" cy="646331"/>
          </a:xfrm>
          <a:prstGeom prst="rect">
            <a:avLst/>
          </a:prstGeom>
          <a:noFill/>
        </p:spPr>
        <p:txBody>
          <a:bodyPr wrap="square">
            <a:spAutoFit/>
          </a:bodyPr>
          <a:lstStyle/>
          <a:p>
            <a:r>
              <a:rPr lang="en-US" i="1" dirty="0"/>
              <a:t>Kagan Strategy:</a:t>
            </a:r>
            <a:r>
              <a:rPr lang="en-US" dirty="0"/>
              <a:t> Numbered Heads Together – one student from each team explains solution to the class.</a:t>
            </a:r>
          </a:p>
        </p:txBody>
      </p:sp>
      <p:sp>
        <p:nvSpPr>
          <p:cNvPr id="3" name="Rectangle 2">
            <a:extLst>
              <a:ext uri="{FF2B5EF4-FFF2-40B4-BE49-F238E27FC236}">
                <a16:creationId xmlns:a16="http://schemas.microsoft.com/office/drawing/2014/main" id="{CE5200A9-A824-97B0-EC03-9DEE0353B6AD}"/>
              </a:ext>
            </a:extLst>
          </p:cNvPr>
          <p:cNvSpPr/>
          <p:nvPr/>
        </p:nvSpPr>
        <p:spPr>
          <a:xfrm>
            <a:off x="7898837" y="6380962"/>
            <a:ext cx="4293163" cy="400110"/>
          </a:xfrm>
          <a:prstGeom prst="rect">
            <a:avLst/>
          </a:prstGeom>
          <a:noFill/>
        </p:spPr>
        <p:txBody>
          <a:bodyPr wrap="none" lIns="91440" tIns="45720" rIns="91440" bIns="45720">
            <a:spAutoFit/>
          </a:bodyPr>
          <a:lstStyle/>
          <a:p>
            <a:pPr algn="ctr"/>
            <a:r>
              <a:rPr lang="en-US" sz="2000" b="0" cap="none" spc="0" dirty="0">
                <a:ln w="0"/>
                <a:solidFill>
                  <a:schemeClr val="accent1"/>
                </a:solidFill>
                <a:effectLst>
                  <a:outerShdw blurRad="38100" dist="25400" dir="5400000" algn="ctr" rotWithShape="0">
                    <a:srgbClr val="6E747A">
                      <a:alpha val="43000"/>
                    </a:srgbClr>
                  </a:outerShdw>
                </a:effectLst>
                <a:hlinkClick r:id="rId7"/>
              </a:rPr>
              <a:t>www.innovatewithmrbarbado.com</a:t>
            </a:r>
            <a:r>
              <a:rPr lang="en-US" sz="2000" b="0" cap="none" spc="0" dirty="0">
                <a:ln w="0"/>
                <a:solidFill>
                  <a:schemeClr val="accent1"/>
                </a:solidFill>
                <a:effectLst>
                  <a:outerShdw blurRad="38100" dist="25400" dir="5400000" algn="ctr" rotWithShape="0">
                    <a:srgbClr val="6E747A">
                      <a:alpha val="43000"/>
                    </a:srgbClr>
                  </a:outerShdw>
                </a:effectLst>
              </a:rPr>
              <a:t> </a:t>
            </a:r>
          </a:p>
        </p:txBody>
      </p:sp>
    </p:spTree>
    <p:extLst>
      <p:ext uri="{BB962C8B-B14F-4D97-AF65-F5344CB8AC3E}">
        <p14:creationId xmlns:p14="http://schemas.microsoft.com/office/powerpoint/2010/main" val="1224769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AsOne/>
      </p:bldGraphic>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2C9A9DA9-7DC8-488B-A882-123947B0F3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6" name="Rectangle 15">
            <a:extLst>
              <a:ext uri="{FF2B5EF4-FFF2-40B4-BE49-F238E27FC236}">
                <a16:creationId xmlns:a16="http://schemas.microsoft.com/office/drawing/2014/main" id="{57F6BDD4-E066-4008-8011-6CC31AEB45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9575" y="633619"/>
            <a:ext cx="6838569" cy="5495925"/>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F467289-834A-652F-CBC3-59D19A91C116}"/>
              </a:ext>
            </a:extLst>
          </p:cNvPr>
          <p:cNvSpPr>
            <a:spLocks noGrp="1"/>
          </p:cNvSpPr>
          <p:nvPr>
            <p:ph type="title"/>
          </p:nvPr>
        </p:nvSpPr>
        <p:spPr>
          <a:xfrm>
            <a:off x="841246" y="978619"/>
            <a:ext cx="5991244" cy="1106424"/>
          </a:xfrm>
        </p:spPr>
        <p:txBody>
          <a:bodyPr vert="horz" lIns="91440" tIns="45720" rIns="91440" bIns="45720" rtlCol="0" anchor="ctr">
            <a:normAutofit/>
          </a:bodyPr>
          <a:lstStyle/>
          <a:p>
            <a:r>
              <a:rPr lang="en-US" sz="3200" dirty="0"/>
              <a:t>Solve for missing angles.</a:t>
            </a:r>
          </a:p>
        </p:txBody>
      </p:sp>
      <p:sp>
        <p:nvSpPr>
          <p:cNvPr id="18" name="Rectangle 17">
            <a:extLst>
              <a:ext uri="{FF2B5EF4-FFF2-40B4-BE49-F238E27FC236}">
                <a16:creationId xmlns:a16="http://schemas.microsoft.com/office/drawing/2014/main" id="{2711A8FB-68FC-45FC-B01E-38F809E2D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567" y="1171300"/>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2A865FE3-5FC9-4049-87CF-30019C46C0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7458" y="2093976"/>
            <a:ext cx="5846683" cy="9144"/>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EDCE863F-5A8D-1E0F-6EAF-4B3A545E6F90}"/>
              </a:ext>
            </a:extLst>
          </p:cNvPr>
          <p:cNvSpPr txBox="1"/>
          <p:nvPr/>
        </p:nvSpPr>
        <p:spPr>
          <a:xfrm>
            <a:off x="841248" y="2252870"/>
            <a:ext cx="5993892" cy="3560251"/>
          </a:xfrm>
          <a:prstGeom prst="rect">
            <a:avLst/>
          </a:prstGeom>
        </p:spPr>
        <p:txBody>
          <a:bodyPr vert="horz" lIns="91440" tIns="45720" rIns="91440" bIns="45720" rtlCol="0">
            <a:normAutofit/>
          </a:bodyPr>
          <a:lstStyle/>
          <a:p>
            <a:pPr indent="-228600">
              <a:spcAft>
                <a:spcPts val="600"/>
              </a:spcAft>
              <a:buFont typeface="Arial" panose="020B0604020202020204" pitchFamily="34" charset="0"/>
              <a:buChar char="•"/>
            </a:pPr>
            <a:r>
              <a:rPr lang="en-US" dirty="0"/>
              <a:t>1. Triangle: Angle 1 = 2𝑥+10, Angle 2 = 𝑥+20 → Find Angle 3 and classify the triangle by angles.</a:t>
            </a:r>
          </a:p>
          <a:p>
            <a:pPr indent="-228600">
              <a:spcAft>
                <a:spcPts val="600"/>
              </a:spcAft>
              <a:buFont typeface="Arial" panose="020B0604020202020204" pitchFamily="34" charset="0"/>
              <a:buChar char="•"/>
            </a:pPr>
            <a:endParaRPr lang="en-US" dirty="0"/>
          </a:p>
          <a:p>
            <a:pPr indent="-228600">
              <a:spcAft>
                <a:spcPts val="600"/>
              </a:spcAft>
              <a:buFont typeface="Arial" panose="020B0604020202020204" pitchFamily="34" charset="0"/>
              <a:buChar char="•"/>
            </a:pPr>
            <a:r>
              <a:rPr lang="en-US" dirty="0"/>
              <a:t>2. Triangle: Exterior angle = 3y+40, Angle 1 (remote interior) = y+10 → Find Angle 2 (other remote interior angle).</a:t>
            </a:r>
          </a:p>
          <a:p>
            <a:pPr indent="-228600">
              <a:spcAft>
                <a:spcPts val="600"/>
              </a:spcAft>
              <a:buFont typeface="Arial" panose="020B0604020202020204" pitchFamily="34" charset="0"/>
              <a:buChar char="•"/>
            </a:pPr>
            <a:endParaRPr lang="en-US" dirty="0"/>
          </a:p>
          <a:p>
            <a:pPr indent="-228600">
              <a:spcAft>
                <a:spcPts val="600"/>
              </a:spcAft>
              <a:buFont typeface="Arial" panose="020B0604020202020204" pitchFamily="34" charset="0"/>
              <a:buChar char="•"/>
            </a:pPr>
            <a:r>
              <a:rPr lang="en-US" dirty="0"/>
              <a:t>3. Isosceles triangle: Angle 1 = Angle 2 = 4x+5, Angle 3 (vertex) = 2x–15 → Find 𝑥 and all angles.</a:t>
            </a:r>
          </a:p>
        </p:txBody>
      </p:sp>
      <p:pic>
        <p:nvPicPr>
          <p:cNvPr id="15" name="Graphic 14" descr="Triangle Shape">
            <a:extLst>
              <a:ext uri="{FF2B5EF4-FFF2-40B4-BE49-F238E27FC236}">
                <a16:creationId xmlns:a16="http://schemas.microsoft.com/office/drawing/2014/main" id="{65485476-15BA-F37C-31D5-E33197829E9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79814" y="1329879"/>
            <a:ext cx="4097657" cy="4097657"/>
          </a:xfrm>
          <a:prstGeom prst="rect">
            <a:avLst/>
          </a:prstGeom>
        </p:spPr>
      </p:pic>
      <p:sp>
        <p:nvSpPr>
          <p:cNvPr id="3" name="Rectangle 2">
            <a:extLst>
              <a:ext uri="{FF2B5EF4-FFF2-40B4-BE49-F238E27FC236}">
                <a16:creationId xmlns:a16="http://schemas.microsoft.com/office/drawing/2014/main" id="{7C3EC715-4AE5-8B5A-CDA4-3D8F56313F87}"/>
              </a:ext>
            </a:extLst>
          </p:cNvPr>
          <p:cNvSpPr/>
          <p:nvPr/>
        </p:nvSpPr>
        <p:spPr>
          <a:xfrm>
            <a:off x="7679814" y="6357305"/>
            <a:ext cx="4293163" cy="400110"/>
          </a:xfrm>
          <a:prstGeom prst="rect">
            <a:avLst/>
          </a:prstGeom>
          <a:noFill/>
        </p:spPr>
        <p:txBody>
          <a:bodyPr wrap="none" lIns="91440" tIns="45720" rIns="91440" bIns="45720">
            <a:spAutoFit/>
          </a:bodyPr>
          <a:lstStyle/>
          <a:p>
            <a:pPr algn="ctr"/>
            <a:r>
              <a:rPr lang="en-US" sz="2000" b="0" cap="none" spc="0" dirty="0">
                <a:ln w="0"/>
                <a:solidFill>
                  <a:schemeClr val="accent1"/>
                </a:solidFill>
                <a:effectLst>
                  <a:outerShdw blurRad="38100" dist="25400" dir="5400000" algn="ctr" rotWithShape="0">
                    <a:srgbClr val="6E747A">
                      <a:alpha val="43000"/>
                    </a:srgbClr>
                  </a:outerShdw>
                </a:effectLst>
                <a:hlinkClick r:id="rId4"/>
              </a:rPr>
              <a:t>www.innovatewithmrbarbado.com</a:t>
            </a:r>
            <a:r>
              <a:rPr lang="en-US" sz="2000" b="0" cap="none" spc="0" dirty="0">
                <a:ln w="0"/>
                <a:solidFill>
                  <a:schemeClr val="accent1"/>
                </a:solidFill>
                <a:effectLst>
                  <a:outerShdw blurRad="38100" dist="25400" dir="5400000" algn="ctr" rotWithShape="0">
                    <a:srgbClr val="6E747A">
                      <a:alpha val="43000"/>
                    </a:srgbClr>
                  </a:outerShdw>
                </a:effectLst>
              </a:rPr>
              <a:t> </a:t>
            </a:r>
          </a:p>
        </p:txBody>
      </p:sp>
    </p:spTree>
    <p:extLst>
      <p:ext uri="{BB962C8B-B14F-4D97-AF65-F5344CB8AC3E}">
        <p14:creationId xmlns:p14="http://schemas.microsoft.com/office/powerpoint/2010/main" val="4236516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1000"/>
                                        <p:tgtEl>
                                          <p:spTgt spid="13"/>
                                        </p:tgtEl>
                                      </p:cBhvr>
                                    </p:animEffect>
                                    <p:anim calcmode="lin" valueType="num">
                                      <p:cBhvr>
                                        <p:cTn id="15" dur="1000" fill="hold"/>
                                        <p:tgtEl>
                                          <p:spTgt spid="13"/>
                                        </p:tgtEl>
                                        <p:attrNameLst>
                                          <p:attrName>ppt_x</p:attrName>
                                        </p:attrNameLst>
                                      </p:cBhvr>
                                      <p:tavLst>
                                        <p:tav tm="0">
                                          <p:val>
                                            <p:strVal val="#ppt_x"/>
                                          </p:val>
                                        </p:tav>
                                        <p:tav tm="100000">
                                          <p:val>
                                            <p:strVal val="#ppt_x"/>
                                          </p:val>
                                        </p:tav>
                                      </p:tavLst>
                                    </p:anim>
                                    <p:anim calcmode="lin" valueType="num">
                                      <p:cBhvr>
                                        <p:cTn id="1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8D06CE56-3881-4ADA-8CEF-D18B02C24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79F3C543-62EC-4433-9C93-A2CD8764E9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5" name="Rectangle 24">
            <a:extLst>
              <a:ext uri="{FF2B5EF4-FFF2-40B4-BE49-F238E27FC236}">
                <a16:creationId xmlns:a16="http://schemas.microsoft.com/office/drawing/2014/main" id="{68AF5748-FED8-45BA-8631-26D1D10F32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055D96-B606-BC90-A497-5FFC904C4B85}"/>
              </a:ext>
            </a:extLst>
          </p:cNvPr>
          <p:cNvSpPr>
            <a:spLocks noGrp="1"/>
          </p:cNvSpPr>
          <p:nvPr>
            <p:ph type="title"/>
          </p:nvPr>
        </p:nvSpPr>
        <p:spPr>
          <a:xfrm>
            <a:off x="477981" y="1122363"/>
            <a:ext cx="4023360" cy="3204134"/>
          </a:xfrm>
        </p:spPr>
        <p:txBody>
          <a:bodyPr vert="horz" lIns="91440" tIns="45720" rIns="91440" bIns="45720" rtlCol="0" anchor="b">
            <a:normAutofit/>
          </a:bodyPr>
          <a:lstStyle/>
          <a:p>
            <a:r>
              <a:rPr lang="en-US" sz="4800" dirty="0"/>
              <a:t>Homework:</a:t>
            </a:r>
            <a:br>
              <a:rPr lang="en-US" sz="4800" dirty="0"/>
            </a:br>
            <a:endParaRPr lang="en-US" sz="4800" dirty="0"/>
          </a:p>
        </p:txBody>
      </p:sp>
      <p:sp>
        <p:nvSpPr>
          <p:cNvPr id="3" name="Content Placeholder 2">
            <a:extLst>
              <a:ext uri="{FF2B5EF4-FFF2-40B4-BE49-F238E27FC236}">
                <a16:creationId xmlns:a16="http://schemas.microsoft.com/office/drawing/2014/main" id="{823BE41A-5EF5-4143-2A8E-F711F5B8CD05}"/>
              </a:ext>
            </a:extLst>
          </p:cNvPr>
          <p:cNvSpPr>
            <a:spLocks noGrp="1"/>
          </p:cNvSpPr>
          <p:nvPr>
            <p:ph idx="1"/>
          </p:nvPr>
        </p:nvSpPr>
        <p:spPr>
          <a:xfrm>
            <a:off x="477980" y="4872922"/>
            <a:ext cx="4484249" cy="1208141"/>
          </a:xfrm>
        </p:spPr>
        <p:txBody>
          <a:bodyPr vert="horz" lIns="91440" tIns="45720" rIns="91440" bIns="45720" rtlCol="0">
            <a:normAutofit/>
          </a:bodyPr>
          <a:lstStyle/>
          <a:p>
            <a:pPr marL="0" indent="0">
              <a:buNone/>
            </a:pPr>
            <a:r>
              <a:rPr lang="en-US" sz="2000" dirty="0"/>
              <a:t>Available at </a:t>
            </a:r>
            <a:r>
              <a:rPr lang="en-US" sz="2000" dirty="0">
                <a:hlinkClick r:id="rId2"/>
              </a:rPr>
              <a:t>www.innovatewithmrbarbado.com</a:t>
            </a:r>
            <a:endParaRPr lang="en-US" sz="2000" dirty="0"/>
          </a:p>
        </p:txBody>
      </p:sp>
      <p:sp>
        <p:nvSpPr>
          <p:cNvPr id="27" name="Rectangle 26">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Rectangle 28">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402336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descr="Books">
            <a:extLst>
              <a:ext uri="{FF2B5EF4-FFF2-40B4-BE49-F238E27FC236}">
                <a16:creationId xmlns:a16="http://schemas.microsoft.com/office/drawing/2014/main" id="{94C515E4-28D5-E8FF-A03E-15E76B14FD9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60099" y="625683"/>
            <a:ext cx="5455380" cy="5455380"/>
          </a:xfrm>
          <a:prstGeom prst="rect">
            <a:avLst/>
          </a:prstGeom>
        </p:spPr>
      </p:pic>
    </p:spTree>
    <p:extLst>
      <p:ext uri="{BB962C8B-B14F-4D97-AF65-F5344CB8AC3E}">
        <p14:creationId xmlns:p14="http://schemas.microsoft.com/office/powerpoint/2010/main" val="2128823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D06CE56-3881-4ADA-8CEF-D18B02C24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79F3C543-62EC-4433-9C93-A2CD8764E9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cxnSp>
        <p:nvCxnSpPr>
          <p:cNvPr id="15" name="Straight Connector 14">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Picture 4" descr="A blue and white triangle pattern&#10;&#10;AI-generated content may be incorrect.">
            <a:extLst>
              <a:ext uri="{FF2B5EF4-FFF2-40B4-BE49-F238E27FC236}">
                <a16:creationId xmlns:a16="http://schemas.microsoft.com/office/drawing/2014/main" id="{E378E2DA-99EE-F61B-2A0D-04B2ED19B20B}"/>
              </a:ext>
            </a:extLst>
          </p:cNvPr>
          <p:cNvPicPr>
            <a:picLocks noChangeAspect="1"/>
          </p:cNvPicPr>
          <p:nvPr/>
        </p:nvPicPr>
        <p:blipFill>
          <a:blip r:embed="rId2"/>
          <a:srcRect t="10422" b="5309"/>
          <a:stretch>
            <a:fillRect/>
          </a:stretch>
        </p:blipFill>
        <p:spPr>
          <a:xfrm>
            <a:off x="20" y="10"/>
            <a:ext cx="12191979" cy="6857990"/>
          </a:xfrm>
          <a:prstGeom prst="rect">
            <a:avLst/>
          </a:prstGeom>
        </p:spPr>
      </p:pic>
      <p:sp>
        <p:nvSpPr>
          <p:cNvPr id="17" name="Rectangle 16">
            <a:extLst>
              <a:ext uri="{FF2B5EF4-FFF2-40B4-BE49-F238E27FC236}">
                <a16:creationId xmlns:a16="http://schemas.microsoft.com/office/drawing/2014/main" id="{8D19661F-4B4C-74C1-7FC3-31FB14D49F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6955" y="-166956"/>
            <a:ext cx="6858002" cy="7191913"/>
          </a:xfrm>
          <a:prstGeom prst="rect">
            <a:avLst/>
          </a:prstGeom>
          <a:gradFill>
            <a:gsLst>
              <a:gs pos="0">
                <a:schemeClr val="bg1">
                  <a:alpha val="0"/>
                </a:schemeClr>
              </a:gs>
              <a:gs pos="46000">
                <a:schemeClr val="bg1">
                  <a:alpha val="55000"/>
                </a:schemeClr>
              </a:gs>
              <a:gs pos="25000">
                <a:schemeClr val="bg1">
                  <a:alpha val="38000"/>
                </a:schemeClr>
              </a:gs>
              <a:gs pos="100000">
                <a:schemeClr val="bg1">
                  <a:alpha val="6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sp>
        <p:nvSpPr>
          <p:cNvPr id="2" name="Title 1">
            <a:extLst>
              <a:ext uri="{FF2B5EF4-FFF2-40B4-BE49-F238E27FC236}">
                <a16:creationId xmlns:a16="http://schemas.microsoft.com/office/drawing/2014/main" id="{6952FA24-3881-47E7-1969-813F138B9B47}"/>
              </a:ext>
            </a:extLst>
          </p:cNvPr>
          <p:cNvSpPr>
            <a:spLocks noGrp="1"/>
          </p:cNvSpPr>
          <p:nvPr>
            <p:ph type="title"/>
          </p:nvPr>
        </p:nvSpPr>
        <p:spPr>
          <a:xfrm>
            <a:off x="475488" y="1124712"/>
            <a:ext cx="4023360" cy="3200400"/>
          </a:xfrm>
        </p:spPr>
        <p:txBody>
          <a:bodyPr vert="horz" lIns="91440" tIns="45720" rIns="91440" bIns="45720" rtlCol="0" anchor="b">
            <a:normAutofit/>
          </a:bodyPr>
          <a:lstStyle/>
          <a:p>
            <a:r>
              <a:rPr lang="en-US" sz="4800" dirty="0"/>
              <a:t>What is a Polygon?</a:t>
            </a:r>
          </a:p>
        </p:txBody>
      </p:sp>
      <p:sp>
        <p:nvSpPr>
          <p:cNvPr id="3" name="Content Placeholder 2">
            <a:extLst>
              <a:ext uri="{FF2B5EF4-FFF2-40B4-BE49-F238E27FC236}">
                <a16:creationId xmlns:a16="http://schemas.microsoft.com/office/drawing/2014/main" id="{762C6BAF-F71C-9196-E99D-DA079F0F78C1}"/>
              </a:ext>
            </a:extLst>
          </p:cNvPr>
          <p:cNvSpPr>
            <a:spLocks noGrp="1"/>
          </p:cNvSpPr>
          <p:nvPr>
            <p:ph idx="1"/>
          </p:nvPr>
        </p:nvSpPr>
        <p:spPr>
          <a:xfrm>
            <a:off x="475488" y="4873752"/>
            <a:ext cx="4023360" cy="1207008"/>
          </a:xfrm>
        </p:spPr>
        <p:txBody>
          <a:bodyPr vert="horz" lIns="91440" tIns="45720" rIns="91440" bIns="45720" rtlCol="0" anchor="t">
            <a:normAutofit/>
          </a:bodyPr>
          <a:lstStyle/>
          <a:p>
            <a:pPr marL="0" indent="0">
              <a:buNone/>
            </a:pPr>
            <a:r>
              <a:rPr lang="en-US" sz="2000" b="1" dirty="0"/>
              <a:t>Polygon:</a:t>
            </a:r>
            <a:r>
              <a:rPr lang="en-US" sz="2000" dirty="0"/>
              <a:t> A closed figure with straight sides</a:t>
            </a:r>
          </a:p>
        </p:txBody>
      </p:sp>
      <p:sp>
        <p:nvSpPr>
          <p:cNvPr id="19" name="Rectangle 18">
            <a:extLst>
              <a:ext uri="{FF2B5EF4-FFF2-40B4-BE49-F238E27FC236}">
                <a16:creationId xmlns:a16="http://schemas.microsoft.com/office/drawing/2014/main" id="{2165A4AE-FFE9-B2D5-017C-17337DDB3F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90E701D1-A34F-CF86-7316-8761C7835E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2">
            <a:extLst>
              <a:ext uri="{FF2B5EF4-FFF2-40B4-BE49-F238E27FC236}">
                <a16:creationId xmlns:a16="http://schemas.microsoft.com/office/drawing/2014/main" id="{A3695315-5AE8-2BBB-4F4F-9830BEE6E106}"/>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23" name="TextBox 5">
            <a:extLst>
              <a:ext uri="{FF2B5EF4-FFF2-40B4-BE49-F238E27FC236}">
                <a16:creationId xmlns:a16="http://schemas.microsoft.com/office/drawing/2014/main" id="{E21501BF-03C7-3130-BA9A-A37B197A5062}"/>
              </a:ext>
            </a:extLst>
          </p:cNvPr>
          <p:cNvGraphicFramePr/>
          <p:nvPr>
            <p:extLst>
              <p:ext uri="{D42A27DB-BD31-4B8C-83A1-F6EECF244321}">
                <p14:modId xmlns:p14="http://schemas.microsoft.com/office/powerpoint/2010/main" val="1546482844"/>
              </p:ext>
            </p:extLst>
          </p:nvPr>
        </p:nvGraphicFramePr>
        <p:xfrm>
          <a:off x="6314524" y="181957"/>
          <a:ext cx="5502821" cy="64940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a:extLst>
              <a:ext uri="{FF2B5EF4-FFF2-40B4-BE49-F238E27FC236}">
                <a16:creationId xmlns:a16="http://schemas.microsoft.com/office/drawing/2014/main" id="{5AE27902-CF85-CE50-87F5-DF88941898E5}"/>
              </a:ext>
            </a:extLst>
          </p:cNvPr>
          <p:cNvSpPr/>
          <p:nvPr/>
        </p:nvSpPr>
        <p:spPr>
          <a:xfrm>
            <a:off x="7711509" y="6366911"/>
            <a:ext cx="4293163" cy="400110"/>
          </a:xfrm>
          <a:prstGeom prst="rect">
            <a:avLst/>
          </a:prstGeom>
          <a:noFill/>
        </p:spPr>
        <p:txBody>
          <a:bodyPr wrap="none" lIns="91440" tIns="45720" rIns="91440" bIns="45720">
            <a:spAutoFit/>
          </a:bodyPr>
          <a:lstStyle/>
          <a:p>
            <a:pPr algn="ctr"/>
            <a:r>
              <a:rPr lang="en-US" sz="2000" b="0" cap="none" spc="0" dirty="0">
                <a:ln w="0"/>
                <a:solidFill>
                  <a:schemeClr val="accent1"/>
                </a:solidFill>
                <a:effectLst>
                  <a:outerShdw blurRad="38100" dist="25400" dir="5400000" algn="ctr" rotWithShape="0">
                    <a:srgbClr val="6E747A">
                      <a:alpha val="43000"/>
                    </a:srgbClr>
                  </a:outerShdw>
                </a:effectLst>
                <a:hlinkClick r:id="rId8"/>
              </a:rPr>
              <a:t>www.innovatewithmrbarbado.com</a:t>
            </a:r>
            <a:r>
              <a:rPr lang="en-US" sz="2000" b="0" cap="none" spc="0" dirty="0">
                <a:ln w="0"/>
                <a:solidFill>
                  <a:schemeClr val="accent1"/>
                </a:solidFill>
                <a:effectLst>
                  <a:outerShdw blurRad="38100" dist="25400" dir="5400000" algn="ctr" rotWithShape="0">
                    <a:srgbClr val="6E747A">
                      <a:alpha val="43000"/>
                    </a:srgbClr>
                  </a:outerShdw>
                </a:effectLst>
              </a:rPr>
              <a:t> </a:t>
            </a:r>
          </a:p>
        </p:txBody>
      </p:sp>
    </p:spTree>
    <p:extLst>
      <p:ext uri="{BB962C8B-B14F-4D97-AF65-F5344CB8AC3E}">
        <p14:creationId xmlns:p14="http://schemas.microsoft.com/office/powerpoint/2010/main" val="3362931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fade">
                                      <p:cBhvr>
                                        <p:cTn id="21" dur="1000"/>
                                        <p:tgtEl>
                                          <p:spTgt spid="23"/>
                                        </p:tgtEl>
                                      </p:cBhvr>
                                    </p:animEffect>
                                    <p:anim calcmode="lin" valueType="num">
                                      <p:cBhvr>
                                        <p:cTn id="22" dur="1000" fill="hold"/>
                                        <p:tgtEl>
                                          <p:spTgt spid="23"/>
                                        </p:tgtEl>
                                        <p:attrNameLst>
                                          <p:attrName>ppt_x</p:attrName>
                                        </p:attrNameLst>
                                      </p:cBhvr>
                                      <p:tavLst>
                                        <p:tav tm="0">
                                          <p:val>
                                            <p:strVal val="#ppt_x"/>
                                          </p:val>
                                        </p:tav>
                                        <p:tav tm="100000">
                                          <p:val>
                                            <p:strVal val="#ppt_x"/>
                                          </p:val>
                                        </p:tav>
                                      </p:tavLst>
                                    </p:anim>
                                    <p:anim calcmode="lin" valueType="num">
                                      <p:cBhvr>
                                        <p:cTn id="23"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Graphic spid="23"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77F68-5A39-A87E-32DD-056BAB16C0D2}"/>
              </a:ext>
            </a:extLst>
          </p:cNvPr>
          <p:cNvSpPr>
            <a:spLocks noGrp="1"/>
          </p:cNvSpPr>
          <p:nvPr>
            <p:ph type="title"/>
          </p:nvPr>
        </p:nvSpPr>
        <p:spPr/>
        <p:txBody>
          <a:bodyPr>
            <a:normAutofit fontScale="90000"/>
          </a:bodyPr>
          <a:lstStyle/>
          <a:p>
            <a:r>
              <a:rPr lang="en-US" dirty="0">
                <a:hlinkClick r:id="rId2"/>
              </a:rPr>
              <a:t>Difference between a Convex and Concave Polygon</a:t>
            </a:r>
            <a:endParaRPr lang="en-US" dirty="0"/>
          </a:p>
        </p:txBody>
      </p:sp>
      <p:sp>
        <p:nvSpPr>
          <p:cNvPr id="6" name="Flowchart: Off-page Connector 5">
            <a:extLst>
              <a:ext uri="{FF2B5EF4-FFF2-40B4-BE49-F238E27FC236}">
                <a16:creationId xmlns:a16="http://schemas.microsoft.com/office/drawing/2014/main" id="{5FFA893E-9228-CCDF-7E96-0572571ECE06}"/>
              </a:ext>
            </a:extLst>
          </p:cNvPr>
          <p:cNvSpPr/>
          <p:nvPr/>
        </p:nvSpPr>
        <p:spPr>
          <a:xfrm rot="10800000" flipV="1">
            <a:off x="1887790" y="3165987"/>
            <a:ext cx="2674373" cy="2192594"/>
          </a:xfrm>
          <a:prstGeom prst="flowChartOffpage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lumMod val="85000"/>
                    <a:lumOff val="15000"/>
                  </a:schemeClr>
                </a:solidFill>
              </a:rPr>
              <a:t>CONVEX</a:t>
            </a:r>
          </a:p>
        </p:txBody>
      </p:sp>
      <p:sp>
        <p:nvSpPr>
          <p:cNvPr id="10" name="Arrow: Chevron 9">
            <a:extLst>
              <a:ext uri="{FF2B5EF4-FFF2-40B4-BE49-F238E27FC236}">
                <a16:creationId xmlns:a16="http://schemas.microsoft.com/office/drawing/2014/main" id="{024B83E9-55BA-B3C7-3058-19E9DAE4CE69}"/>
              </a:ext>
            </a:extLst>
          </p:cNvPr>
          <p:cNvSpPr/>
          <p:nvPr/>
        </p:nvSpPr>
        <p:spPr>
          <a:xfrm>
            <a:off x="6617109" y="2673150"/>
            <a:ext cx="3362633" cy="3510112"/>
          </a:xfrm>
          <a:prstGeom prst="chevr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CONCAVE</a:t>
            </a:r>
          </a:p>
        </p:txBody>
      </p:sp>
      <p:sp>
        <p:nvSpPr>
          <p:cNvPr id="3" name="Rectangle 2">
            <a:extLst>
              <a:ext uri="{FF2B5EF4-FFF2-40B4-BE49-F238E27FC236}">
                <a16:creationId xmlns:a16="http://schemas.microsoft.com/office/drawing/2014/main" id="{97BE3311-3411-E54C-30B3-49426F7C8D59}"/>
              </a:ext>
            </a:extLst>
          </p:cNvPr>
          <p:cNvSpPr/>
          <p:nvPr/>
        </p:nvSpPr>
        <p:spPr>
          <a:xfrm>
            <a:off x="7749264" y="6309360"/>
            <a:ext cx="4293163" cy="400110"/>
          </a:xfrm>
          <a:prstGeom prst="rect">
            <a:avLst/>
          </a:prstGeom>
          <a:noFill/>
        </p:spPr>
        <p:txBody>
          <a:bodyPr wrap="none" lIns="91440" tIns="45720" rIns="91440" bIns="45720">
            <a:spAutoFit/>
          </a:bodyPr>
          <a:lstStyle/>
          <a:p>
            <a:pPr algn="ctr"/>
            <a:r>
              <a:rPr lang="en-US" sz="2000" b="0" cap="none" spc="0" dirty="0">
                <a:ln w="0"/>
                <a:solidFill>
                  <a:schemeClr val="accent1"/>
                </a:solidFill>
                <a:effectLst>
                  <a:outerShdw blurRad="38100" dist="25400" dir="5400000" algn="ctr" rotWithShape="0">
                    <a:srgbClr val="6E747A">
                      <a:alpha val="43000"/>
                    </a:srgbClr>
                  </a:outerShdw>
                </a:effectLst>
                <a:hlinkClick r:id="rId3"/>
              </a:rPr>
              <a:t>www.innovatewithmrbarbado.com</a:t>
            </a:r>
            <a:r>
              <a:rPr lang="en-US" sz="2000" b="0" cap="none" spc="0" dirty="0">
                <a:ln w="0"/>
                <a:solidFill>
                  <a:schemeClr val="accent1"/>
                </a:solidFill>
                <a:effectLst>
                  <a:outerShdw blurRad="38100" dist="25400" dir="5400000" algn="ctr" rotWithShape="0">
                    <a:srgbClr val="6E747A">
                      <a:alpha val="43000"/>
                    </a:srgbClr>
                  </a:outerShdw>
                </a:effectLst>
              </a:rPr>
              <a:t> </a:t>
            </a:r>
          </a:p>
        </p:txBody>
      </p:sp>
    </p:spTree>
    <p:extLst>
      <p:ext uri="{BB962C8B-B14F-4D97-AF65-F5344CB8AC3E}">
        <p14:creationId xmlns:p14="http://schemas.microsoft.com/office/powerpoint/2010/main" val="272781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70" name="Rectangle 2069">
            <a:extLst>
              <a:ext uri="{FF2B5EF4-FFF2-40B4-BE49-F238E27FC236}">
                <a16:creationId xmlns:a16="http://schemas.microsoft.com/office/drawing/2014/main" id="{8D06CE56-3881-4ADA-8CEF-D18B02C24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72" name="Rectangle 2071">
            <a:extLst>
              <a:ext uri="{FF2B5EF4-FFF2-40B4-BE49-F238E27FC236}">
                <a16:creationId xmlns:a16="http://schemas.microsoft.com/office/drawing/2014/main" id="{79F3C543-62EC-4433-9C93-A2CD8764E9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074" name="Rectangle 2073">
            <a:extLst>
              <a:ext uri="{FF2B5EF4-FFF2-40B4-BE49-F238E27FC236}">
                <a16:creationId xmlns:a16="http://schemas.microsoft.com/office/drawing/2014/main" id="{25549E48-55B4-43FA-96F3-A3F777E0F2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76" name="Rectangle 2075">
            <a:extLst>
              <a:ext uri="{FF2B5EF4-FFF2-40B4-BE49-F238E27FC236}">
                <a16:creationId xmlns:a16="http://schemas.microsoft.com/office/drawing/2014/main" id="{0ADDB668-2CA4-4D2B-9C34-3487CA33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553" y="304802"/>
            <a:ext cx="11097349" cy="1573149"/>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8302120-71D1-AAED-1216-C39ECF2720C1}"/>
              </a:ext>
            </a:extLst>
          </p:cNvPr>
          <p:cNvSpPr>
            <a:spLocks noGrp="1"/>
          </p:cNvSpPr>
          <p:nvPr>
            <p:ph type="title"/>
          </p:nvPr>
        </p:nvSpPr>
        <p:spPr>
          <a:xfrm>
            <a:off x="868680" y="405575"/>
            <a:ext cx="5001768" cy="1371600"/>
          </a:xfrm>
        </p:spPr>
        <p:txBody>
          <a:bodyPr vert="horz" lIns="91440" tIns="45720" rIns="91440" bIns="45720" rtlCol="0" anchor="ctr">
            <a:normAutofit/>
          </a:bodyPr>
          <a:lstStyle/>
          <a:p>
            <a:r>
              <a:rPr lang="en-US" sz="3600" dirty="0"/>
              <a:t>Types of Triangles</a:t>
            </a:r>
          </a:p>
        </p:txBody>
      </p:sp>
      <p:sp>
        <p:nvSpPr>
          <p:cNvPr id="7" name="TextBox 6">
            <a:extLst>
              <a:ext uri="{FF2B5EF4-FFF2-40B4-BE49-F238E27FC236}">
                <a16:creationId xmlns:a16="http://schemas.microsoft.com/office/drawing/2014/main" id="{7EE58D5E-767A-E0F7-43E9-56404046CF38}"/>
              </a:ext>
            </a:extLst>
          </p:cNvPr>
          <p:cNvSpPr txBox="1"/>
          <p:nvPr/>
        </p:nvSpPr>
        <p:spPr>
          <a:xfrm>
            <a:off x="6382512" y="498698"/>
            <a:ext cx="4940808" cy="1185353"/>
          </a:xfrm>
          <a:prstGeom prst="rect">
            <a:avLst/>
          </a:prstGeom>
        </p:spPr>
        <p:txBody>
          <a:bodyPr vert="horz" lIns="91440" tIns="45720" rIns="91440" bIns="45720" rtlCol="0" anchor="ctr">
            <a:normAutofit/>
          </a:bodyPr>
          <a:lstStyle/>
          <a:p>
            <a:pPr>
              <a:lnSpc>
                <a:spcPct val="110000"/>
              </a:lnSpc>
              <a:spcBef>
                <a:spcPts val="1000"/>
              </a:spcBef>
            </a:pPr>
            <a:endParaRPr lang="en-US" sz="2400" dirty="0"/>
          </a:p>
        </p:txBody>
      </p:sp>
      <p:sp>
        <p:nvSpPr>
          <p:cNvPr id="2078" name="Rectangle 2077">
            <a:extLst>
              <a:ext uri="{FF2B5EF4-FFF2-40B4-BE49-F238E27FC236}">
                <a16:creationId xmlns:a16="http://schemas.microsoft.com/office/drawing/2014/main" id="{2568BC19-F052-4108-93E1-6A3D1DEC07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4784" y="764424"/>
            <a:ext cx="128016" cy="65390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80" name="Rectangle 2079">
            <a:extLst>
              <a:ext uri="{FF2B5EF4-FFF2-40B4-BE49-F238E27FC236}">
                <a16:creationId xmlns:a16="http://schemas.microsoft.com/office/drawing/2014/main" id="{D5FD337D-4D6B-4C8B-B6F5-121097E098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86984" y="1071836"/>
            <a:ext cx="1021458" cy="9144"/>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A triangle with lines in the center&#10;&#10;AI-generated content may be incorrect.">
            <a:extLst>
              <a:ext uri="{FF2B5EF4-FFF2-40B4-BE49-F238E27FC236}">
                <a16:creationId xmlns:a16="http://schemas.microsoft.com/office/drawing/2014/main" id="{36B1642C-FA55-2B1F-F345-6FA2941EB041}"/>
              </a:ext>
            </a:extLst>
          </p:cNvPr>
          <p:cNvPicPr>
            <a:picLocks noChangeAspect="1"/>
          </p:cNvPicPr>
          <p:nvPr/>
        </p:nvPicPr>
        <p:blipFill>
          <a:blip r:embed="rId2"/>
          <a:srcRect b="11511"/>
          <a:stretch>
            <a:fillRect/>
          </a:stretch>
        </p:blipFill>
        <p:spPr>
          <a:xfrm>
            <a:off x="320040" y="2328025"/>
            <a:ext cx="3703320" cy="3686659"/>
          </a:xfrm>
          <a:prstGeom prst="rect">
            <a:avLst/>
          </a:prstGeom>
        </p:spPr>
      </p:pic>
      <p:pic>
        <p:nvPicPr>
          <p:cNvPr id="2052" name="Picture 4" descr="Scalene triangle Black and White Stock Photos &amp; Images - Alamy">
            <a:extLst>
              <a:ext uri="{FF2B5EF4-FFF2-40B4-BE49-F238E27FC236}">
                <a16:creationId xmlns:a16="http://schemas.microsoft.com/office/drawing/2014/main" id="{AD1C07FA-7974-05ED-A157-FAE74FA255B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9964" b="12380"/>
          <a:stretch>
            <a:fillRect/>
          </a:stretch>
        </p:blipFill>
        <p:spPr bwMode="auto">
          <a:xfrm>
            <a:off x="4244340" y="2628453"/>
            <a:ext cx="3703320" cy="307577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A triangle with lines in it&#10;&#10;AI-generated content may be incorrect.">
            <a:extLst>
              <a:ext uri="{FF2B5EF4-FFF2-40B4-BE49-F238E27FC236}">
                <a16:creationId xmlns:a16="http://schemas.microsoft.com/office/drawing/2014/main" id="{4420D232-9168-D025-C3EA-CD52FC5E203D}"/>
              </a:ext>
            </a:extLst>
          </p:cNvPr>
          <p:cNvPicPr>
            <a:picLocks noChangeAspect="1"/>
          </p:cNvPicPr>
          <p:nvPr/>
        </p:nvPicPr>
        <p:blipFill>
          <a:blip r:embed="rId4"/>
          <a:srcRect l="12970" r="13217" b="18363"/>
          <a:stretch>
            <a:fillRect/>
          </a:stretch>
        </p:blipFill>
        <p:spPr>
          <a:xfrm>
            <a:off x="8165592" y="2118411"/>
            <a:ext cx="3703320" cy="4095859"/>
          </a:xfrm>
          <a:prstGeom prst="rect">
            <a:avLst/>
          </a:prstGeom>
        </p:spPr>
      </p:pic>
      <p:sp>
        <p:nvSpPr>
          <p:cNvPr id="8" name="TextBox 7">
            <a:extLst>
              <a:ext uri="{FF2B5EF4-FFF2-40B4-BE49-F238E27FC236}">
                <a16:creationId xmlns:a16="http://schemas.microsoft.com/office/drawing/2014/main" id="{B89B9DA6-C27E-5778-8092-6393B2EA3106}"/>
              </a:ext>
            </a:extLst>
          </p:cNvPr>
          <p:cNvSpPr txBox="1"/>
          <p:nvPr/>
        </p:nvSpPr>
        <p:spPr>
          <a:xfrm>
            <a:off x="8972574" y="6160342"/>
            <a:ext cx="2089355" cy="369332"/>
          </a:xfrm>
          <a:prstGeom prst="rect">
            <a:avLst/>
          </a:prstGeom>
          <a:noFill/>
        </p:spPr>
        <p:txBody>
          <a:bodyPr wrap="square" rtlCol="0">
            <a:spAutoFit/>
          </a:bodyPr>
          <a:lstStyle/>
          <a:p>
            <a:pPr>
              <a:spcAft>
                <a:spcPts val="600"/>
              </a:spcAft>
            </a:pPr>
            <a:r>
              <a:rPr lang="en-US" dirty="0">
                <a:solidFill>
                  <a:srgbClr val="FF0000"/>
                </a:solidFill>
              </a:rPr>
              <a:t>Has 2 equal sides</a:t>
            </a:r>
          </a:p>
        </p:txBody>
      </p:sp>
      <p:sp>
        <p:nvSpPr>
          <p:cNvPr id="9" name="TextBox 8">
            <a:extLst>
              <a:ext uri="{FF2B5EF4-FFF2-40B4-BE49-F238E27FC236}">
                <a16:creationId xmlns:a16="http://schemas.microsoft.com/office/drawing/2014/main" id="{D8746658-5DC7-6FBA-23C8-F7A6D1ADF99F}"/>
              </a:ext>
            </a:extLst>
          </p:cNvPr>
          <p:cNvSpPr txBox="1"/>
          <p:nvPr/>
        </p:nvSpPr>
        <p:spPr>
          <a:xfrm>
            <a:off x="4975122" y="5725627"/>
            <a:ext cx="2238708" cy="369332"/>
          </a:xfrm>
          <a:prstGeom prst="rect">
            <a:avLst/>
          </a:prstGeom>
          <a:noFill/>
        </p:spPr>
        <p:txBody>
          <a:bodyPr wrap="square" rtlCol="0">
            <a:spAutoFit/>
          </a:bodyPr>
          <a:lstStyle/>
          <a:p>
            <a:pPr>
              <a:spcAft>
                <a:spcPts val="600"/>
              </a:spcAft>
            </a:pPr>
            <a:r>
              <a:rPr lang="en-US" dirty="0">
                <a:solidFill>
                  <a:srgbClr val="FF0000"/>
                </a:solidFill>
              </a:rPr>
              <a:t>Has no equal sides</a:t>
            </a:r>
          </a:p>
        </p:txBody>
      </p:sp>
      <p:sp>
        <p:nvSpPr>
          <p:cNvPr id="11" name="TextBox 10">
            <a:extLst>
              <a:ext uri="{FF2B5EF4-FFF2-40B4-BE49-F238E27FC236}">
                <a16:creationId xmlns:a16="http://schemas.microsoft.com/office/drawing/2014/main" id="{A53F21BE-5855-EB4F-68D7-999B7D38321E}"/>
              </a:ext>
            </a:extLst>
          </p:cNvPr>
          <p:cNvSpPr txBox="1"/>
          <p:nvPr/>
        </p:nvSpPr>
        <p:spPr>
          <a:xfrm>
            <a:off x="1102807" y="6026109"/>
            <a:ext cx="2137786" cy="376321"/>
          </a:xfrm>
          <a:prstGeom prst="rect">
            <a:avLst/>
          </a:prstGeom>
          <a:noFill/>
        </p:spPr>
        <p:txBody>
          <a:bodyPr wrap="square">
            <a:spAutoFit/>
          </a:bodyPr>
          <a:lstStyle/>
          <a:p>
            <a:pPr>
              <a:lnSpc>
                <a:spcPct val="110000"/>
              </a:lnSpc>
              <a:spcBef>
                <a:spcPts val="1000"/>
              </a:spcBef>
            </a:pPr>
            <a:r>
              <a:rPr lang="en-US" sz="1800" dirty="0">
                <a:solidFill>
                  <a:srgbClr val="FF0000"/>
                </a:solidFill>
              </a:rPr>
              <a:t>Has 3 equal sides</a:t>
            </a:r>
          </a:p>
        </p:txBody>
      </p:sp>
      <p:sp>
        <p:nvSpPr>
          <p:cNvPr id="13" name="TextBox 12">
            <a:extLst>
              <a:ext uri="{FF2B5EF4-FFF2-40B4-BE49-F238E27FC236}">
                <a16:creationId xmlns:a16="http://schemas.microsoft.com/office/drawing/2014/main" id="{BDA6781B-5CF8-C727-751C-7A65D20891FB}"/>
              </a:ext>
            </a:extLst>
          </p:cNvPr>
          <p:cNvSpPr txBox="1"/>
          <p:nvPr/>
        </p:nvSpPr>
        <p:spPr>
          <a:xfrm>
            <a:off x="6590784" y="847157"/>
            <a:ext cx="3703590" cy="523220"/>
          </a:xfrm>
          <a:prstGeom prst="rect">
            <a:avLst/>
          </a:prstGeom>
          <a:noFill/>
        </p:spPr>
        <p:txBody>
          <a:bodyPr wrap="square">
            <a:spAutoFit/>
          </a:bodyPr>
          <a:lstStyle/>
          <a:p>
            <a:r>
              <a:rPr lang="en-US" sz="2800" dirty="0"/>
              <a:t>Classified by sides:</a:t>
            </a:r>
          </a:p>
        </p:txBody>
      </p:sp>
      <p:sp>
        <p:nvSpPr>
          <p:cNvPr id="3" name="Rectangle 2">
            <a:extLst>
              <a:ext uri="{FF2B5EF4-FFF2-40B4-BE49-F238E27FC236}">
                <a16:creationId xmlns:a16="http://schemas.microsoft.com/office/drawing/2014/main" id="{67256AFF-15B9-8E22-8DA6-36A54A7A4A6E}"/>
              </a:ext>
            </a:extLst>
          </p:cNvPr>
          <p:cNvSpPr/>
          <p:nvPr/>
        </p:nvSpPr>
        <p:spPr>
          <a:xfrm>
            <a:off x="98784" y="6413855"/>
            <a:ext cx="4293163" cy="400110"/>
          </a:xfrm>
          <a:prstGeom prst="rect">
            <a:avLst/>
          </a:prstGeom>
          <a:noFill/>
        </p:spPr>
        <p:txBody>
          <a:bodyPr wrap="none" lIns="91440" tIns="45720" rIns="91440" bIns="45720">
            <a:spAutoFit/>
          </a:bodyPr>
          <a:lstStyle/>
          <a:p>
            <a:pPr algn="ctr"/>
            <a:r>
              <a:rPr lang="en-US" sz="2000" b="0" cap="none" spc="0" dirty="0">
                <a:ln w="0"/>
                <a:solidFill>
                  <a:schemeClr val="accent1"/>
                </a:solidFill>
                <a:effectLst>
                  <a:outerShdw blurRad="38100" dist="25400" dir="5400000" algn="ctr" rotWithShape="0">
                    <a:srgbClr val="6E747A">
                      <a:alpha val="43000"/>
                    </a:srgbClr>
                  </a:outerShdw>
                </a:effectLst>
                <a:hlinkClick r:id="rId5"/>
              </a:rPr>
              <a:t>www.innovatewithmrbarbado.com</a:t>
            </a:r>
            <a:r>
              <a:rPr lang="en-US" sz="2000" b="0" cap="none" spc="0" dirty="0">
                <a:ln w="0"/>
                <a:solidFill>
                  <a:schemeClr val="accent1"/>
                </a:solidFill>
                <a:effectLst>
                  <a:outerShdw blurRad="38100" dist="25400" dir="5400000" algn="ctr" rotWithShape="0">
                    <a:srgbClr val="6E747A">
                      <a:alpha val="43000"/>
                    </a:srgbClr>
                  </a:outerShdw>
                </a:effectLst>
              </a:rPr>
              <a:t> </a:t>
            </a:r>
          </a:p>
        </p:txBody>
      </p:sp>
    </p:spTree>
    <p:extLst>
      <p:ext uri="{BB962C8B-B14F-4D97-AF65-F5344CB8AC3E}">
        <p14:creationId xmlns:p14="http://schemas.microsoft.com/office/powerpoint/2010/main" val="1465523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1000"/>
                                        <p:tgtEl>
                                          <p:spTgt spid="13"/>
                                        </p:tgtEl>
                                      </p:cBhvr>
                                    </p:animEffect>
                                    <p:anim calcmode="lin" valueType="num">
                                      <p:cBhvr>
                                        <p:cTn id="15" dur="1000" fill="hold"/>
                                        <p:tgtEl>
                                          <p:spTgt spid="13"/>
                                        </p:tgtEl>
                                        <p:attrNameLst>
                                          <p:attrName>ppt_x</p:attrName>
                                        </p:attrNameLst>
                                      </p:cBhvr>
                                      <p:tavLst>
                                        <p:tav tm="0">
                                          <p:val>
                                            <p:strVal val="#ppt_x"/>
                                          </p:val>
                                        </p:tav>
                                        <p:tav tm="100000">
                                          <p:val>
                                            <p:strVal val="#ppt_x"/>
                                          </p:val>
                                        </p:tav>
                                      </p:tavLst>
                                    </p:anim>
                                    <p:anim calcmode="lin" valueType="num">
                                      <p:cBhvr>
                                        <p:cTn id="1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1">
                                            <p:txEl>
                                              <p:pRg st="0" end="0"/>
                                            </p:txEl>
                                          </p:spTgt>
                                        </p:tgtEl>
                                        <p:attrNameLst>
                                          <p:attrName>style.visibility</p:attrName>
                                        </p:attrNameLst>
                                      </p:cBhvr>
                                      <p:to>
                                        <p:strVal val="visible"/>
                                      </p:to>
                                    </p:set>
                                    <p:animEffect transition="in" filter="fade">
                                      <p:cBhvr>
                                        <p:cTn id="28" dur="1000"/>
                                        <p:tgtEl>
                                          <p:spTgt spid="11">
                                            <p:txEl>
                                              <p:pRg st="0" end="0"/>
                                            </p:txEl>
                                          </p:spTgt>
                                        </p:tgtEl>
                                      </p:cBhvr>
                                    </p:animEffect>
                                    <p:anim calcmode="lin" valueType="num">
                                      <p:cBhvr>
                                        <p:cTn id="29"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052"/>
                                        </p:tgtEl>
                                        <p:attrNameLst>
                                          <p:attrName>style.visibility</p:attrName>
                                        </p:attrNameLst>
                                      </p:cBhvr>
                                      <p:to>
                                        <p:strVal val="visible"/>
                                      </p:to>
                                    </p:set>
                                    <p:animEffect transition="in" filter="fade">
                                      <p:cBhvr>
                                        <p:cTn id="35" dur="1000"/>
                                        <p:tgtEl>
                                          <p:spTgt spid="2052"/>
                                        </p:tgtEl>
                                      </p:cBhvr>
                                    </p:animEffect>
                                    <p:anim calcmode="lin" valueType="num">
                                      <p:cBhvr>
                                        <p:cTn id="36" dur="1000" fill="hold"/>
                                        <p:tgtEl>
                                          <p:spTgt spid="2052"/>
                                        </p:tgtEl>
                                        <p:attrNameLst>
                                          <p:attrName>ppt_x</p:attrName>
                                        </p:attrNameLst>
                                      </p:cBhvr>
                                      <p:tavLst>
                                        <p:tav tm="0">
                                          <p:val>
                                            <p:strVal val="#ppt_x"/>
                                          </p:val>
                                        </p:tav>
                                        <p:tav tm="100000">
                                          <p:val>
                                            <p:strVal val="#ppt_x"/>
                                          </p:val>
                                        </p:tav>
                                      </p:tavLst>
                                    </p:anim>
                                    <p:anim calcmode="lin" valueType="num">
                                      <p:cBhvr>
                                        <p:cTn id="37" dur="1000" fill="hold"/>
                                        <p:tgtEl>
                                          <p:spTgt spid="2052"/>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1000"/>
                                        <p:tgtEl>
                                          <p:spTgt spid="9"/>
                                        </p:tgtEl>
                                      </p:cBhvr>
                                    </p:animEffect>
                                    <p:anim calcmode="lin" valueType="num">
                                      <p:cBhvr>
                                        <p:cTn id="43" dur="1000" fill="hold"/>
                                        <p:tgtEl>
                                          <p:spTgt spid="9"/>
                                        </p:tgtEl>
                                        <p:attrNameLst>
                                          <p:attrName>ppt_x</p:attrName>
                                        </p:attrNameLst>
                                      </p:cBhvr>
                                      <p:tavLst>
                                        <p:tav tm="0">
                                          <p:val>
                                            <p:strVal val="#ppt_x"/>
                                          </p:val>
                                        </p:tav>
                                        <p:tav tm="100000">
                                          <p:val>
                                            <p:strVal val="#ppt_x"/>
                                          </p:val>
                                        </p:tav>
                                      </p:tavLst>
                                    </p:anim>
                                    <p:anim calcmode="lin" valueType="num">
                                      <p:cBhvr>
                                        <p:cTn id="4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fade">
                                      <p:cBhvr>
                                        <p:cTn id="49" dur="1000"/>
                                        <p:tgtEl>
                                          <p:spTgt spid="6"/>
                                        </p:tgtEl>
                                      </p:cBhvr>
                                    </p:animEffect>
                                    <p:anim calcmode="lin" valueType="num">
                                      <p:cBhvr>
                                        <p:cTn id="50" dur="1000" fill="hold"/>
                                        <p:tgtEl>
                                          <p:spTgt spid="6"/>
                                        </p:tgtEl>
                                        <p:attrNameLst>
                                          <p:attrName>ppt_x</p:attrName>
                                        </p:attrNameLst>
                                      </p:cBhvr>
                                      <p:tavLst>
                                        <p:tav tm="0">
                                          <p:val>
                                            <p:strVal val="#ppt_x"/>
                                          </p:val>
                                        </p:tav>
                                        <p:tav tm="100000">
                                          <p:val>
                                            <p:strVal val="#ppt_x"/>
                                          </p:val>
                                        </p:tav>
                                      </p:tavLst>
                                    </p:anim>
                                    <p:anim calcmode="lin" valueType="num">
                                      <p:cBhvr>
                                        <p:cTn id="5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8"/>
                                        </p:tgtEl>
                                        <p:attrNameLst>
                                          <p:attrName>style.visibility</p:attrName>
                                        </p:attrNameLst>
                                      </p:cBhvr>
                                      <p:to>
                                        <p:strVal val="visible"/>
                                      </p:to>
                                    </p:set>
                                    <p:animEffect transition="in" filter="fade">
                                      <p:cBhvr>
                                        <p:cTn id="56" dur="1000"/>
                                        <p:tgtEl>
                                          <p:spTgt spid="8"/>
                                        </p:tgtEl>
                                      </p:cBhvr>
                                    </p:animEffect>
                                    <p:anim calcmode="lin" valueType="num">
                                      <p:cBhvr>
                                        <p:cTn id="57" dur="1000" fill="hold"/>
                                        <p:tgtEl>
                                          <p:spTgt spid="8"/>
                                        </p:tgtEl>
                                        <p:attrNameLst>
                                          <p:attrName>ppt_x</p:attrName>
                                        </p:attrNameLst>
                                      </p:cBhvr>
                                      <p:tavLst>
                                        <p:tav tm="0">
                                          <p:val>
                                            <p:strVal val="#ppt_x"/>
                                          </p:val>
                                        </p:tav>
                                        <p:tav tm="100000">
                                          <p:val>
                                            <p:strVal val="#ppt_x"/>
                                          </p:val>
                                        </p:tav>
                                      </p:tavLst>
                                    </p:anim>
                                    <p:anim calcmode="lin" valueType="num">
                                      <p:cBhvr>
                                        <p:cTn id="5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9"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510A13C-1D77-D200-31FA-739358D338F9}"/>
            </a:ext>
          </a:extLst>
        </p:cNvPr>
        <p:cNvGrpSpPr/>
        <p:nvPr/>
      </p:nvGrpSpPr>
      <p:grpSpPr>
        <a:xfrm>
          <a:off x="0" y="0"/>
          <a:ext cx="0" cy="0"/>
          <a:chOff x="0" y="0"/>
          <a:chExt cx="0" cy="0"/>
        </a:xfrm>
      </p:grpSpPr>
      <p:sp>
        <p:nvSpPr>
          <p:cNvPr id="2070" name="Rectangle 2069">
            <a:extLst>
              <a:ext uri="{FF2B5EF4-FFF2-40B4-BE49-F238E27FC236}">
                <a16:creationId xmlns:a16="http://schemas.microsoft.com/office/drawing/2014/main" id="{15AA4C83-B8BA-52FC-26A4-025313C490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72" name="Rectangle 2071">
            <a:extLst>
              <a:ext uri="{FF2B5EF4-FFF2-40B4-BE49-F238E27FC236}">
                <a16:creationId xmlns:a16="http://schemas.microsoft.com/office/drawing/2014/main" id="{2C9BBCB9-EAC7-24AD-8529-D7D8448972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074" name="Rectangle 2073">
            <a:extLst>
              <a:ext uri="{FF2B5EF4-FFF2-40B4-BE49-F238E27FC236}">
                <a16:creationId xmlns:a16="http://schemas.microsoft.com/office/drawing/2014/main" id="{E8523887-83A5-9949-01AE-70B54A000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76" name="Rectangle 2075">
            <a:extLst>
              <a:ext uri="{FF2B5EF4-FFF2-40B4-BE49-F238E27FC236}">
                <a16:creationId xmlns:a16="http://schemas.microsoft.com/office/drawing/2014/main" id="{2CF1F1E6-2C6C-939A-77FD-B16BD0C268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553" y="304802"/>
            <a:ext cx="11097349" cy="1573149"/>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F78BBF6-EF69-5846-0C4E-D7E622CE7966}"/>
              </a:ext>
            </a:extLst>
          </p:cNvPr>
          <p:cNvSpPr>
            <a:spLocks noGrp="1"/>
          </p:cNvSpPr>
          <p:nvPr>
            <p:ph type="title"/>
          </p:nvPr>
        </p:nvSpPr>
        <p:spPr>
          <a:xfrm>
            <a:off x="868680" y="405575"/>
            <a:ext cx="5001768" cy="1371600"/>
          </a:xfrm>
        </p:spPr>
        <p:txBody>
          <a:bodyPr vert="horz" lIns="91440" tIns="45720" rIns="91440" bIns="45720" rtlCol="0" anchor="ctr">
            <a:normAutofit/>
          </a:bodyPr>
          <a:lstStyle/>
          <a:p>
            <a:r>
              <a:rPr lang="en-US" sz="3600" dirty="0"/>
              <a:t>Types of Triangles</a:t>
            </a:r>
          </a:p>
        </p:txBody>
      </p:sp>
      <p:sp>
        <p:nvSpPr>
          <p:cNvPr id="7" name="TextBox 6">
            <a:extLst>
              <a:ext uri="{FF2B5EF4-FFF2-40B4-BE49-F238E27FC236}">
                <a16:creationId xmlns:a16="http://schemas.microsoft.com/office/drawing/2014/main" id="{C9118DF2-C69A-B944-FDEC-59A370B6A595}"/>
              </a:ext>
            </a:extLst>
          </p:cNvPr>
          <p:cNvSpPr txBox="1"/>
          <p:nvPr/>
        </p:nvSpPr>
        <p:spPr>
          <a:xfrm>
            <a:off x="6382512" y="498698"/>
            <a:ext cx="4940808" cy="1185353"/>
          </a:xfrm>
          <a:prstGeom prst="rect">
            <a:avLst/>
          </a:prstGeom>
        </p:spPr>
        <p:txBody>
          <a:bodyPr vert="horz" lIns="91440" tIns="45720" rIns="91440" bIns="45720" rtlCol="0" anchor="ctr">
            <a:normAutofit/>
          </a:bodyPr>
          <a:lstStyle/>
          <a:p>
            <a:pPr>
              <a:lnSpc>
                <a:spcPct val="110000"/>
              </a:lnSpc>
              <a:spcBef>
                <a:spcPts val="1000"/>
              </a:spcBef>
            </a:pPr>
            <a:endParaRPr lang="en-US" sz="2400" dirty="0"/>
          </a:p>
        </p:txBody>
      </p:sp>
      <p:sp>
        <p:nvSpPr>
          <p:cNvPr id="2078" name="Rectangle 2077">
            <a:extLst>
              <a:ext uri="{FF2B5EF4-FFF2-40B4-BE49-F238E27FC236}">
                <a16:creationId xmlns:a16="http://schemas.microsoft.com/office/drawing/2014/main" id="{59C332F0-4D9B-3D62-5C74-2DEE815F86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4784" y="764424"/>
            <a:ext cx="128016" cy="65390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80" name="Rectangle 2079">
            <a:extLst>
              <a:ext uri="{FF2B5EF4-FFF2-40B4-BE49-F238E27FC236}">
                <a16:creationId xmlns:a16="http://schemas.microsoft.com/office/drawing/2014/main" id="{66DD74A7-EE56-FCBB-5C3F-3507C926B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86984" y="1071836"/>
            <a:ext cx="1021458" cy="9144"/>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850F1C05-1376-DF0C-D5A8-16A3A292FB62}"/>
              </a:ext>
            </a:extLst>
          </p:cNvPr>
          <p:cNvSpPr txBox="1"/>
          <p:nvPr/>
        </p:nvSpPr>
        <p:spPr>
          <a:xfrm>
            <a:off x="6590784" y="847157"/>
            <a:ext cx="3703590" cy="523220"/>
          </a:xfrm>
          <a:prstGeom prst="rect">
            <a:avLst/>
          </a:prstGeom>
          <a:noFill/>
        </p:spPr>
        <p:txBody>
          <a:bodyPr wrap="square">
            <a:spAutoFit/>
          </a:bodyPr>
          <a:lstStyle/>
          <a:p>
            <a:r>
              <a:rPr lang="en-US" sz="2800" dirty="0"/>
              <a:t>Classified by angles:</a:t>
            </a:r>
          </a:p>
        </p:txBody>
      </p:sp>
      <p:sp>
        <p:nvSpPr>
          <p:cNvPr id="10" name="TextBox 9">
            <a:extLst>
              <a:ext uri="{FF2B5EF4-FFF2-40B4-BE49-F238E27FC236}">
                <a16:creationId xmlns:a16="http://schemas.microsoft.com/office/drawing/2014/main" id="{98E4C6F7-CCF4-A01D-CE4B-FCE24B60B3CB}"/>
              </a:ext>
            </a:extLst>
          </p:cNvPr>
          <p:cNvSpPr txBox="1"/>
          <p:nvPr/>
        </p:nvSpPr>
        <p:spPr>
          <a:xfrm>
            <a:off x="930696" y="2518355"/>
            <a:ext cx="10718206" cy="3108543"/>
          </a:xfrm>
          <a:prstGeom prst="rect">
            <a:avLst/>
          </a:prstGeom>
          <a:noFill/>
        </p:spPr>
        <p:txBody>
          <a:bodyPr wrap="square">
            <a:spAutoFit/>
          </a:bodyPr>
          <a:lstStyle/>
          <a:p>
            <a:r>
              <a:rPr lang="en-US" sz="2800" dirty="0"/>
              <a:t>1. Acute: All angles &lt; 90°                      Equilateral Triangle  </a:t>
            </a:r>
          </a:p>
          <a:p>
            <a:pPr marL="742950" indent="-742950">
              <a:buAutoNum type="arabicPeriod"/>
            </a:pPr>
            <a:endParaRPr lang="en-US" sz="2800" dirty="0"/>
          </a:p>
          <a:p>
            <a:pPr marL="742950" indent="-742950">
              <a:buAutoNum type="arabicPeriod"/>
            </a:pPr>
            <a:endParaRPr lang="en-US" sz="2800" dirty="0"/>
          </a:p>
          <a:p>
            <a:r>
              <a:rPr lang="en-US" sz="2800" dirty="0"/>
              <a:t>2. Right: One 90° angle                        Right Triangle</a:t>
            </a:r>
          </a:p>
          <a:p>
            <a:endParaRPr lang="en-US" sz="2800" dirty="0"/>
          </a:p>
          <a:p>
            <a:endParaRPr lang="en-US" sz="2800" dirty="0"/>
          </a:p>
          <a:p>
            <a:r>
              <a:rPr lang="en-US" sz="2800" dirty="0"/>
              <a:t>3. Obtuse: One angle &gt; 90°                                  </a:t>
            </a:r>
            <a:r>
              <a:rPr lang="en-US" dirty="0"/>
              <a:t>Obtuse Scalene Triangle</a:t>
            </a:r>
            <a:endParaRPr lang="en-US" sz="4000" dirty="0"/>
          </a:p>
        </p:txBody>
      </p:sp>
      <p:sp>
        <p:nvSpPr>
          <p:cNvPr id="14" name="Right Triangle 13">
            <a:extLst>
              <a:ext uri="{FF2B5EF4-FFF2-40B4-BE49-F238E27FC236}">
                <a16:creationId xmlns:a16="http://schemas.microsoft.com/office/drawing/2014/main" id="{D4CDD18C-988A-4FCD-EA3E-367E397C855B}"/>
              </a:ext>
            </a:extLst>
          </p:cNvPr>
          <p:cNvSpPr/>
          <p:nvPr/>
        </p:nvSpPr>
        <p:spPr>
          <a:xfrm>
            <a:off x="5870448" y="3302821"/>
            <a:ext cx="914400" cy="914400"/>
          </a:xfrm>
          <a:prstGeom prst="rtTriangle">
            <a:avLst/>
          </a:pr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135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Isosceles Triangle 14">
            <a:extLst>
              <a:ext uri="{FF2B5EF4-FFF2-40B4-BE49-F238E27FC236}">
                <a16:creationId xmlns:a16="http://schemas.microsoft.com/office/drawing/2014/main" id="{8F7C38AB-B51F-861B-AF3E-B14D5C946A55}"/>
              </a:ext>
            </a:extLst>
          </p:cNvPr>
          <p:cNvSpPr/>
          <p:nvPr/>
        </p:nvSpPr>
        <p:spPr>
          <a:xfrm>
            <a:off x="5726135" y="2032030"/>
            <a:ext cx="1060704" cy="914400"/>
          </a:xfrm>
          <a:prstGeom prst="triangle">
            <a:avLst/>
          </a:pr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27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075" name="Picture 3" descr="Area of Scalene Triangle - Formula, Examples, and Practice Questions">
            <a:extLst>
              <a:ext uri="{FF2B5EF4-FFF2-40B4-BE49-F238E27FC236}">
                <a16:creationId xmlns:a16="http://schemas.microsoft.com/office/drawing/2014/main" id="{45018D21-FF53-FE4E-17E5-ECFB7A651D1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6066" b="17290"/>
          <a:stretch>
            <a:fillRect/>
          </a:stretch>
        </p:blipFill>
        <p:spPr bwMode="auto">
          <a:xfrm>
            <a:off x="5584722" y="4369564"/>
            <a:ext cx="3059897" cy="1257334"/>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C4B1687D-C87D-78B7-C620-71A89ED280DC}"/>
              </a:ext>
            </a:extLst>
          </p:cNvPr>
          <p:cNvSpPr/>
          <p:nvPr/>
        </p:nvSpPr>
        <p:spPr>
          <a:xfrm>
            <a:off x="7789904" y="6302280"/>
            <a:ext cx="4293163" cy="400110"/>
          </a:xfrm>
          <a:prstGeom prst="rect">
            <a:avLst/>
          </a:prstGeom>
          <a:noFill/>
        </p:spPr>
        <p:txBody>
          <a:bodyPr wrap="none" lIns="91440" tIns="45720" rIns="91440" bIns="45720">
            <a:spAutoFit/>
          </a:bodyPr>
          <a:lstStyle/>
          <a:p>
            <a:pPr algn="ctr"/>
            <a:r>
              <a:rPr lang="en-US" sz="2000" b="0" cap="none" spc="0" dirty="0">
                <a:ln w="0"/>
                <a:solidFill>
                  <a:schemeClr val="accent1"/>
                </a:solidFill>
                <a:effectLst>
                  <a:outerShdw blurRad="38100" dist="25400" dir="5400000" algn="ctr" rotWithShape="0">
                    <a:srgbClr val="6E747A">
                      <a:alpha val="43000"/>
                    </a:srgbClr>
                  </a:outerShdw>
                </a:effectLst>
                <a:hlinkClick r:id="rId3"/>
              </a:rPr>
              <a:t>www.innovatewithmrbarbado.com</a:t>
            </a:r>
            <a:r>
              <a:rPr lang="en-US" sz="2000" b="0" cap="none" spc="0" dirty="0">
                <a:ln w="0"/>
                <a:solidFill>
                  <a:schemeClr val="accent1"/>
                </a:solidFill>
                <a:effectLst>
                  <a:outerShdw blurRad="38100" dist="25400" dir="5400000" algn="ctr" rotWithShape="0">
                    <a:srgbClr val="6E747A">
                      <a:alpha val="43000"/>
                    </a:srgbClr>
                  </a:outerShdw>
                </a:effectLst>
              </a:rPr>
              <a:t> </a:t>
            </a:r>
          </a:p>
        </p:txBody>
      </p:sp>
    </p:spTree>
    <p:extLst>
      <p:ext uri="{BB962C8B-B14F-4D97-AF65-F5344CB8AC3E}">
        <p14:creationId xmlns:p14="http://schemas.microsoft.com/office/powerpoint/2010/main" val="878246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1000"/>
                                        <p:tgtEl>
                                          <p:spTgt spid="13"/>
                                        </p:tgtEl>
                                      </p:cBhvr>
                                    </p:animEffect>
                                    <p:anim calcmode="lin" valueType="num">
                                      <p:cBhvr>
                                        <p:cTn id="15" dur="1000" fill="hold"/>
                                        <p:tgtEl>
                                          <p:spTgt spid="13"/>
                                        </p:tgtEl>
                                        <p:attrNameLst>
                                          <p:attrName>ppt_x</p:attrName>
                                        </p:attrNameLst>
                                      </p:cBhvr>
                                      <p:tavLst>
                                        <p:tav tm="0">
                                          <p:val>
                                            <p:strVal val="#ppt_x"/>
                                          </p:val>
                                        </p:tav>
                                        <p:tav tm="100000">
                                          <p:val>
                                            <p:strVal val="#ppt_x"/>
                                          </p:val>
                                        </p:tav>
                                      </p:tavLst>
                                    </p:anim>
                                    <p:anim calcmode="lin" valueType="num">
                                      <p:cBhvr>
                                        <p:cTn id="1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1000"/>
                                        <p:tgtEl>
                                          <p:spTgt spid="15"/>
                                        </p:tgtEl>
                                      </p:cBhvr>
                                    </p:animEffect>
                                    <p:anim calcmode="lin" valueType="num">
                                      <p:cBhvr>
                                        <p:cTn id="22" dur="1000" fill="hold"/>
                                        <p:tgtEl>
                                          <p:spTgt spid="15"/>
                                        </p:tgtEl>
                                        <p:attrNameLst>
                                          <p:attrName>ppt_x</p:attrName>
                                        </p:attrNameLst>
                                      </p:cBhvr>
                                      <p:tavLst>
                                        <p:tav tm="0">
                                          <p:val>
                                            <p:strVal val="#ppt_x"/>
                                          </p:val>
                                        </p:tav>
                                        <p:tav tm="100000">
                                          <p:val>
                                            <p:strVal val="#ppt_x"/>
                                          </p:val>
                                        </p:tav>
                                      </p:tavLst>
                                    </p:anim>
                                    <p:anim calcmode="lin" valueType="num">
                                      <p:cBhvr>
                                        <p:cTn id="23"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1000"/>
                                        <p:tgtEl>
                                          <p:spTgt spid="14"/>
                                        </p:tgtEl>
                                      </p:cBhvr>
                                    </p:animEffect>
                                    <p:anim calcmode="lin" valueType="num">
                                      <p:cBhvr>
                                        <p:cTn id="29" dur="1000" fill="hold"/>
                                        <p:tgtEl>
                                          <p:spTgt spid="14"/>
                                        </p:tgtEl>
                                        <p:attrNameLst>
                                          <p:attrName>ppt_x</p:attrName>
                                        </p:attrNameLst>
                                      </p:cBhvr>
                                      <p:tavLst>
                                        <p:tav tm="0">
                                          <p:val>
                                            <p:strVal val="#ppt_x"/>
                                          </p:val>
                                        </p:tav>
                                        <p:tav tm="100000">
                                          <p:val>
                                            <p:strVal val="#ppt_x"/>
                                          </p:val>
                                        </p:tav>
                                      </p:tavLst>
                                    </p:anim>
                                    <p:anim calcmode="lin" valueType="num">
                                      <p:cBhvr>
                                        <p:cTn id="30"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075"/>
                                        </p:tgtEl>
                                        <p:attrNameLst>
                                          <p:attrName>style.visibility</p:attrName>
                                        </p:attrNameLst>
                                      </p:cBhvr>
                                      <p:to>
                                        <p:strVal val="visible"/>
                                      </p:to>
                                    </p:set>
                                    <p:animEffect transition="in" filter="fade">
                                      <p:cBhvr>
                                        <p:cTn id="35" dur="1000"/>
                                        <p:tgtEl>
                                          <p:spTgt spid="3075"/>
                                        </p:tgtEl>
                                      </p:cBhvr>
                                    </p:animEffect>
                                    <p:anim calcmode="lin" valueType="num">
                                      <p:cBhvr>
                                        <p:cTn id="36" dur="1000" fill="hold"/>
                                        <p:tgtEl>
                                          <p:spTgt spid="3075"/>
                                        </p:tgtEl>
                                        <p:attrNameLst>
                                          <p:attrName>ppt_x</p:attrName>
                                        </p:attrNameLst>
                                      </p:cBhvr>
                                      <p:tavLst>
                                        <p:tav tm="0">
                                          <p:val>
                                            <p:strVal val="#ppt_x"/>
                                          </p:val>
                                        </p:tav>
                                        <p:tav tm="100000">
                                          <p:val>
                                            <p:strVal val="#ppt_x"/>
                                          </p:val>
                                        </p:tav>
                                      </p:tavLst>
                                    </p:anim>
                                    <p:anim calcmode="lin" valueType="num">
                                      <p:cBhvr>
                                        <p:cTn id="37" dur="1000" fill="hold"/>
                                        <p:tgtEl>
                                          <p:spTgt spid="307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1000"/>
                                        <p:tgtEl>
                                          <p:spTgt spid="10"/>
                                        </p:tgtEl>
                                      </p:cBhvr>
                                    </p:animEffect>
                                    <p:anim calcmode="lin" valueType="num">
                                      <p:cBhvr>
                                        <p:cTn id="43" dur="1000" fill="hold"/>
                                        <p:tgtEl>
                                          <p:spTgt spid="10"/>
                                        </p:tgtEl>
                                        <p:attrNameLst>
                                          <p:attrName>ppt_x</p:attrName>
                                        </p:attrNameLst>
                                      </p:cBhvr>
                                      <p:tavLst>
                                        <p:tav tm="0">
                                          <p:val>
                                            <p:strVal val="#ppt_x"/>
                                          </p:val>
                                        </p:tav>
                                        <p:tav tm="100000">
                                          <p:val>
                                            <p:strVal val="#ppt_x"/>
                                          </p:val>
                                        </p:tav>
                                      </p:tavLst>
                                    </p:anim>
                                    <p:anim calcmode="lin" valueType="num">
                                      <p:cBhvr>
                                        <p:cTn id="4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p:bldP spid="10" grpId="0"/>
      <p:bldP spid="14" grpId="0"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22443-1CE6-0AEB-6A79-AFB69721092C}"/>
              </a:ext>
            </a:extLst>
          </p:cNvPr>
          <p:cNvSpPr>
            <a:spLocks noGrp="1"/>
          </p:cNvSpPr>
          <p:nvPr>
            <p:ph type="title"/>
          </p:nvPr>
        </p:nvSpPr>
        <p:spPr>
          <a:xfrm>
            <a:off x="1115568" y="548640"/>
            <a:ext cx="10168128" cy="1368650"/>
          </a:xfrm>
        </p:spPr>
        <p:txBody>
          <a:bodyPr>
            <a:normAutofit fontScale="90000"/>
          </a:bodyPr>
          <a:lstStyle/>
          <a:p>
            <a:r>
              <a:rPr lang="en-US" dirty="0"/>
              <a:t>Draw &amp; Classify Triangles Practice</a:t>
            </a:r>
            <a:br>
              <a:rPr lang="en-US" dirty="0"/>
            </a:br>
            <a:r>
              <a:rPr lang="en-US" sz="1800" b="0" dirty="0">
                <a:latin typeface="Amasis MT Pro Light" panose="02040304050005020304" pitchFamily="18" charset="0"/>
              </a:rPr>
              <a:t>Instructions: Use a ruler and protractor to draw triangles with the given angle measures. After drawing, classify each triangle by angles (acute, right, obtuse) and sides (scalene, isosceles, equilateral). Share and discuss your results with your groupmates.</a:t>
            </a:r>
            <a:endParaRPr lang="en-US" b="0" dirty="0">
              <a:latin typeface="Amasis MT Pro Light" panose="02040304050005020304" pitchFamily="18" charset="0"/>
            </a:endParaRPr>
          </a:p>
        </p:txBody>
      </p:sp>
      <p:sp>
        <p:nvSpPr>
          <p:cNvPr id="3" name="Content Placeholder 2">
            <a:extLst>
              <a:ext uri="{FF2B5EF4-FFF2-40B4-BE49-F238E27FC236}">
                <a16:creationId xmlns:a16="http://schemas.microsoft.com/office/drawing/2014/main" id="{A08029B9-21BF-0F58-D5A1-BB393E081130}"/>
              </a:ext>
            </a:extLst>
          </p:cNvPr>
          <p:cNvSpPr>
            <a:spLocks noGrp="1"/>
          </p:cNvSpPr>
          <p:nvPr>
            <p:ph idx="1"/>
          </p:nvPr>
        </p:nvSpPr>
        <p:spPr>
          <a:xfrm>
            <a:off x="1115568" y="2143432"/>
            <a:ext cx="10168128" cy="4028768"/>
          </a:xfrm>
        </p:spPr>
        <p:txBody>
          <a:bodyPr>
            <a:normAutofit lnSpcReduction="10000"/>
          </a:bodyPr>
          <a:lstStyle/>
          <a:p>
            <a:pPr marL="0" indent="0">
              <a:buNone/>
            </a:pPr>
            <a:r>
              <a:rPr lang="en-US" b="1" dirty="0"/>
              <a:t>Problems:</a:t>
            </a:r>
            <a:endParaRPr lang="en-US" dirty="0"/>
          </a:p>
          <a:p>
            <a:pPr marL="457200" indent="-457200">
              <a:buFont typeface="+mj-lt"/>
              <a:buAutoNum type="arabicPeriod"/>
            </a:pPr>
            <a:r>
              <a:rPr lang="en-US" sz="3600" dirty="0"/>
              <a:t>Triangle 1: 60°, 60°, 60° → ?</a:t>
            </a:r>
          </a:p>
          <a:p>
            <a:pPr marL="457200" indent="-457200">
              <a:buFont typeface="+mj-lt"/>
              <a:buAutoNum type="arabicPeriod"/>
            </a:pPr>
            <a:r>
              <a:rPr lang="en-US" sz="3600" dirty="0"/>
              <a:t>Triangle 2: 90°, 45°, 45° → ?</a:t>
            </a:r>
          </a:p>
          <a:p>
            <a:pPr marL="457200" indent="-457200">
              <a:buFont typeface="+mj-lt"/>
              <a:buAutoNum type="arabicPeriod"/>
            </a:pPr>
            <a:r>
              <a:rPr lang="en-US" sz="3600" dirty="0"/>
              <a:t>Triangle 3: 100°, 40°, 40° → ?</a:t>
            </a:r>
          </a:p>
          <a:p>
            <a:pPr marL="457200" indent="-457200">
              <a:buFont typeface="+mj-lt"/>
              <a:buAutoNum type="arabicPeriod"/>
            </a:pPr>
            <a:r>
              <a:rPr lang="en-US" sz="3600" dirty="0"/>
              <a:t>Triangle 4: 70°, 60°, 50° → ?</a:t>
            </a:r>
          </a:p>
          <a:p>
            <a:pPr marL="457200" indent="-457200">
              <a:buFont typeface="+mj-lt"/>
              <a:buAutoNum type="arabicPeriod"/>
            </a:pPr>
            <a:r>
              <a:rPr lang="en-US" sz="3600" dirty="0"/>
              <a:t>Triangle 5: 120°, 30°, 30° → ?</a:t>
            </a:r>
          </a:p>
          <a:p>
            <a:endParaRPr lang="en-US" dirty="0"/>
          </a:p>
        </p:txBody>
      </p:sp>
      <p:sp>
        <p:nvSpPr>
          <p:cNvPr id="4" name="Rectangle 3">
            <a:extLst>
              <a:ext uri="{FF2B5EF4-FFF2-40B4-BE49-F238E27FC236}">
                <a16:creationId xmlns:a16="http://schemas.microsoft.com/office/drawing/2014/main" id="{721F80DE-7356-C3C7-322D-4CB50EE9EE88}"/>
              </a:ext>
            </a:extLst>
          </p:cNvPr>
          <p:cNvSpPr/>
          <p:nvPr/>
        </p:nvSpPr>
        <p:spPr>
          <a:xfrm>
            <a:off x="7718784" y="6309360"/>
            <a:ext cx="4293163" cy="400110"/>
          </a:xfrm>
          <a:prstGeom prst="rect">
            <a:avLst/>
          </a:prstGeom>
          <a:noFill/>
        </p:spPr>
        <p:txBody>
          <a:bodyPr wrap="none" lIns="91440" tIns="45720" rIns="91440" bIns="45720">
            <a:spAutoFit/>
          </a:bodyPr>
          <a:lstStyle/>
          <a:p>
            <a:pPr algn="ctr"/>
            <a:r>
              <a:rPr lang="en-US" sz="2000" b="0" cap="none" spc="0" dirty="0">
                <a:ln w="0"/>
                <a:solidFill>
                  <a:schemeClr val="accent1"/>
                </a:solidFill>
                <a:effectLst>
                  <a:outerShdw blurRad="38100" dist="25400" dir="5400000" algn="ctr" rotWithShape="0">
                    <a:srgbClr val="6E747A">
                      <a:alpha val="43000"/>
                    </a:srgbClr>
                  </a:outerShdw>
                </a:effectLst>
                <a:hlinkClick r:id="rId2"/>
              </a:rPr>
              <a:t>www.innovatewithmrbarbado.com</a:t>
            </a:r>
            <a:r>
              <a:rPr lang="en-US" sz="2000" b="0" cap="none" spc="0" dirty="0">
                <a:ln w="0"/>
                <a:solidFill>
                  <a:schemeClr val="accent1"/>
                </a:solidFill>
                <a:effectLst>
                  <a:outerShdw blurRad="38100" dist="25400" dir="5400000" algn="ctr" rotWithShape="0">
                    <a:srgbClr val="6E747A">
                      <a:alpha val="43000"/>
                    </a:srgbClr>
                  </a:outerShdw>
                </a:effectLst>
              </a:rPr>
              <a:t> </a:t>
            </a:r>
          </a:p>
        </p:txBody>
      </p:sp>
    </p:spTree>
    <p:extLst>
      <p:ext uri="{BB962C8B-B14F-4D97-AF65-F5344CB8AC3E}">
        <p14:creationId xmlns:p14="http://schemas.microsoft.com/office/powerpoint/2010/main" val="581752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F29EA96-C4BE-A311-F4DB-0EAED4339835}"/>
            </a:ext>
          </a:extLst>
        </p:cNvPr>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55666830-9A19-4E01-8505-D6C7F9AC56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3D of colorful origami">
            <a:extLst>
              <a:ext uri="{FF2B5EF4-FFF2-40B4-BE49-F238E27FC236}">
                <a16:creationId xmlns:a16="http://schemas.microsoft.com/office/drawing/2014/main" id="{B8BB2868-6C23-CE47-3469-A703477ACDEB}"/>
              </a:ext>
            </a:extLst>
          </p:cNvPr>
          <p:cNvPicPr>
            <a:picLocks noChangeAspect="1"/>
          </p:cNvPicPr>
          <p:nvPr/>
        </p:nvPicPr>
        <p:blipFill>
          <a:blip r:embed="rId2"/>
          <a:srcRect l="6839" r="6838"/>
          <a:stretch>
            <a:fillRect/>
          </a:stretch>
        </p:blipFill>
        <p:spPr>
          <a:xfrm>
            <a:off x="4110127" y="10"/>
            <a:ext cx="8081873" cy="6857990"/>
          </a:xfrm>
          <a:custGeom>
            <a:avLst/>
            <a:gdLst/>
            <a:ahLst/>
            <a:cxnLst/>
            <a:rect l="l" t="t" r="r" b="b"/>
            <a:pathLst>
              <a:path w="8081873" h="6858000">
                <a:moveTo>
                  <a:pt x="0" y="0"/>
                </a:moveTo>
                <a:lnTo>
                  <a:pt x="8081873" y="0"/>
                </a:lnTo>
                <a:lnTo>
                  <a:pt x="8081873" y="6858000"/>
                </a:lnTo>
                <a:lnTo>
                  <a:pt x="0" y="6858000"/>
                </a:lnTo>
                <a:lnTo>
                  <a:pt x="68897" y="6734633"/>
                </a:lnTo>
                <a:cubicBezTo>
                  <a:pt x="558802" y="5812845"/>
                  <a:pt x="848920" y="4668597"/>
                  <a:pt x="848920" y="3429000"/>
                </a:cubicBezTo>
                <a:cubicBezTo>
                  <a:pt x="848920" y="2189404"/>
                  <a:pt x="558802" y="1045156"/>
                  <a:pt x="68897" y="123368"/>
                </a:cubicBezTo>
                <a:close/>
              </a:path>
            </a:pathLst>
          </a:custGeom>
        </p:spPr>
      </p:pic>
      <p:sp useBgFill="1">
        <p:nvSpPr>
          <p:cNvPr id="29" name="Freeform: Shape 28">
            <a:extLst>
              <a:ext uri="{FF2B5EF4-FFF2-40B4-BE49-F238E27FC236}">
                <a16:creationId xmlns:a16="http://schemas.microsoft.com/office/drawing/2014/main" id="{AE9FC877-7FB6-4D22-9988-35420644E2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59047" cy="6858000"/>
          </a:xfrm>
          <a:custGeom>
            <a:avLst/>
            <a:gdLst>
              <a:gd name="connsiteX0" fmla="*/ 0 w 4959047"/>
              <a:gd name="connsiteY0" fmla="*/ 0 h 6858000"/>
              <a:gd name="connsiteX1" fmla="*/ 4110127 w 4959047"/>
              <a:gd name="connsiteY1" fmla="*/ 0 h 6858000"/>
              <a:gd name="connsiteX2" fmla="*/ 4179024 w 4959047"/>
              <a:gd name="connsiteY2" fmla="*/ 123368 h 6858000"/>
              <a:gd name="connsiteX3" fmla="*/ 4959047 w 4959047"/>
              <a:gd name="connsiteY3" fmla="*/ 3429000 h 6858000"/>
              <a:gd name="connsiteX4" fmla="*/ 4179024 w 4959047"/>
              <a:gd name="connsiteY4" fmla="*/ 6734633 h 6858000"/>
              <a:gd name="connsiteX5" fmla="*/ 4110127 w 4959047"/>
              <a:gd name="connsiteY5" fmla="*/ 6858000 h 6858000"/>
              <a:gd name="connsiteX6" fmla="*/ 0 w 495904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59047" h="6858000">
                <a:moveTo>
                  <a:pt x="0" y="0"/>
                </a:moveTo>
                <a:lnTo>
                  <a:pt x="4110127" y="0"/>
                </a:lnTo>
                <a:lnTo>
                  <a:pt x="4179024" y="123368"/>
                </a:lnTo>
                <a:cubicBezTo>
                  <a:pt x="4668929" y="1045156"/>
                  <a:pt x="4959047" y="2189404"/>
                  <a:pt x="4959047" y="3429000"/>
                </a:cubicBezTo>
                <a:cubicBezTo>
                  <a:pt x="4959047" y="4668597"/>
                  <a:pt x="4668929" y="5812845"/>
                  <a:pt x="4179024" y="6734633"/>
                </a:cubicBezTo>
                <a:lnTo>
                  <a:pt x="4110127" y="6858000"/>
                </a:lnTo>
                <a:lnTo>
                  <a:pt x="0" y="6858000"/>
                </a:lnTo>
                <a:close/>
              </a:path>
            </a:pathLst>
          </a:custGeom>
          <a:ln w="9525">
            <a:solidFill>
              <a:schemeClr val="tx2">
                <a:lumMod val="10000"/>
                <a:lumOff val="90000"/>
              </a:schemeClr>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1" name="Freeform: Shape 30">
            <a:extLst>
              <a:ext uri="{FF2B5EF4-FFF2-40B4-BE49-F238E27FC236}">
                <a16:creationId xmlns:a16="http://schemas.microsoft.com/office/drawing/2014/main" id="{E41809D1-F12E-46BB-B804-5F209D325E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48887" cy="6858000"/>
          </a:xfrm>
          <a:custGeom>
            <a:avLst/>
            <a:gdLst>
              <a:gd name="connsiteX0" fmla="*/ 0 w 4948887"/>
              <a:gd name="connsiteY0" fmla="*/ 0 h 6858000"/>
              <a:gd name="connsiteX1" fmla="*/ 4099967 w 4948887"/>
              <a:gd name="connsiteY1" fmla="*/ 0 h 6858000"/>
              <a:gd name="connsiteX2" fmla="*/ 4168864 w 4948887"/>
              <a:gd name="connsiteY2" fmla="*/ 123368 h 6858000"/>
              <a:gd name="connsiteX3" fmla="*/ 4948887 w 4948887"/>
              <a:gd name="connsiteY3" fmla="*/ 3429000 h 6858000"/>
              <a:gd name="connsiteX4" fmla="*/ 4168864 w 4948887"/>
              <a:gd name="connsiteY4" fmla="*/ 6734633 h 6858000"/>
              <a:gd name="connsiteX5" fmla="*/ 4099967 w 4948887"/>
              <a:gd name="connsiteY5" fmla="*/ 6858000 h 6858000"/>
              <a:gd name="connsiteX6" fmla="*/ 0 w 494888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48887" h="6858000">
                <a:moveTo>
                  <a:pt x="0" y="0"/>
                </a:moveTo>
                <a:lnTo>
                  <a:pt x="4099967" y="0"/>
                </a:lnTo>
                <a:lnTo>
                  <a:pt x="4168864" y="123368"/>
                </a:lnTo>
                <a:cubicBezTo>
                  <a:pt x="4658769" y="1045156"/>
                  <a:pt x="4948887" y="2189404"/>
                  <a:pt x="4948887" y="3429000"/>
                </a:cubicBezTo>
                <a:cubicBezTo>
                  <a:pt x="4948887" y="4668597"/>
                  <a:pt x="4658769" y="5812845"/>
                  <a:pt x="4168864" y="6734633"/>
                </a:cubicBezTo>
                <a:lnTo>
                  <a:pt x="4099967"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EACBDAE-F54C-F659-BE6E-BC35CC845870}"/>
              </a:ext>
            </a:extLst>
          </p:cNvPr>
          <p:cNvSpPr>
            <a:spLocks noGrp="1"/>
          </p:cNvSpPr>
          <p:nvPr>
            <p:ph type="ctrTitle"/>
          </p:nvPr>
        </p:nvSpPr>
        <p:spPr>
          <a:xfrm>
            <a:off x="477981" y="1122363"/>
            <a:ext cx="4023360" cy="3204134"/>
          </a:xfrm>
        </p:spPr>
        <p:txBody>
          <a:bodyPr anchor="b">
            <a:normAutofit/>
          </a:bodyPr>
          <a:lstStyle/>
          <a:p>
            <a:r>
              <a:rPr lang="en-US" sz="3700" dirty="0">
                <a:latin typeface="Amasis MT Pro Medium" panose="02040604050005020304" pitchFamily="18" charset="0"/>
              </a:rPr>
              <a:t>Triangle Sum Theorem</a:t>
            </a:r>
            <a:br>
              <a:rPr lang="en-US" sz="3700" dirty="0">
                <a:latin typeface="Amasis MT Pro Medium" panose="02040604050005020304" pitchFamily="18" charset="0"/>
              </a:rPr>
            </a:br>
            <a:br>
              <a:rPr lang="en-US" sz="3700" dirty="0">
                <a:latin typeface="Amasis MT Pro Medium" panose="02040604050005020304" pitchFamily="18" charset="0"/>
              </a:rPr>
            </a:br>
            <a:br>
              <a:rPr lang="en-US" sz="3700" dirty="0">
                <a:latin typeface="Amasis MT Pro Medium" panose="02040604050005020304" pitchFamily="18" charset="0"/>
              </a:rPr>
            </a:br>
            <a:r>
              <a:rPr lang="en-US" sz="1800" dirty="0">
                <a:latin typeface="Amasis MT Pro Light" panose="02040304050005020304" pitchFamily="18" charset="0"/>
              </a:rPr>
              <a:t>Objective: Students will measure triangle angles using protractors and apply the Triangle Sum Theorem to find missing angles.</a:t>
            </a:r>
          </a:p>
        </p:txBody>
      </p:sp>
      <p:sp>
        <p:nvSpPr>
          <p:cNvPr id="3" name="Subtitle 2">
            <a:extLst>
              <a:ext uri="{FF2B5EF4-FFF2-40B4-BE49-F238E27FC236}">
                <a16:creationId xmlns:a16="http://schemas.microsoft.com/office/drawing/2014/main" id="{8BCDA5C4-1841-B3F7-CB0F-32BD5C292B88}"/>
              </a:ext>
            </a:extLst>
          </p:cNvPr>
          <p:cNvSpPr>
            <a:spLocks noGrp="1"/>
          </p:cNvSpPr>
          <p:nvPr>
            <p:ph type="subTitle" idx="1"/>
          </p:nvPr>
        </p:nvSpPr>
        <p:spPr>
          <a:xfrm>
            <a:off x="477981" y="4872922"/>
            <a:ext cx="3933306" cy="1208141"/>
          </a:xfrm>
        </p:spPr>
        <p:txBody>
          <a:bodyPr>
            <a:normAutofit/>
          </a:bodyPr>
          <a:lstStyle/>
          <a:p>
            <a:br>
              <a:rPr lang="en-US" sz="2000" dirty="0"/>
            </a:br>
            <a:r>
              <a:rPr lang="en-US" sz="2000" b="1" dirty="0"/>
              <a:t>Benchmarks:</a:t>
            </a:r>
            <a:r>
              <a:rPr lang="en-US" sz="2000" dirty="0"/>
              <a:t> MA.8.GR.1.3, MA.8.GR.1.4</a:t>
            </a:r>
            <a:endParaRPr lang="en-US" sz="2000" dirty="0">
              <a:latin typeface="Amasis MT Pro Medium" panose="02040604050005020304" pitchFamily="18" charset="0"/>
            </a:endParaRPr>
          </a:p>
        </p:txBody>
      </p:sp>
      <p:sp>
        <p:nvSpPr>
          <p:cNvPr id="33" name="Rectangle 3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5" name="Rectangle 3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402336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F2547E6D-9BA3-CDDD-6744-DAFB1B0EC33F}"/>
              </a:ext>
            </a:extLst>
          </p:cNvPr>
          <p:cNvSpPr/>
          <p:nvPr/>
        </p:nvSpPr>
        <p:spPr>
          <a:xfrm>
            <a:off x="118124" y="6368047"/>
            <a:ext cx="4293163" cy="400110"/>
          </a:xfrm>
          <a:prstGeom prst="rect">
            <a:avLst/>
          </a:prstGeom>
          <a:noFill/>
        </p:spPr>
        <p:txBody>
          <a:bodyPr wrap="none" lIns="91440" tIns="45720" rIns="91440" bIns="45720">
            <a:spAutoFit/>
          </a:bodyPr>
          <a:lstStyle/>
          <a:p>
            <a:pPr algn="ctr"/>
            <a:r>
              <a:rPr lang="en-US" sz="2000" b="0" cap="none" spc="0" dirty="0">
                <a:ln w="0"/>
                <a:solidFill>
                  <a:schemeClr val="accent1"/>
                </a:solidFill>
                <a:effectLst>
                  <a:outerShdw blurRad="38100" dist="25400" dir="5400000" algn="ctr" rotWithShape="0">
                    <a:srgbClr val="6E747A">
                      <a:alpha val="43000"/>
                    </a:srgbClr>
                  </a:outerShdw>
                </a:effectLst>
                <a:hlinkClick r:id="rId3"/>
              </a:rPr>
              <a:t>www.innovatewithmrbarbado.com</a:t>
            </a:r>
            <a:r>
              <a:rPr lang="en-US" sz="2000" b="0" cap="none" spc="0" dirty="0">
                <a:ln w="0"/>
                <a:solidFill>
                  <a:schemeClr val="accent1"/>
                </a:solidFill>
                <a:effectLst>
                  <a:outerShdw blurRad="38100" dist="25400" dir="5400000" algn="ctr" rotWithShape="0">
                    <a:srgbClr val="6E747A">
                      <a:alpha val="43000"/>
                    </a:srgbClr>
                  </a:outerShdw>
                </a:effectLst>
              </a:rPr>
              <a:t> </a:t>
            </a:r>
          </a:p>
        </p:txBody>
      </p:sp>
    </p:spTree>
    <p:extLst>
      <p:ext uri="{BB962C8B-B14F-4D97-AF65-F5344CB8AC3E}">
        <p14:creationId xmlns:p14="http://schemas.microsoft.com/office/powerpoint/2010/main" val="4244532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3EE17-FFF4-E278-A671-09DB6BEE83D9}"/>
              </a:ext>
            </a:extLst>
          </p:cNvPr>
          <p:cNvSpPr>
            <a:spLocks noGrp="1"/>
          </p:cNvSpPr>
          <p:nvPr>
            <p:ph type="title"/>
          </p:nvPr>
        </p:nvSpPr>
        <p:spPr/>
        <p:txBody>
          <a:bodyPr/>
          <a:lstStyle/>
          <a:p>
            <a:r>
              <a:rPr lang="en-US" dirty="0"/>
              <a:t>Triangle Sum Theorem</a:t>
            </a:r>
          </a:p>
        </p:txBody>
      </p:sp>
      <p:sp>
        <p:nvSpPr>
          <p:cNvPr id="3" name="Content Placeholder 2">
            <a:extLst>
              <a:ext uri="{FF2B5EF4-FFF2-40B4-BE49-F238E27FC236}">
                <a16:creationId xmlns:a16="http://schemas.microsoft.com/office/drawing/2014/main" id="{F972D1A9-EF79-691B-B3CF-FA63873E2B9E}"/>
              </a:ext>
            </a:extLst>
          </p:cNvPr>
          <p:cNvSpPr>
            <a:spLocks noGrp="1"/>
          </p:cNvSpPr>
          <p:nvPr>
            <p:ph idx="1"/>
          </p:nvPr>
        </p:nvSpPr>
        <p:spPr>
          <a:xfrm>
            <a:off x="1115568" y="2183057"/>
            <a:ext cx="10168128" cy="3694176"/>
          </a:xfrm>
        </p:spPr>
        <p:txBody>
          <a:bodyPr>
            <a:normAutofit fontScale="92500" lnSpcReduction="20000"/>
          </a:bodyPr>
          <a:lstStyle/>
          <a:p>
            <a:r>
              <a:rPr lang="en-US" b="1" dirty="0"/>
              <a:t>Definition:</a:t>
            </a:r>
            <a:r>
              <a:rPr lang="en-US" dirty="0"/>
              <a:t> The sum of the three interior angles of any triangle is always </a:t>
            </a:r>
            <a:r>
              <a:rPr lang="en-US" b="1" dirty="0"/>
              <a:t>180°</a:t>
            </a:r>
            <a:r>
              <a:rPr lang="en-US" dirty="0"/>
              <a:t>.</a:t>
            </a:r>
          </a:p>
          <a:p>
            <a:pPr marL="0" indent="0" algn="ctr">
              <a:buNone/>
            </a:pPr>
            <a:r>
              <a:rPr lang="en-US" sz="4000" b="1" dirty="0">
                <a:solidFill>
                  <a:srgbClr val="FF0000"/>
                </a:solidFill>
              </a:rPr>
              <a:t>∠A+∠B+∠C=180°</a:t>
            </a:r>
          </a:p>
          <a:p>
            <a:r>
              <a:rPr lang="en-US" b="1" dirty="0"/>
              <a:t>Example:</a:t>
            </a:r>
            <a:endParaRPr lang="en-US" dirty="0"/>
          </a:p>
          <a:p>
            <a:pPr lvl="1"/>
            <a:r>
              <a:rPr lang="en-US" sz="2800" dirty="0"/>
              <a:t>∠A = 65°, ∠B = 75°, ∠C = ?</a:t>
            </a:r>
          </a:p>
          <a:p>
            <a:pPr marL="457200" lvl="1" indent="0">
              <a:buNone/>
            </a:pPr>
            <a:r>
              <a:rPr lang="en-US" sz="2800" dirty="0"/>
              <a:t>Calculation: </a:t>
            </a:r>
          </a:p>
          <a:p>
            <a:pPr marL="457200" lvl="1" indent="0" algn="ctr">
              <a:buNone/>
            </a:pPr>
            <a:r>
              <a:rPr lang="en-US" sz="2800" dirty="0"/>
              <a:t>180 – (65 + 75) = 40° → ∠C = 40°</a:t>
            </a:r>
          </a:p>
          <a:p>
            <a:pPr marL="0" indent="0">
              <a:buNone/>
            </a:pPr>
            <a:r>
              <a:rPr lang="en-US" b="1" dirty="0"/>
              <a:t>Tip:</a:t>
            </a:r>
            <a:r>
              <a:rPr lang="en-US" dirty="0"/>
              <a:t> Use a </a:t>
            </a:r>
            <a:r>
              <a:rPr lang="en-US" b="1" dirty="0"/>
              <a:t>protractor</a:t>
            </a:r>
            <a:r>
              <a:rPr lang="en-US" dirty="0"/>
              <a:t> to measure and confirm.</a:t>
            </a:r>
          </a:p>
          <a:p>
            <a:endParaRPr lang="en-US" dirty="0"/>
          </a:p>
        </p:txBody>
      </p:sp>
      <p:sp>
        <p:nvSpPr>
          <p:cNvPr id="4" name="Rectangle 3">
            <a:extLst>
              <a:ext uri="{FF2B5EF4-FFF2-40B4-BE49-F238E27FC236}">
                <a16:creationId xmlns:a16="http://schemas.microsoft.com/office/drawing/2014/main" id="{E9251C4B-74DE-A5C3-8E76-7DDE483247C1}"/>
              </a:ext>
            </a:extLst>
          </p:cNvPr>
          <p:cNvSpPr/>
          <p:nvPr/>
        </p:nvSpPr>
        <p:spPr>
          <a:xfrm>
            <a:off x="7678144" y="6228695"/>
            <a:ext cx="4293163" cy="400110"/>
          </a:xfrm>
          <a:prstGeom prst="rect">
            <a:avLst/>
          </a:prstGeom>
          <a:noFill/>
        </p:spPr>
        <p:txBody>
          <a:bodyPr wrap="none" lIns="91440" tIns="45720" rIns="91440" bIns="45720">
            <a:spAutoFit/>
          </a:bodyPr>
          <a:lstStyle/>
          <a:p>
            <a:pPr algn="ctr"/>
            <a:r>
              <a:rPr lang="en-US" sz="2000" b="0" cap="none" spc="0" dirty="0">
                <a:ln w="0"/>
                <a:solidFill>
                  <a:schemeClr val="accent1"/>
                </a:solidFill>
                <a:effectLst>
                  <a:outerShdw blurRad="38100" dist="25400" dir="5400000" algn="ctr" rotWithShape="0">
                    <a:srgbClr val="6E747A">
                      <a:alpha val="43000"/>
                    </a:srgbClr>
                  </a:outerShdw>
                </a:effectLst>
                <a:hlinkClick r:id="rId2"/>
              </a:rPr>
              <a:t>www.innovatewithmrbarbado.com</a:t>
            </a:r>
            <a:r>
              <a:rPr lang="en-US" sz="2000" b="0" cap="none" spc="0" dirty="0">
                <a:ln w="0"/>
                <a:solidFill>
                  <a:schemeClr val="accent1"/>
                </a:solidFill>
                <a:effectLst>
                  <a:outerShdw blurRad="38100" dist="25400" dir="5400000" algn="ctr" rotWithShape="0">
                    <a:srgbClr val="6E747A">
                      <a:alpha val="43000"/>
                    </a:srgbClr>
                  </a:outerShdw>
                </a:effectLst>
              </a:rPr>
              <a:t> </a:t>
            </a:r>
          </a:p>
        </p:txBody>
      </p:sp>
    </p:spTree>
    <p:extLst>
      <p:ext uri="{BB962C8B-B14F-4D97-AF65-F5344CB8AC3E}">
        <p14:creationId xmlns:p14="http://schemas.microsoft.com/office/powerpoint/2010/main" val="3165391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Effect transition="in" filter="fade">
                                      <p:cBhvr>
                                        <p:cTn id="38" dur="1000"/>
                                        <p:tgtEl>
                                          <p:spTgt spid="3">
                                            <p:txEl>
                                              <p:pRg st="4" end="4"/>
                                            </p:txEl>
                                          </p:spTgt>
                                        </p:tgtEl>
                                      </p:cBhvr>
                                    </p:animEffect>
                                    <p:anim calcmode="lin" valueType="num">
                                      <p:cBhvr>
                                        <p:cTn id="3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4" end="4"/>
                                            </p:txEl>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1000"/>
                                        <p:tgtEl>
                                          <p:spTgt spid="3">
                                            <p:txEl>
                                              <p:pRg st="5" end="5"/>
                                            </p:txEl>
                                          </p:spTgt>
                                        </p:tgtEl>
                                      </p:cBhvr>
                                    </p:animEffect>
                                    <p:anim calcmode="lin" valueType="num">
                                      <p:cBhvr>
                                        <p:cTn id="4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Effect transition="in" filter="fade">
                                      <p:cBhvr>
                                        <p:cTn id="50" dur="1000"/>
                                        <p:tgtEl>
                                          <p:spTgt spid="3">
                                            <p:txEl>
                                              <p:pRg st="6" end="6"/>
                                            </p:txEl>
                                          </p:spTgt>
                                        </p:tgtEl>
                                      </p:cBhvr>
                                    </p:animEffect>
                                    <p:anim calcmode="lin" valueType="num">
                                      <p:cBhvr>
                                        <p:cTn id="51"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2C9A9DA9-7DC8-488B-A882-123947B0F3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1" name="Rectangle 40">
            <a:extLst>
              <a:ext uri="{FF2B5EF4-FFF2-40B4-BE49-F238E27FC236}">
                <a16:creationId xmlns:a16="http://schemas.microsoft.com/office/drawing/2014/main" id="{57F6BDD4-E066-4008-8011-6CC31AEB45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9575" y="633619"/>
            <a:ext cx="6838569" cy="5495925"/>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CC8C8DA-EDD2-B43A-3E77-2590D46BBDBA}"/>
              </a:ext>
            </a:extLst>
          </p:cNvPr>
          <p:cNvSpPr>
            <a:spLocks noGrp="1"/>
          </p:cNvSpPr>
          <p:nvPr>
            <p:ph type="title"/>
          </p:nvPr>
        </p:nvSpPr>
        <p:spPr>
          <a:xfrm>
            <a:off x="841246" y="978619"/>
            <a:ext cx="5991244" cy="1106424"/>
          </a:xfrm>
        </p:spPr>
        <p:txBody>
          <a:bodyPr>
            <a:normAutofit/>
          </a:bodyPr>
          <a:lstStyle/>
          <a:p>
            <a:r>
              <a:rPr kumimoji="0" lang="en-US" sz="2200" b="1" i="0" u="none" strike="noStrike" kern="1200" cap="none" spc="0" normalizeH="0" baseline="0" noProof="0" dirty="0">
                <a:ln>
                  <a:noFill/>
                </a:ln>
                <a:effectLst/>
                <a:uLnTx/>
                <a:uFillTx/>
                <a:latin typeface="Amasis MT Pro Light" panose="02040304050005020304" pitchFamily="18" charset="0"/>
                <a:ea typeface="+mj-ea"/>
                <a:cs typeface="+mj-cs"/>
              </a:rPr>
              <a:t>Objective: Solve for unknown angles using the Triangle Sum Theorem and classify triangles by angles.</a:t>
            </a:r>
            <a:endParaRPr lang="en-US" sz="2200" dirty="0"/>
          </a:p>
        </p:txBody>
      </p:sp>
      <p:sp>
        <p:nvSpPr>
          <p:cNvPr id="43" name="Rectangle 42">
            <a:extLst>
              <a:ext uri="{FF2B5EF4-FFF2-40B4-BE49-F238E27FC236}">
                <a16:creationId xmlns:a16="http://schemas.microsoft.com/office/drawing/2014/main" id="{2711A8FB-68FC-45FC-B01E-38F809E2D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567" y="1171300"/>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5" name="Rectangle 44">
            <a:extLst>
              <a:ext uri="{FF2B5EF4-FFF2-40B4-BE49-F238E27FC236}">
                <a16:creationId xmlns:a16="http://schemas.microsoft.com/office/drawing/2014/main" id="{2A865FE3-5FC9-4049-87CF-30019C46C0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7458" y="2093976"/>
            <a:ext cx="5846683" cy="9144"/>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Content Placeholder 8">
            <a:extLst>
              <a:ext uri="{FF2B5EF4-FFF2-40B4-BE49-F238E27FC236}">
                <a16:creationId xmlns:a16="http://schemas.microsoft.com/office/drawing/2014/main" id="{13F3DF1E-D29C-4D47-2185-B72195012050}"/>
              </a:ext>
            </a:extLst>
          </p:cNvPr>
          <p:cNvSpPr>
            <a:spLocks noGrp="1"/>
          </p:cNvSpPr>
          <p:nvPr>
            <p:ph idx="1"/>
          </p:nvPr>
        </p:nvSpPr>
        <p:spPr>
          <a:xfrm>
            <a:off x="841248" y="2252870"/>
            <a:ext cx="5993892" cy="3560251"/>
          </a:xfrm>
        </p:spPr>
        <p:txBody>
          <a:bodyPr>
            <a:normAutofit lnSpcReduction="10000"/>
          </a:bodyPr>
          <a:lstStyle/>
          <a:p>
            <a:pPr marL="0" indent="0">
              <a:buNone/>
            </a:pPr>
            <a:r>
              <a:rPr lang="en-US" sz="1800" b="1" dirty="0"/>
              <a:t>Instructions:</a:t>
            </a:r>
            <a:endParaRPr lang="en-US" sz="1800" dirty="0"/>
          </a:p>
          <a:p>
            <a:pPr marL="457200" indent="-457200">
              <a:buFont typeface="+mj-lt"/>
              <a:buAutoNum type="arabicPeriod"/>
            </a:pPr>
            <a:r>
              <a:rPr lang="en-US" sz="1800" dirty="0"/>
              <a:t>Each triangle has angles represented by algebraic expressions.</a:t>
            </a:r>
          </a:p>
          <a:p>
            <a:pPr marL="457200" indent="-457200">
              <a:buFont typeface="+mj-lt"/>
              <a:buAutoNum type="arabicPeriod"/>
            </a:pPr>
            <a:r>
              <a:rPr lang="en-US" sz="1800" dirty="0"/>
              <a:t>Use the </a:t>
            </a:r>
            <a:r>
              <a:rPr lang="en-US" sz="1800" b="1" dirty="0"/>
              <a:t>Triangle Sum Theorem</a:t>
            </a:r>
            <a:r>
              <a:rPr lang="en-US" sz="1800" dirty="0"/>
              <a:t>: sum of angles = 180°</a:t>
            </a:r>
          </a:p>
          <a:p>
            <a:pPr marL="457200" indent="-457200">
              <a:buFont typeface="+mj-lt"/>
              <a:buAutoNum type="arabicPeriod"/>
            </a:pPr>
            <a:r>
              <a:rPr lang="en-US" sz="1800" dirty="0"/>
              <a:t>Solve for the variable x and then calculate each angle.</a:t>
            </a:r>
          </a:p>
          <a:p>
            <a:pPr marL="457200" indent="-457200">
              <a:buFont typeface="+mj-lt"/>
              <a:buAutoNum type="arabicPeriod"/>
            </a:pPr>
            <a:r>
              <a:rPr lang="en-US" sz="1800" dirty="0"/>
              <a:t>Classify each triangle as </a:t>
            </a:r>
            <a:r>
              <a:rPr lang="en-US" sz="1800" b="1" dirty="0"/>
              <a:t>Acute, Right, or Obtuse</a:t>
            </a:r>
            <a:r>
              <a:rPr lang="en-US" sz="1800" dirty="0"/>
              <a:t>.</a:t>
            </a:r>
          </a:p>
          <a:p>
            <a:pPr marL="457200" indent="-457200">
              <a:buFont typeface="+mj-lt"/>
              <a:buAutoNum type="arabicPeriod"/>
            </a:pPr>
            <a:r>
              <a:rPr lang="en-US" sz="1800" dirty="0"/>
              <a:t>Work with a partner, then share answers with another group (Kagan: </a:t>
            </a:r>
            <a:r>
              <a:rPr lang="en-US" sz="1800" b="1" dirty="0"/>
              <a:t>Rally Robin</a:t>
            </a:r>
            <a:r>
              <a:rPr lang="en-US" sz="1800" dirty="0"/>
              <a:t>).</a:t>
            </a:r>
          </a:p>
          <a:p>
            <a:endParaRPr lang="en-US" sz="1800" dirty="0"/>
          </a:p>
        </p:txBody>
      </p:sp>
      <p:pic>
        <p:nvPicPr>
          <p:cNvPr id="5" name="Content Placeholder 4">
            <a:extLst>
              <a:ext uri="{FF2B5EF4-FFF2-40B4-BE49-F238E27FC236}">
                <a16:creationId xmlns:a16="http://schemas.microsoft.com/office/drawing/2014/main" id="{E5F60D84-999C-E080-E186-9AFF4148F2AA}"/>
              </a:ext>
            </a:extLst>
          </p:cNvPr>
          <p:cNvPicPr>
            <a:picLocks noChangeAspect="1"/>
          </p:cNvPicPr>
          <p:nvPr/>
        </p:nvPicPr>
        <p:blipFill>
          <a:blip r:embed="rId2"/>
          <a:stretch>
            <a:fillRect/>
          </a:stretch>
        </p:blipFill>
        <p:spPr>
          <a:xfrm>
            <a:off x="7865406" y="560559"/>
            <a:ext cx="3449136" cy="5736881"/>
          </a:xfrm>
          <a:prstGeom prst="rect">
            <a:avLst/>
          </a:prstGeom>
          <a:ln>
            <a:solidFill>
              <a:srgbClr val="FF0000"/>
            </a:solidFill>
          </a:ln>
        </p:spPr>
      </p:pic>
      <p:sp>
        <p:nvSpPr>
          <p:cNvPr id="3" name="Rectangle 2">
            <a:extLst>
              <a:ext uri="{FF2B5EF4-FFF2-40B4-BE49-F238E27FC236}">
                <a16:creationId xmlns:a16="http://schemas.microsoft.com/office/drawing/2014/main" id="{FEBE368E-D1AD-3E0E-1B26-FBC1474F4CF5}"/>
              </a:ext>
            </a:extLst>
          </p:cNvPr>
          <p:cNvSpPr/>
          <p:nvPr/>
        </p:nvSpPr>
        <p:spPr>
          <a:xfrm>
            <a:off x="7443392" y="6377665"/>
            <a:ext cx="4293163" cy="400110"/>
          </a:xfrm>
          <a:prstGeom prst="rect">
            <a:avLst/>
          </a:prstGeom>
          <a:noFill/>
        </p:spPr>
        <p:txBody>
          <a:bodyPr wrap="none" lIns="91440" tIns="45720" rIns="91440" bIns="45720">
            <a:spAutoFit/>
          </a:bodyPr>
          <a:lstStyle/>
          <a:p>
            <a:pPr algn="ctr"/>
            <a:r>
              <a:rPr lang="en-US" sz="2000" b="0" cap="none" spc="0" dirty="0">
                <a:ln w="0"/>
                <a:solidFill>
                  <a:schemeClr val="accent1"/>
                </a:solidFill>
                <a:effectLst>
                  <a:outerShdw blurRad="38100" dist="25400" dir="5400000" algn="ctr" rotWithShape="0">
                    <a:srgbClr val="6E747A">
                      <a:alpha val="43000"/>
                    </a:srgbClr>
                  </a:outerShdw>
                </a:effectLst>
                <a:hlinkClick r:id="rId3"/>
              </a:rPr>
              <a:t>www.innovatewithmrbarbado.com</a:t>
            </a:r>
            <a:r>
              <a:rPr lang="en-US" sz="2000" b="0" cap="none" spc="0" dirty="0">
                <a:ln w="0"/>
                <a:solidFill>
                  <a:schemeClr val="accent1"/>
                </a:solidFill>
                <a:effectLst>
                  <a:outerShdw blurRad="38100" dist="25400" dir="5400000" algn="ctr" rotWithShape="0">
                    <a:srgbClr val="6E747A">
                      <a:alpha val="43000"/>
                    </a:srgbClr>
                  </a:outerShdw>
                </a:effectLst>
              </a:rPr>
              <a:t> </a:t>
            </a:r>
          </a:p>
        </p:txBody>
      </p:sp>
    </p:spTree>
    <p:extLst>
      <p:ext uri="{BB962C8B-B14F-4D97-AF65-F5344CB8AC3E}">
        <p14:creationId xmlns:p14="http://schemas.microsoft.com/office/powerpoint/2010/main" val="3486706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3">
                                            <p:txEl>
                                              <p:pRg st="0" end="0"/>
                                            </p:txEl>
                                          </p:spTgt>
                                        </p:tgtEl>
                                        <p:attrNameLst>
                                          <p:attrName>style.visibility</p:attrName>
                                        </p:attrNameLst>
                                      </p:cBhvr>
                                      <p:to>
                                        <p:strVal val="visible"/>
                                      </p:to>
                                    </p:set>
                                    <p:animEffect transition="in" filter="fade">
                                      <p:cBhvr>
                                        <p:cTn id="14" dur="1000"/>
                                        <p:tgtEl>
                                          <p:spTgt spid="23">
                                            <p:txEl>
                                              <p:pRg st="0" end="0"/>
                                            </p:txEl>
                                          </p:spTgt>
                                        </p:tgtEl>
                                      </p:cBhvr>
                                    </p:animEffect>
                                    <p:anim calcmode="lin" valueType="num">
                                      <p:cBhvr>
                                        <p:cTn id="15" dur="1000" fill="hold"/>
                                        <p:tgtEl>
                                          <p:spTgt spid="2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3">
                                            <p:txEl>
                                              <p:pRg st="1" end="1"/>
                                            </p:txEl>
                                          </p:spTgt>
                                        </p:tgtEl>
                                        <p:attrNameLst>
                                          <p:attrName>style.visibility</p:attrName>
                                        </p:attrNameLst>
                                      </p:cBhvr>
                                      <p:to>
                                        <p:strVal val="visible"/>
                                      </p:to>
                                    </p:set>
                                    <p:animEffect transition="in" filter="fade">
                                      <p:cBhvr>
                                        <p:cTn id="21" dur="1000"/>
                                        <p:tgtEl>
                                          <p:spTgt spid="23">
                                            <p:txEl>
                                              <p:pRg st="1" end="1"/>
                                            </p:txEl>
                                          </p:spTgt>
                                        </p:tgtEl>
                                      </p:cBhvr>
                                    </p:animEffect>
                                    <p:anim calcmode="lin" valueType="num">
                                      <p:cBhvr>
                                        <p:cTn id="22" dur="1000" fill="hold"/>
                                        <p:tgtEl>
                                          <p:spTgt spid="2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3">
                                            <p:txEl>
                                              <p:pRg st="2" end="2"/>
                                            </p:txEl>
                                          </p:spTgt>
                                        </p:tgtEl>
                                        <p:attrNameLst>
                                          <p:attrName>style.visibility</p:attrName>
                                        </p:attrNameLst>
                                      </p:cBhvr>
                                      <p:to>
                                        <p:strVal val="visible"/>
                                      </p:to>
                                    </p:set>
                                    <p:animEffect transition="in" filter="fade">
                                      <p:cBhvr>
                                        <p:cTn id="28" dur="1000"/>
                                        <p:tgtEl>
                                          <p:spTgt spid="23">
                                            <p:txEl>
                                              <p:pRg st="2" end="2"/>
                                            </p:txEl>
                                          </p:spTgt>
                                        </p:tgtEl>
                                      </p:cBhvr>
                                    </p:animEffect>
                                    <p:anim calcmode="lin" valueType="num">
                                      <p:cBhvr>
                                        <p:cTn id="29" dur="1000" fill="hold"/>
                                        <p:tgtEl>
                                          <p:spTgt spid="2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2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3">
                                            <p:txEl>
                                              <p:pRg st="3" end="3"/>
                                            </p:txEl>
                                          </p:spTgt>
                                        </p:tgtEl>
                                        <p:attrNameLst>
                                          <p:attrName>style.visibility</p:attrName>
                                        </p:attrNameLst>
                                      </p:cBhvr>
                                      <p:to>
                                        <p:strVal val="visible"/>
                                      </p:to>
                                    </p:set>
                                    <p:animEffect transition="in" filter="fade">
                                      <p:cBhvr>
                                        <p:cTn id="35" dur="1000"/>
                                        <p:tgtEl>
                                          <p:spTgt spid="23">
                                            <p:txEl>
                                              <p:pRg st="3" end="3"/>
                                            </p:txEl>
                                          </p:spTgt>
                                        </p:tgtEl>
                                      </p:cBhvr>
                                    </p:animEffect>
                                    <p:anim calcmode="lin" valueType="num">
                                      <p:cBhvr>
                                        <p:cTn id="36" dur="1000" fill="hold"/>
                                        <p:tgtEl>
                                          <p:spTgt spid="2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2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3">
                                            <p:txEl>
                                              <p:pRg st="4" end="4"/>
                                            </p:txEl>
                                          </p:spTgt>
                                        </p:tgtEl>
                                        <p:attrNameLst>
                                          <p:attrName>style.visibility</p:attrName>
                                        </p:attrNameLst>
                                      </p:cBhvr>
                                      <p:to>
                                        <p:strVal val="visible"/>
                                      </p:to>
                                    </p:set>
                                    <p:animEffect transition="in" filter="fade">
                                      <p:cBhvr>
                                        <p:cTn id="42" dur="1000"/>
                                        <p:tgtEl>
                                          <p:spTgt spid="23">
                                            <p:txEl>
                                              <p:pRg st="4" end="4"/>
                                            </p:txEl>
                                          </p:spTgt>
                                        </p:tgtEl>
                                      </p:cBhvr>
                                    </p:animEffect>
                                    <p:anim calcmode="lin" valueType="num">
                                      <p:cBhvr>
                                        <p:cTn id="43" dur="1000" fill="hold"/>
                                        <p:tgtEl>
                                          <p:spTgt spid="2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2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3">
                                            <p:txEl>
                                              <p:pRg st="5" end="5"/>
                                            </p:txEl>
                                          </p:spTgt>
                                        </p:tgtEl>
                                        <p:attrNameLst>
                                          <p:attrName>style.visibility</p:attrName>
                                        </p:attrNameLst>
                                      </p:cBhvr>
                                      <p:to>
                                        <p:strVal val="visible"/>
                                      </p:to>
                                    </p:set>
                                    <p:animEffect transition="in" filter="fade">
                                      <p:cBhvr>
                                        <p:cTn id="49" dur="1000"/>
                                        <p:tgtEl>
                                          <p:spTgt spid="23">
                                            <p:txEl>
                                              <p:pRg st="5" end="5"/>
                                            </p:txEl>
                                          </p:spTgt>
                                        </p:tgtEl>
                                      </p:cBhvr>
                                    </p:animEffect>
                                    <p:anim calcmode="lin" valueType="num">
                                      <p:cBhvr>
                                        <p:cTn id="50" dur="1000" fill="hold"/>
                                        <p:tgtEl>
                                          <p:spTgt spid="2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2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5"/>
                                        </p:tgtEl>
                                        <p:attrNameLst>
                                          <p:attrName>style.visibility</p:attrName>
                                        </p:attrNameLst>
                                      </p:cBhvr>
                                      <p:to>
                                        <p:strVal val="visible"/>
                                      </p:to>
                                    </p:set>
                                    <p:animEffect transition="in" filter="fade">
                                      <p:cBhvr>
                                        <p:cTn id="56" dur="1000"/>
                                        <p:tgtEl>
                                          <p:spTgt spid="5"/>
                                        </p:tgtEl>
                                      </p:cBhvr>
                                    </p:animEffect>
                                    <p:anim calcmode="lin" valueType="num">
                                      <p:cBhvr>
                                        <p:cTn id="57" dur="1000" fill="hold"/>
                                        <p:tgtEl>
                                          <p:spTgt spid="5"/>
                                        </p:tgtEl>
                                        <p:attrNameLst>
                                          <p:attrName>ppt_x</p:attrName>
                                        </p:attrNameLst>
                                      </p:cBhvr>
                                      <p:tavLst>
                                        <p:tav tm="0">
                                          <p:val>
                                            <p:strVal val="#ppt_x"/>
                                          </p:val>
                                        </p:tav>
                                        <p:tav tm="100000">
                                          <p:val>
                                            <p:strVal val="#ppt_x"/>
                                          </p:val>
                                        </p:tav>
                                      </p:tavLst>
                                    </p:anim>
                                    <p:anim calcmode="lin" valueType="num">
                                      <p:cBhvr>
                                        <p:cTn id="58"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3" grpId="0" build="p"/>
    </p:bldLst>
  </p:timing>
</p:sld>
</file>

<file path=ppt/theme/theme1.xml><?xml version="1.0" encoding="utf-8"?>
<a:theme xmlns:a="http://schemas.openxmlformats.org/drawingml/2006/main" name="AccentBoxVTI">
  <a:themeElements>
    <a:clrScheme name="AccentBoxVTI">
      <a:dk1>
        <a:srgbClr val="000000"/>
      </a:dk1>
      <a:lt1>
        <a:sysClr val="window" lastClr="FFFFFF"/>
      </a:lt1>
      <a:dk2>
        <a:srgbClr val="262626"/>
      </a:dk2>
      <a:lt2>
        <a:srgbClr val="FFFFFF"/>
      </a:lt2>
      <a:accent1>
        <a:srgbClr val="F5A700"/>
      </a:accent1>
      <a:accent2>
        <a:srgbClr val="00A5AB"/>
      </a:accent2>
      <a:accent3>
        <a:srgbClr val="09963B"/>
      </a:accent3>
      <a:accent4>
        <a:srgbClr val="E64823"/>
      </a:accent4>
      <a:accent5>
        <a:srgbClr val="9C6A6A"/>
      </a:accent5>
      <a:accent6>
        <a:srgbClr val="824F8C"/>
      </a:accent6>
      <a:hlink>
        <a:srgbClr val="2998E3"/>
      </a:hlink>
      <a:folHlink>
        <a:srgbClr val="7F723D"/>
      </a:folHlink>
    </a:clrScheme>
    <a:fontScheme name="Avenir">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406</TotalTime>
  <Words>978</Words>
  <Application>Microsoft Office PowerPoint</Application>
  <PresentationFormat>Widescreen</PresentationFormat>
  <Paragraphs>103</Paragraphs>
  <Slides>19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Amasis MT Pro Light</vt:lpstr>
      <vt:lpstr>Amasis MT Pro Medium</vt:lpstr>
      <vt:lpstr>Aptos</vt:lpstr>
      <vt:lpstr>Arial</vt:lpstr>
      <vt:lpstr>Avenir Next LT Pro</vt:lpstr>
      <vt:lpstr>Calibri</vt:lpstr>
      <vt:lpstr>Neue Haas Grotesk Text Pro</vt:lpstr>
      <vt:lpstr>AccentBoxVTI</vt:lpstr>
      <vt:lpstr>Introduction to Polygons &amp; Triangles   </vt:lpstr>
      <vt:lpstr>What is a Polygon?</vt:lpstr>
      <vt:lpstr>Difference between a Convex and Concave Polygon</vt:lpstr>
      <vt:lpstr>Types of Triangles</vt:lpstr>
      <vt:lpstr>Types of Triangles</vt:lpstr>
      <vt:lpstr>Draw &amp; Classify Triangles Practice Instructions: Use a ruler and protractor to draw triangles with the given angle measures. After drawing, classify each triangle by angles (acute, right, obtuse) and sides (scalene, isosceles, equilateral). Share and discuss your results with your groupmates.</vt:lpstr>
      <vt:lpstr>Triangle Sum Theorem   Objective: Students will measure triangle angles using protractors and apply the Triangle Sum Theorem to find missing angles.</vt:lpstr>
      <vt:lpstr>Triangle Sum Theorem</vt:lpstr>
      <vt:lpstr>Objective: Solve for unknown angles using the Triangle Sum Theorem and classify triangles by angles.</vt:lpstr>
      <vt:lpstr>Exterior Angles of Triangles   Objective: Apply the Exterior Angle Theorem to find missing angles in a triangle.</vt:lpstr>
      <vt:lpstr>Exterior Angle Theorem</vt:lpstr>
      <vt:lpstr>Instructions: Solve for the missing exterior angle. Work with a partner (Think-Pair-Share).</vt:lpstr>
      <vt:lpstr>Angles in Special Triangles  Objective: Find missing angles in isosceles and equilateral triangles.</vt:lpstr>
      <vt:lpstr>Properties of Special Triangles</vt:lpstr>
      <vt:lpstr>Instructions: Solve for missing angles in the triangles below. Work with a partner.</vt:lpstr>
      <vt:lpstr>Mid-Unit Review – Triangles  Objective: Solve problems using triangle angle relationships and explain my reasoning.</vt:lpstr>
      <vt:lpstr>Instructions: Solve the following problems as a team. Discuss reasoning.</vt:lpstr>
      <vt:lpstr>Solve for missing angles.</vt:lpstr>
      <vt:lpstr>Homework: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 Mark  Barbado</dc:creator>
  <cp:lastModifiedBy>John Mark  Barbado</cp:lastModifiedBy>
  <cp:revision>2</cp:revision>
  <dcterms:created xsi:type="dcterms:W3CDTF">2025-09-07T19:39:24Z</dcterms:created>
  <dcterms:modified xsi:type="dcterms:W3CDTF">2025-09-08T12:23:26Z</dcterms:modified>
</cp:coreProperties>
</file>