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007"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05871-2497-4BFA-B95E-5B5FAD52EAA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CAE5EB7-88CA-4FD4-91F2-D5502835AC73}">
      <dgm:prSet custT="1"/>
      <dgm:spPr/>
      <dgm:t>
        <a:bodyPr/>
        <a:lstStyle/>
        <a:p>
          <a:pPr algn="ctr"/>
          <a:r>
            <a:rPr lang="en-US" sz="6000" b="1" dirty="0"/>
            <a:t>a²+b²=c²</a:t>
          </a:r>
        </a:p>
      </dgm:t>
    </dgm:pt>
    <dgm:pt modelId="{391DBCA4-AD8F-4BC0-A1DA-446301497096}" type="parTrans" cxnId="{2591E7C8-B3F3-49D6-9C0C-831D0ABDF421}">
      <dgm:prSet/>
      <dgm:spPr/>
      <dgm:t>
        <a:bodyPr/>
        <a:lstStyle/>
        <a:p>
          <a:endParaRPr lang="en-US"/>
        </a:p>
      </dgm:t>
    </dgm:pt>
    <dgm:pt modelId="{9B5429EA-AF71-4866-B96E-68F32EDBE7D8}" type="sibTrans" cxnId="{2591E7C8-B3F3-49D6-9C0C-831D0ABDF421}">
      <dgm:prSet/>
      <dgm:spPr/>
      <dgm:t>
        <a:bodyPr/>
        <a:lstStyle/>
        <a:p>
          <a:endParaRPr lang="en-US"/>
        </a:p>
      </dgm:t>
    </dgm:pt>
    <dgm:pt modelId="{8869ED41-FD1E-4E24-8354-57BA5E2BC170}">
      <dgm:prSet/>
      <dgm:spPr/>
      <dgm:t>
        <a:bodyPr/>
        <a:lstStyle/>
        <a:p>
          <a:r>
            <a:rPr lang="en-US"/>
            <a:t>𝑎 and 𝑏 = legs of a right triangle</a:t>
          </a:r>
        </a:p>
      </dgm:t>
    </dgm:pt>
    <dgm:pt modelId="{E35744D0-073F-4D28-A2DD-E244763B1621}" type="parTrans" cxnId="{F5D1AFD8-B18E-4CB4-9979-5065A6FC6A3D}">
      <dgm:prSet/>
      <dgm:spPr/>
      <dgm:t>
        <a:bodyPr/>
        <a:lstStyle/>
        <a:p>
          <a:endParaRPr lang="en-US"/>
        </a:p>
      </dgm:t>
    </dgm:pt>
    <dgm:pt modelId="{9E0AE4A2-D002-41F2-91F9-808DB1D3C27A}" type="sibTrans" cxnId="{F5D1AFD8-B18E-4CB4-9979-5065A6FC6A3D}">
      <dgm:prSet/>
      <dgm:spPr/>
      <dgm:t>
        <a:bodyPr/>
        <a:lstStyle/>
        <a:p>
          <a:endParaRPr lang="en-US"/>
        </a:p>
      </dgm:t>
    </dgm:pt>
    <dgm:pt modelId="{434F9A0E-2EE4-4BAD-87D5-35ADC374E6C5}">
      <dgm:prSet/>
      <dgm:spPr/>
      <dgm:t>
        <a:bodyPr/>
        <a:lstStyle/>
        <a:p>
          <a:r>
            <a:rPr lang="en-US"/>
            <a:t>𝑐 = hypotenuse (longest side)</a:t>
          </a:r>
        </a:p>
      </dgm:t>
    </dgm:pt>
    <dgm:pt modelId="{5F6F4461-6B5E-4816-8A63-B4FC1215861C}" type="parTrans" cxnId="{02E2CE04-74C6-467B-A206-F414F505701B}">
      <dgm:prSet/>
      <dgm:spPr/>
      <dgm:t>
        <a:bodyPr/>
        <a:lstStyle/>
        <a:p>
          <a:endParaRPr lang="en-US"/>
        </a:p>
      </dgm:t>
    </dgm:pt>
    <dgm:pt modelId="{9E0E35DD-DF86-48C7-9102-5CDBA9B633D4}" type="sibTrans" cxnId="{02E2CE04-74C6-467B-A206-F414F505701B}">
      <dgm:prSet/>
      <dgm:spPr/>
      <dgm:t>
        <a:bodyPr/>
        <a:lstStyle/>
        <a:p>
          <a:endParaRPr lang="en-US"/>
        </a:p>
      </dgm:t>
    </dgm:pt>
    <dgm:pt modelId="{98BBC9EC-32D5-4FF2-83C0-7FAFAEA7082C}" type="pres">
      <dgm:prSet presAssocID="{4DD05871-2497-4BFA-B95E-5B5FAD52EAA5}" presName="linear" presStyleCnt="0">
        <dgm:presLayoutVars>
          <dgm:animLvl val="lvl"/>
          <dgm:resizeHandles val="exact"/>
        </dgm:presLayoutVars>
      </dgm:prSet>
      <dgm:spPr/>
    </dgm:pt>
    <dgm:pt modelId="{87638811-86B1-43D9-9A95-3D1684B85464}" type="pres">
      <dgm:prSet presAssocID="{FCAE5EB7-88CA-4FD4-91F2-D5502835AC73}" presName="parentText" presStyleLbl="node1" presStyleIdx="0" presStyleCnt="3">
        <dgm:presLayoutVars>
          <dgm:chMax val="0"/>
          <dgm:bulletEnabled val="1"/>
        </dgm:presLayoutVars>
      </dgm:prSet>
      <dgm:spPr/>
    </dgm:pt>
    <dgm:pt modelId="{736F0515-D19A-44A7-829B-09DFB794E919}" type="pres">
      <dgm:prSet presAssocID="{9B5429EA-AF71-4866-B96E-68F32EDBE7D8}" presName="spacer" presStyleCnt="0"/>
      <dgm:spPr/>
    </dgm:pt>
    <dgm:pt modelId="{46DE9CA9-808D-4FA1-8486-C85BF6217A6E}" type="pres">
      <dgm:prSet presAssocID="{8869ED41-FD1E-4E24-8354-57BA5E2BC170}" presName="parentText" presStyleLbl="node1" presStyleIdx="1" presStyleCnt="3">
        <dgm:presLayoutVars>
          <dgm:chMax val="0"/>
          <dgm:bulletEnabled val="1"/>
        </dgm:presLayoutVars>
      </dgm:prSet>
      <dgm:spPr/>
    </dgm:pt>
    <dgm:pt modelId="{79C86D5D-A3C6-4B25-A33D-026D0586A55D}" type="pres">
      <dgm:prSet presAssocID="{9E0AE4A2-D002-41F2-91F9-808DB1D3C27A}" presName="spacer" presStyleCnt="0"/>
      <dgm:spPr/>
    </dgm:pt>
    <dgm:pt modelId="{2D294D1C-9B8F-4C1A-B264-C8F0F9EBA16D}" type="pres">
      <dgm:prSet presAssocID="{434F9A0E-2EE4-4BAD-87D5-35ADC374E6C5}" presName="parentText" presStyleLbl="node1" presStyleIdx="2" presStyleCnt="3">
        <dgm:presLayoutVars>
          <dgm:chMax val="0"/>
          <dgm:bulletEnabled val="1"/>
        </dgm:presLayoutVars>
      </dgm:prSet>
      <dgm:spPr/>
    </dgm:pt>
  </dgm:ptLst>
  <dgm:cxnLst>
    <dgm:cxn modelId="{02E2CE04-74C6-467B-A206-F414F505701B}" srcId="{4DD05871-2497-4BFA-B95E-5B5FAD52EAA5}" destId="{434F9A0E-2EE4-4BAD-87D5-35ADC374E6C5}" srcOrd="2" destOrd="0" parTransId="{5F6F4461-6B5E-4816-8A63-B4FC1215861C}" sibTransId="{9E0E35DD-DF86-48C7-9102-5CDBA9B633D4}"/>
    <dgm:cxn modelId="{8003AFA4-67A8-4499-8BA4-EE3484D89F9E}" type="presOf" srcId="{8869ED41-FD1E-4E24-8354-57BA5E2BC170}" destId="{46DE9CA9-808D-4FA1-8486-C85BF6217A6E}" srcOrd="0" destOrd="0" presId="urn:microsoft.com/office/officeart/2005/8/layout/vList2"/>
    <dgm:cxn modelId="{5FDBDAAF-45FE-4C13-92DD-76301C248901}" type="presOf" srcId="{FCAE5EB7-88CA-4FD4-91F2-D5502835AC73}" destId="{87638811-86B1-43D9-9A95-3D1684B85464}" srcOrd="0" destOrd="0" presId="urn:microsoft.com/office/officeart/2005/8/layout/vList2"/>
    <dgm:cxn modelId="{2591E7C8-B3F3-49D6-9C0C-831D0ABDF421}" srcId="{4DD05871-2497-4BFA-B95E-5B5FAD52EAA5}" destId="{FCAE5EB7-88CA-4FD4-91F2-D5502835AC73}" srcOrd="0" destOrd="0" parTransId="{391DBCA4-AD8F-4BC0-A1DA-446301497096}" sibTransId="{9B5429EA-AF71-4866-B96E-68F32EDBE7D8}"/>
    <dgm:cxn modelId="{F5D1AFD8-B18E-4CB4-9979-5065A6FC6A3D}" srcId="{4DD05871-2497-4BFA-B95E-5B5FAD52EAA5}" destId="{8869ED41-FD1E-4E24-8354-57BA5E2BC170}" srcOrd="1" destOrd="0" parTransId="{E35744D0-073F-4D28-A2DD-E244763B1621}" sibTransId="{9E0AE4A2-D002-41F2-91F9-808DB1D3C27A}"/>
    <dgm:cxn modelId="{9F8959EF-41BA-49DD-9AD8-A3162CE2DC72}" type="presOf" srcId="{4DD05871-2497-4BFA-B95E-5B5FAD52EAA5}" destId="{98BBC9EC-32D5-4FF2-83C0-7FAFAEA7082C}" srcOrd="0" destOrd="0" presId="urn:microsoft.com/office/officeart/2005/8/layout/vList2"/>
    <dgm:cxn modelId="{4B92BDF8-D9EA-4E70-9CC6-6AA2E122466C}" type="presOf" srcId="{434F9A0E-2EE4-4BAD-87D5-35ADC374E6C5}" destId="{2D294D1C-9B8F-4C1A-B264-C8F0F9EBA16D}" srcOrd="0" destOrd="0" presId="urn:microsoft.com/office/officeart/2005/8/layout/vList2"/>
    <dgm:cxn modelId="{DFBEB9DE-9038-446F-904D-7B0DD0277E04}" type="presParOf" srcId="{98BBC9EC-32D5-4FF2-83C0-7FAFAEA7082C}" destId="{87638811-86B1-43D9-9A95-3D1684B85464}" srcOrd="0" destOrd="0" presId="urn:microsoft.com/office/officeart/2005/8/layout/vList2"/>
    <dgm:cxn modelId="{34BD33A5-7657-4171-B97D-4B08A46DE81E}" type="presParOf" srcId="{98BBC9EC-32D5-4FF2-83C0-7FAFAEA7082C}" destId="{736F0515-D19A-44A7-829B-09DFB794E919}" srcOrd="1" destOrd="0" presId="urn:microsoft.com/office/officeart/2005/8/layout/vList2"/>
    <dgm:cxn modelId="{F38FF4C2-A7CC-46E4-8984-23227B27AAE5}" type="presParOf" srcId="{98BBC9EC-32D5-4FF2-83C0-7FAFAEA7082C}" destId="{46DE9CA9-808D-4FA1-8486-C85BF6217A6E}" srcOrd="2" destOrd="0" presId="urn:microsoft.com/office/officeart/2005/8/layout/vList2"/>
    <dgm:cxn modelId="{2FC89A1C-478A-4C7D-9871-343F40667825}" type="presParOf" srcId="{98BBC9EC-32D5-4FF2-83C0-7FAFAEA7082C}" destId="{79C86D5D-A3C6-4B25-A33D-026D0586A55D}" srcOrd="3" destOrd="0" presId="urn:microsoft.com/office/officeart/2005/8/layout/vList2"/>
    <dgm:cxn modelId="{BE8F1FDE-9FED-4875-84AD-E976268C8C17}" type="presParOf" srcId="{98BBC9EC-32D5-4FF2-83C0-7FAFAEA7082C}" destId="{2D294D1C-9B8F-4C1A-B264-C8F0F9EBA1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E6544-68EC-488F-B167-17B3BDA1B7B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1D3F9E0-026C-4E5C-BD11-A4B21A8E38BB}">
      <dgm:prSet/>
      <dgm:spPr/>
      <dgm:t>
        <a:bodyPr/>
        <a:lstStyle/>
        <a:p>
          <a:r>
            <a:rPr lang="en-US" b="1"/>
            <a:t>Triangle Sets:</a:t>
          </a:r>
          <a:endParaRPr lang="en-US"/>
        </a:p>
      </dgm:t>
    </dgm:pt>
    <dgm:pt modelId="{3C09DB2F-0345-4E40-929E-CC68736E0D44}" type="parTrans" cxnId="{4E993212-DAA9-4279-BADF-10259C75EDFF}">
      <dgm:prSet/>
      <dgm:spPr/>
      <dgm:t>
        <a:bodyPr/>
        <a:lstStyle/>
        <a:p>
          <a:endParaRPr lang="en-US"/>
        </a:p>
      </dgm:t>
    </dgm:pt>
    <dgm:pt modelId="{7AECA064-AE06-4B10-A762-EBDD22B6EBF2}" type="sibTrans" cxnId="{4E993212-DAA9-4279-BADF-10259C75EDFF}">
      <dgm:prSet/>
      <dgm:spPr/>
      <dgm:t>
        <a:bodyPr/>
        <a:lstStyle/>
        <a:p>
          <a:endParaRPr lang="en-US"/>
        </a:p>
      </dgm:t>
    </dgm:pt>
    <dgm:pt modelId="{9D109347-FEE7-488C-9B97-0F0DFA1C1D71}">
      <dgm:prSet/>
      <dgm:spPr/>
      <dgm:t>
        <a:bodyPr/>
        <a:lstStyle/>
        <a:p>
          <a:r>
            <a:rPr lang="en-US"/>
            <a:t>(12, 35, 37) → Right?</a:t>
          </a:r>
        </a:p>
      </dgm:t>
    </dgm:pt>
    <dgm:pt modelId="{7D06C0D6-6120-49B1-879D-2A5F7443B85E}" type="parTrans" cxnId="{0ECA06CE-A65F-44F7-81BB-8F231E6EA082}">
      <dgm:prSet/>
      <dgm:spPr/>
      <dgm:t>
        <a:bodyPr/>
        <a:lstStyle/>
        <a:p>
          <a:endParaRPr lang="en-US"/>
        </a:p>
      </dgm:t>
    </dgm:pt>
    <dgm:pt modelId="{C88F1138-6B09-40B0-BB49-9CC24737CCD5}" type="sibTrans" cxnId="{0ECA06CE-A65F-44F7-81BB-8F231E6EA082}">
      <dgm:prSet/>
      <dgm:spPr/>
      <dgm:t>
        <a:bodyPr/>
        <a:lstStyle/>
        <a:p>
          <a:endParaRPr lang="en-US"/>
        </a:p>
      </dgm:t>
    </dgm:pt>
    <dgm:pt modelId="{1F68F57D-6618-40BB-8895-596A344D2A3F}">
      <dgm:prSet/>
      <dgm:spPr/>
      <dgm:t>
        <a:bodyPr/>
        <a:lstStyle/>
        <a:p>
          <a:r>
            <a:rPr lang="en-US"/>
            <a:t>(14, 48, 50) → Right?</a:t>
          </a:r>
        </a:p>
      </dgm:t>
    </dgm:pt>
    <dgm:pt modelId="{F565C6AB-5BB0-4D6B-AC47-D6E3BABD45FC}" type="parTrans" cxnId="{F3107232-84A5-4679-B732-61D3E9F34AA3}">
      <dgm:prSet/>
      <dgm:spPr/>
      <dgm:t>
        <a:bodyPr/>
        <a:lstStyle/>
        <a:p>
          <a:endParaRPr lang="en-US"/>
        </a:p>
      </dgm:t>
    </dgm:pt>
    <dgm:pt modelId="{0E47A3D6-7BCA-4EC5-A3FB-87212ACD3091}" type="sibTrans" cxnId="{F3107232-84A5-4679-B732-61D3E9F34AA3}">
      <dgm:prSet/>
      <dgm:spPr/>
      <dgm:t>
        <a:bodyPr/>
        <a:lstStyle/>
        <a:p>
          <a:endParaRPr lang="en-US"/>
        </a:p>
      </dgm:t>
    </dgm:pt>
    <dgm:pt modelId="{052A9D40-0909-481B-BDAC-8C9B27079E54}">
      <dgm:prSet/>
      <dgm:spPr/>
      <dgm:t>
        <a:bodyPr/>
        <a:lstStyle/>
        <a:p>
          <a:r>
            <a:rPr lang="en-US"/>
            <a:t>(5, 5, 8) → Right?</a:t>
          </a:r>
        </a:p>
      </dgm:t>
    </dgm:pt>
    <dgm:pt modelId="{98310DFC-04FB-4C8C-BAED-924101C7A5DE}" type="parTrans" cxnId="{47826277-01C5-4E41-A29E-F339CAA1E5DE}">
      <dgm:prSet/>
      <dgm:spPr/>
      <dgm:t>
        <a:bodyPr/>
        <a:lstStyle/>
        <a:p>
          <a:endParaRPr lang="en-US"/>
        </a:p>
      </dgm:t>
    </dgm:pt>
    <dgm:pt modelId="{AEE60182-34AF-4554-B8E7-32648CE28B1A}" type="sibTrans" cxnId="{47826277-01C5-4E41-A29E-F339CAA1E5DE}">
      <dgm:prSet/>
      <dgm:spPr/>
      <dgm:t>
        <a:bodyPr/>
        <a:lstStyle/>
        <a:p>
          <a:endParaRPr lang="en-US"/>
        </a:p>
      </dgm:t>
    </dgm:pt>
    <dgm:pt modelId="{AC505F39-0D57-4F0E-97AF-825800329B8C}">
      <dgm:prSet/>
      <dgm:spPr/>
      <dgm:t>
        <a:bodyPr/>
        <a:lstStyle/>
        <a:p>
          <a:r>
            <a:rPr lang="en-US"/>
            <a:t>(8, 20, 21) → Right?</a:t>
          </a:r>
        </a:p>
      </dgm:t>
    </dgm:pt>
    <dgm:pt modelId="{A4B31580-DCEB-4663-A367-0FA527D98954}" type="parTrans" cxnId="{D96DF2EB-A972-4940-B017-F85E45680400}">
      <dgm:prSet/>
      <dgm:spPr/>
      <dgm:t>
        <a:bodyPr/>
        <a:lstStyle/>
        <a:p>
          <a:endParaRPr lang="en-US"/>
        </a:p>
      </dgm:t>
    </dgm:pt>
    <dgm:pt modelId="{280CFA2A-3047-43CD-985F-7678BB5D7BF8}" type="sibTrans" cxnId="{D96DF2EB-A972-4940-B017-F85E45680400}">
      <dgm:prSet/>
      <dgm:spPr/>
      <dgm:t>
        <a:bodyPr/>
        <a:lstStyle/>
        <a:p>
          <a:endParaRPr lang="en-US"/>
        </a:p>
      </dgm:t>
    </dgm:pt>
    <dgm:pt modelId="{E4A84290-7364-40E6-A240-83E88C15395B}" type="pres">
      <dgm:prSet presAssocID="{093E6544-68EC-488F-B167-17B3BDA1B7BD}" presName="linear" presStyleCnt="0">
        <dgm:presLayoutVars>
          <dgm:animLvl val="lvl"/>
          <dgm:resizeHandles val="exact"/>
        </dgm:presLayoutVars>
      </dgm:prSet>
      <dgm:spPr/>
    </dgm:pt>
    <dgm:pt modelId="{66E0EEE1-FDFC-4A81-BB0C-8A32398E7219}" type="pres">
      <dgm:prSet presAssocID="{B1D3F9E0-026C-4E5C-BD11-A4B21A8E38BB}" presName="parentText" presStyleLbl="node1" presStyleIdx="0" presStyleCnt="5">
        <dgm:presLayoutVars>
          <dgm:chMax val="0"/>
          <dgm:bulletEnabled val="1"/>
        </dgm:presLayoutVars>
      </dgm:prSet>
      <dgm:spPr/>
    </dgm:pt>
    <dgm:pt modelId="{F0384B44-3D6D-4E3A-93B5-6C917D18B31C}" type="pres">
      <dgm:prSet presAssocID="{7AECA064-AE06-4B10-A762-EBDD22B6EBF2}" presName="spacer" presStyleCnt="0"/>
      <dgm:spPr/>
    </dgm:pt>
    <dgm:pt modelId="{0DCB33B5-32BC-49E7-9696-B13D1FFD0236}" type="pres">
      <dgm:prSet presAssocID="{9D109347-FEE7-488C-9B97-0F0DFA1C1D71}" presName="parentText" presStyleLbl="node1" presStyleIdx="1" presStyleCnt="5">
        <dgm:presLayoutVars>
          <dgm:chMax val="0"/>
          <dgm:bulletEnabled val="1"/>
        </dgm:presLayoutVars>
      </dgm:prSet>
      <dgm:spPr/>
    </dgm:pt>
    <dgm:pt modelId="{250AB3DB-3D3D-49DA-AE14-04AB9CF5D9D8}" type="pres">
      <dgm:prSet presAssocID="{C88F1138-6B09-40B0-BB49-9CC24737CCD5}" presName="spacer" presStyleCnt="0"/>
      <dgm:spPr/>
    </dgm:pt>
    <dgm:pt modelId="{8E1F4843-AF82-4A3A-9207-8D9918702DDE}" type="pres">
      <dgm:prSet presAssocID="{1F68F57D-6618-40BB-8895-596A344D2A3F}" presName="parentText" presStyleLbl="node1" presStyleIdx="2" presStyleCnt="5">
        <dgm:presLayoutVars>
          <dgm:chMax val="0"/>
          <dgm:bulletEnabled val="1"/>
        </dgm:presLayoutVars>
      </dgm:prSet>
      <dgm:spPr/>
    </dgm:pt>
    <dgm:pt modelId="{B1E84F8B-ACE3-434A-89EE-EE187F3092E7}" type="pres">
      <dgm:prSet presAssocID="{0E47A3D6-7BCA-4EC5-A3FB-87212ACD3091}" presName="spacer" presStyleCnt="0"/>
      <dgm:spPr/>
    </dgm:pt>
    <dgm:pt modelId="{2BC04091-06DA-4FD9-9D7C-25FAA63F3A78}" type="pres">
      <dgm:prSet presAssocID="{052A9D40-0909-481B-BDAC-8C9B27079E54}" presName="parentText" presStyleLbl="node1" presStyleIdx="3" presStyleCnt="5">
        <dgm:presLayoutVars>
          <dgm:chMax val="0"/>
          <dgm:bulletEnabled val="1"/>
        </dgm:presLayoutVars>
      </dgm:prSet>
      <dgm:spPr/>
    </dgm:pt>
    <dgm:pt modelId="{D9639007-AFA0-48F1-A6E2-F7CCF28FA6C9}" type="pres">
      <dgm:prSet presAssocID="{AEE60182-34AF-4554-B8E7-32648CE28B1A}" presName="spacer" presStyleCnt="0"/>
      <dgm:spPr/>
    </dgm:pt>
    <dgm:pt modelId="{FBE8E3D4-7D19-4C35-AA40-84C33AA2B742}" type="pres">
      <dgm:prSet presAssocID="{AC505F39-0D57-4F0E-97AF-825800329B8C}" presName="parentText" presStyleLbl="node1" presStyleIdx="4" presStyleCnt="5">
        <dgm:presLayoutVars>
          <dgm:chMax val="0"/>
          <dgm:bulletEnabled val="1"/>
        </dgm:presLayoutVars>
      </dgm:prSet>
      <dgm:spPr/>
    </dgm:pt>
  </dgm:ptLst>
  <dgm:cxnLst>
    <dgm:cxn modelId="{4E993212-DAA9-4279-BADF-10259C75EDFF}" srcId="{093E6544-68EC-488F-B167-17B3BDA1B7BD}" destId="{B1D3F9E0-026C-4E5C-BD11-A4B21A8E38BB}" srcOrd="0" destOrd="0" parTransId="{3C09DB2F-0345-4E40-929E-CC68736E0D44}" sibTransId="{7AECA064-AE06-4B10-A762-EBDD22B6EBF2}"/>
    <dgm:cxn modelId="{F3107232-84A5-4679-B732-61D3E9F34AA3}" srcId="{093E6544-68EC-488F-B167-17B3BDA1B7BD}" destId="{1F68F57D-6618-40BB-8895-596A344D2A3F}" srcOrd="2" destOrd="0" parTransId="{F565C6AB-5BB0-4D6B-AC47-D6E3BABD45FC}" sibTransId="{0E47A3D6-7BCA-4EC5-A3FB-87212ACD3091}"/>
    <dgm:cxn modelId="{23EDBC5E-568E-49C4-BF7F-E9B4B60332E2}" type="presOf" srcId="{B1D3F9E0-026C-4E5C-BD11-A4B21A8E38BB}" destId="{66E0EEE1-FDFC-4A81-BB0C-8A32398E7219}" srcOrd="0" destOrd="0" presId="urn:microsoft.com/office/officeart/2005/8/layout/vList2"/>
    <dgm:cxn modelId="{3D615C69-92A0-431C-BE14-FE9A855FA0C9}" type="presOf" srcId="{093E6544-68EC-488F-B167-17B3BDA1B7BD}" destId="{E4A84290-7364-40E6-A240-83E88C15395B}" srcOrd="0" destOrd="0" presId="urn:microsoft.com/office/officeart/2005/8/layout/vList2"/>
    <dgm:cxn modelId="{47826277-01C5-4E41-A29E-F339CAA1E5DE}" srcId="{093E6544-68EC-488F-B167-17B3BDA1B7BD}" destId="{052A9D40-0909-481B-BDAC-8C9B27079E54}" srcOrd="3" destOrd="0" parTransId="{98310DFC-04FB-4C8C-BAED-924101C7A5DE}" sibTransId="{AEE60182-34AF-4554-B8E7-32648CE28B1A}"/>
    <dgm:cxn modelId="{903AB858-ECE3-461A-BC78-D33102076704}" type="presOf" srcId="{052A9D40-0909-481B-BDAC-8C9B27079E54}" destId="{2BC04091-06DA-4FD9-9D7C-25FAA63F3A78}" srcOrd="0" destOrd="0" presId="urn:microsoft.com/office/officeart/2005/8/layout/vList2"/>
    <dgm:cxn modelId="{8825397D-304E-4802-BF54-EAEB2AC0272A}" type="presOf" srcId="{1F68F57D-6618-40BB-8895-596A344D2A3F}" destId="{8E1F4843-AF82-4A3A-9207-8D9918702DDE}" srcOrd="0" destOrd="0" presId="urn:microsoft.com/office/officeart/2005/8/layout/vList2"/>
    <dgm:cxn modelId="{71DB608D-1FAF-4DF9-A381-0BCA91D8B72B}" type="presOf" srcId="{9D109347-FEE7-488C-9B97-0F0DFA1C1D71}" destId="{0DCB33B5-32BC-49E7-9696-B13D1FFD0236}" srcOrd="0" destOrd="0" presId="urn:microsoft.com/office/officeart/2005/8/layout/vList2"/>
    <dgm:cxn modelId="{0EB32AB9-5BD2-4B97-B534-44A60D7E73E3}" type="presOf" srcId="{AC505F39-0D57-4F0E-97AF-825800329B8C}" destId="{FBE8E3D4-7D19-4C35-AA40-84C33AA2B742}" srcOrd="0" destOrd="0" presId="urn:microsoft.com/office/officeart/2005/8/layout/vList2"/>
    <dgm:cxn modelId="{0ECA06CE-A65F-44F7-81BB-8F231E6EA082}" srcId="{093E6544-68EC-488F-B167-17B3BDA1B7BD}" destId="{9D109347-FEE7-488C-9B97-0F0DFA1C1D71}" srcOrd="1" destOrd="0" parTransId="{7D06C0D6-6120-49B1-879D-2A5F7443B85E}" sibTransId="{C88F1138-6B09-40B0-BB49-9CC24737CCD5}"/>
    <dgm:cxn modelId="{D96DF2EB-A972-4940-B017-F85E45680400}" srcId="{093E6544-68EC-488F-B167-17B3BDA1B7BD}" destId="{AC505F39-0D57-4F0E-97AF-825800329B8C}" srcOrd="4" destOrd="0" parTransId="{A4B31580-DCEB-4663-A367-0FA527D98954}" sibTransId="{280CFA2A-3047-43CD-985F-7678BB5D7BF8}"/>
    <dgm:cxn modelId="{B5487A30-D64B-4DB7-8C7C-FED9A93D6705}" type="presParOf" srcId="{E4A84290-7364-40E6-A240-83E88C15395B}" destId="{66E0EEE1-FDFC-4A81-BB0C-8A32398E7219}" srcOrd="0" destOrd="0" presId="urn:microsoft.com/office/officeart/2005/8/layout/vList2"/>
    <dgm:cxn modelId="{39786DF3-E706-484A-9E58-F50A2FDA343E}" type="presParOf" srcId="{E4A84290-7364-40E6-A240-83E88C15395B}" destId="{F0384B44-3D6D-4E3A-93B5-6C917D18B31C}" srcOrd="1" destOrd="0" presId="urn:microsoft.com/office/officeart/2005/8/layout/vList2"/>
    <dgm:cxn modelId="{F358F199-DD99-464E-AE6B-FD26367C552C}" type="presParOf" srcId="{E4A84290-7364-40E6-A240-83E88C15395B}" destId="{0DCB33B5-32BC-49E7-9696-B13D1FFD0236}" srcOrd="2" destOrd="0" presId="urn:microsoft.com/office/officeart/2005/8/layout/vList2"/>
    <dgm:cxn modelId="{254E4776-D9F3-45B2-BBD1-9197603C2C5F}" type="presParOf" srcId="{E4A84290-7364-40E6-A240-83E88C15395B}" destId="{250AB3DB-3D3D-49DA-AE14-04AB9CF5D9D8}" srcOrd="3" destOrd="0" presId="urn:microsoft.com/office/officeart/2005/8/layout/vList2"/>
    <dgm:cxn modelId="{E44B2400-F6B6-419F-B782-AF67CE6F8021}" type="presParOf" srcId="{E4A84290-7364-40E6-A240-83E88C15395B}" destId="{8E1F4843-AF82-4A3A-9207-8D9918702DDE}" srcOrd="4" destOrd="0" presId="urn:microsoft.com/office/officeart/2005/8/layout/vList2"/>
    <dgm:cxn modelId="{325BA69B-7C8F-4778-A4D1-7BD67EA83AC4}" type="presParOf" srcId="{E4A84290-7364-40E6-A240-83E88C15395B}" destId="{B1E84F8B-ACE3-434A-89EE-EE187F3092E7}" srcOrd="5" destOrd="0" presId="urn:microsoft.com/office/officeart/2005/8/layout/vList2"/>
    <dgm:cxn modelId="{246BFBBE-DB75-4F5B-BE58-BA2DDF13B725}" type="presParOf" srcId="{E4A84290-7364-40E6-A240-83E88C15395B}" destId="{2BC04091-06DA-4FD9-9D7C-25FAA63F3A78}" srcOrd="6" destOrd="0" presId="urn:microsoft.com/office/officeart/2005/8/layout/vList2"/>
    <dgm:cxn modelId="{FCF38F98-0708-4CD5-8DDF-A40716FDE44B}" type="presParOf" srcId="{E4A84290-7364-40E6-A240-83E88C15395B}" destId="{D9639007-AFA0-48F1-A6E2-F7CCF28FA6C9}" srcOrd="7" destOrd="0" presId="urn:microsoft.com/office/officeart/2005/8/layout/vList2"/>
    <dgm:cxn modelId="{7820CEF7-53CC-4E28-9D93-DCD9771D91E9}" type="presParOf" srcId="{E4A84290-7364-40E6-A240-83E88C15395B}" destId="{FBE8E3D4-7D19-4C35-AA40-84C33AA2B7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13CDB-6832-4EDA-8656-BC471E80A3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1A17C3-7F41-48A7-BA4D-BF043F54E6B3}">
      <dgm:prSet/>
      <dgm:spPr/>
      <dgm:t>
        <a:bodyPr/>
        <a:lstStyle/>
        <a:p>
          <a:r>
            <a:rPr lang="en-US" b="1" dirty="0"/>
            <a:t>Triangle Sets:</a:t>
          </a:r>
          <a:endParaRPr lang="en-US" dirty="0"/>
        </a:p>
      </dgm:t>
    </dgm:pt>
    <dgm:pt modelId="{1FB0BCD9-61E1-4956-A6CD-B18C5ADB0D44}" type="parTrans" cxnId="{965D2D4D-AD50-4A5F-9B4A-35E601AF9367}">
      <dgm:prSet/>
      <dgm:spPr/>
      <dgm:t>
        <a:bodyPr/>
        <a:lstStyle/>
        <a:p>
          <a:endParaRPr lang="en-US"/>
        </a:p>
      </dgm:t>
    </dgm:pt>
    <dgm:pt modelId="{181359D8-72B2-489B-B04A-1ACBEDBF927C}" type="sibTrans" cxnId="{965D2D4D-AD50-4A5F-9B4A-35E601AF9367}">
      <dgm:prSet/>
      <dgm:spPr/>
      <dgm:t>
        <a:bodyPr/>
        <a:lstStyle/>
        <a:p>
          <a:endParaRPr lang="en-US"/>
        </a:p>
      </dgm:t>
    </dgm:pt>
    <dgm:pt modelId="{DFD3A407-8F7B-4A76-A09D-96B0C0213421}">
      <dgm:prSet/>
      <dgm:spPr/>
      <dgm:t>
        <a:bodyPr/>
        <a:lstStyle/>
        <a:p>
          <a:r>
            <a:rPr lang="en-US"/>
            <a:t>a = 6, b = 8, c = ?</a:t>
          </a:r>
        </a:p>
      </dgm:t>
    </dgm:pt>
    <dgm:pt modelId="{209855B9-7B9D-4E90-8EF0-280C3163FB29}" type="parTrans" cxnId="{EAB9757A-7924-446B-8FDD-9BC638A77394}">
      <dgm:prSet/>
      <dgm:spPr/>
      <dgm:t>
        <a:bodyPr/>
        <a:lstStyle/>
        <a:p>
          <a:endParaRPr lang="en-US"/>
        </a:p>
      </dgm:t>
    </dgm:pt>
    <dgm:pt modelId="{E58DD376-3D1A-4263-9F90-FE9E2B758109}" type="sibTrans" cxnId="{EAB9757A-7924-446B-8FDD-9BC638A77394}">
      <dgm:prSet/>
      <dgm:spPr/>
      <dgm:t>
        <a:bodyPr/>
        <a:lstStyle/>
        <a:p>
          <a:endParaRPr lang="en-US"/>
        </a:p>
      </dgm:t>
    </dgm:pt>
    <dgm:pt modelId="{699F389D-CC88-4C03-A30B-8D7670F81FF0}">
      <dgm:prSet/>
      <dgm:spPr/>
      <dgm:t>
        <a:bodyPr/>
        <a:lstStyle/>
        <a:p>
          <a:r>
            <a:rPr lang="en-US"/>
            <a:t>a = ?, b = 9, c = 15</a:t>
          </a:r>
        </a:p>
      </dgm:t>
    </dgm:pt>
    <dgm:pt modelId="{3883E224-DD93-4B95-9A6C-33520281C77F}" type="parTrans" cxnId="{069536EB-72F5-4296-B6D1-0BD7E223096A}">
      <dgm:prSet/>
      <dgm:spPr/>
      <dgm:t>
        <a:bodyPr/>
        <a:lstStyle/>
        <a:p>
          <a:endParaRPr lang="en-US"/>
        </a:p>
      </dgm:t>
    </dgm:pt>
    <dgm:pt modelId="{7816FD1B-2DAB-4F9A-A091-B34380F3BE58}" type="sibTrans" cxnId="{069536EB-72F5-4296-B6D1-0BD7E223096A}">
      <dgm:prSet/>
      <dgm:spPr/>
      <dgm:t>
        <a:bodyPr/>
        <a:lstStyle/>
        <a:p>
          <a:endParaRPr lang="en-US"/>
        </a:p>
      </dgm:t>
    </dgm:pt>
    <dgm:pt modelId="{4E484A69-7BD5-4194-901F-B1CDB82B32DA}">
      <dgm:prSet/>
      <dgm:spPr/>
      <dgm:t>
        <a:bodyPr/>
        <a:lstStyle/>
        <a:p>
          <a:r>
            <a:rPr lang="en-US"/>
            <a:t>a = 5, b = ?, c = 13</a:t>
          </a:r>
        </a:p>
      </dgm:t>
    </dgm:pt>
    <dgm:pt modelId="{070EFC4D-3C1F-41CE-961F-517539DB3BF2}" type="parTrans" cxnId="{FE02C542-DCAC-4947-8DA3-4A938D228317}">
      <dgm:prSet/>
      <dgm:spPr/>
      <dgm:t>
        <a:bodyPr/>
        <a:lstStyle/>
        <a:p>
          <a:endParaRPr lang="en-US"/>
        </a:p>
      </dgm:t>
    </dgm:pt>
    <dgm:pt modelId="{65A96D30-73D8-4532-938B-73C6CC48E1C4}" type="sibTrans" cxnId="{FE02C542-DCAC-4947-8DA3-4A938D228317}">
      <dgm:prSet/>
      <dgm:spPr/>
      <dgm:t>
        <a:bodyPr/>
        <a:lstStyle/>
        <a:p>
          <a:endParaRPr lang="en-US"/>
        </a:p>
      </dgm:t>
    </dgm:pt>
    <dgm:pt modelId="{C756D54E-36CD-4782-9721-5F36E8C523CC}">
      <dgm:prSet/>
      <dgm:spPr/>
      <dgm:t>
        <a:bodyPr/>
        <a:lstStyle/>
        <a:p>
          <a:r>
            <a:rPr lang="en-US"/>
            <a:t>a = 12, b = 16, c = ?</a:t>
          </a:r>
        </a:p>
      </dgm:t>
    </dgm:pt>
    <dgm:pt modelId="{61155D81-AB4C-42C6-90DA-B0778D012CAB}" type="parTrans" cxnId="{B35335E0-8D0D-45F8-9550-08F2B0F0F107}">
      <dgm:prSet/>
      <dgm:spPr/>
      <dgm:t>
        <a:bodyPr/>
        <a:lstStyle/>
        <a:p>
          <a:endParaRPr lang="en-US"/>
        </a:p>
      </dgm:t>
    </dgm:pt>
    <dgm:pt modelId="{5A2B4562-182E-4371-9F8D-C00B5F94D296}" type="sibTrans" cxnId="{B35335E0-8D0D-45F8-9550-08F2B0F0F107}">
      <dgm:prSet/>
      <dgm:spPr/>
      <dgm:t>
        <a:bodyPr/>
        <a:lstStyle/>
        <a:p>
          <a:endParaRPr lang="en-US"/>
        </a:p>
      </dgm:t>
    </dgm:pt>
    <dgm:pt modelId="{A715E861-EA68-4E3B-BD74-F1DB397CC8C3}" type="pres">
      <dgm:prSet presAssocID="{71E13CDB-6832-4EDA-8656-BC471E80A353}" presName="linear" presStyleCnt="0">
        <dgm:presLayoutVars>
          <dgm:animLvl val="lvl"/>
          <dgm:resizeHandles val="exact"/>
        </dgm:presLayoutVars>
      </dgm:prSet>
      <dgm:spPr/>
    </dgm:pt>
    <dgm:pt modelId="{96A675AF-6BF5-4ED3-B735-1DF2ECEE12A5}" type="pres">
      <dgm:prSet presAssocID="{7E1A17C3-7F41-48A7-BA4D-BF043F54E6B3}" presName="parentText" presStyleLbl="node1" presStyleIdx="0" presStyleCnt="5">
        <dgm:presLayoutVars>
          <dgm:chMax val="0"/>
          <dgm:bulletEnabled val="1"/>
        </dgm:presLayoutVars>
      </dgm:prSet>
      <dgm:spPr/>
    </dgm:pt>
    <dgm:pt modelId="{28B19884-AB11-44C3-8CDA-2D2D3DB08ED7}" type="pres">
      <dgm:prSet presAssocID="{181359D8-72B2-489B-B04A-1ACBEDBF927C}" presName="spacer" presStyleCnt="0"/>
      <dgm:spPr/>
    </dgm:pt>
    <dgm:pt modelId="{08A882B9-3BCA-44B0-B30B-BD8C5EBA534D}" type="pres">
      <dgm:prSet presAssocID="{DFD3A407-8F7B-4A76-A09D-96B0C0213421}" presName="parentText" presStyleLbl="node1" presStyleIdx="1" presStyleCnt="5">
        <dgm:presLayoutVars>
          <dgm:chMax val="0"/>
          <dgm:bulletEnabled val="1"/>
        </dgm:presLayoutVars>
      </dgm:prSet>
      <dgm:spPr/>
    </dgm:pt>
    <dgm:pt modelId="{C971888C-77AB-4F94-B6E5-BFB66BCCD335}" type="pres">
      <dgm:prSet presAssocID="{E58DD376-3D1A-4263-9F90-FE9E2B758109}" presName="spacer" presStyleCnt="0"/>
      <dgm:spPr/>
    </dgm:pt>
    <dgm:pt modelId="{96B6A86F-CFF3-4055-90A6-7E61CABFDAA2}" type="pres">
      <dgm:prSet presAssocID="{699F389D-CC88-4C03-A30B-8D7670F81FF0}" presName="parentText" presStyleLbl="node1" presStyleIdx="2" presStyleCnt="5">
        <dgm:presLayoutVars>
          <dgm:chMax val="0"/>
          <dgm:bulletEnabled val="1"/>
        </dgm:presLayoutVars>
      </dgm:prSet>
      <dgm:spPr/>
    </dgm:pt>
    <dgm:pt modelId="{2C07D794-109F-4ED9-9213-9CF4CFE20E8C}" type="pres">
      <dgm:prSet presAssocID="{7816FD1B-2DAB-4F9A-A091-B34380F3BE58}" presName="spacer" presStyleCnt="0"/>
      <dgm:spPr/>
    </dgm:pt>
    <dgm:pt modelId="{6A09B57F-89AB-4048-8D9C-ACF93C015930}" type="pres">
      <dgm:prSet presAssocID="{4E484A69-7BD5-4194-901F-B1CDB82B32DA}" presName="parentText" presStyleLbl="node1" presStyleIdx="3" presStyleCnt="5">
        <dgm:presLayoutVars>
          <dgm:chMax val="0"/>
          <dgm:bulletEnabled val="1"/>
        </dgm:presLayoutVars>
      </dgm:prSet>
      <dgm:spPr/>
    </dgm:pt>
    <dgm:pt modelId="{0D7ECEC7-51D6-47D5-942D-52405F3B2683}" type="pres">
      <dgm:prSet presAssocID="{65A96D30-73D8-4532-938B-73C6CC48E1C4}" presName="spacer" presStyleCnt="0"/>
      <dgm:spPr/>
    </dgm:pt>
    <dgm:pt modelId="{2083FBF7-7D92-44D2-8C95-3B8EED9BCE63}" type="pres">
      <dgm:prSet presAssocID="{C756D54E-36CD-4782-9721-5F36E8C523CC}" presName="parentText" presStyleLbl="node1" presStyleIdx="4" presStyleCnt="5">
        <dgm:presLayoutVars>
          <dgm:chMax val="0"/>
          <dgm:bulletEnabled val="1"/>
        </dgm:presLayoutVars>
      </dgm:prSet>
      <dgm:spPr/>
    </dgm:pt>
  </dgm:ptLst>
  <dgm:cxnLst>
    <dgm:cxn modelId="{46209A1C-CB81-41D5-BB97-CF1396BDED28}" type="presOf" srcId="{71E13CDB-6832-4EDA-8656-BC471E80A353}" destId="{A715E861-EA68-4E3B-BD74-F1DB397CC8C3}" srcOrd="0" destOrd="0" presId="urn:microsoft.com/office/officeart/2005/8/layout/vList2"/>
    <dgm:cxn modelId="{2D08F922-7916-4E49-BD21-68ADE5B2CEE8}" type="presOf" srcId="{DFD3A407-8F7B-4A76-A09D-96B0C0213421}" destId="{08A882B9-3BCA-44B0-B30B-BD8C5EBA534D}" srcOrd="0" destOrd="0" presId="urn:microsoft.com/office/officeart/2005/8/layout/vList2"/>
    <dgm:cxn modelId="{7AC1E526-4345-4737-A9C9-6D3093594E3F}" type="presOf" srcId="{C756D54E-36CD-4782-9721-5F36E8C523CC}" destId="{2083FBF7-7D92-44D2-8C95-3B8EED9BCE63}" srcOrd="0" destOrd="0" presId="urn:microsoft.com/office/officeart/2005/8/layout/vList2"/>
    <dgm:cxn modelId="{0F0C1B38-086F-42CC-A2B5-95605708F25A}" type="presOf" srcId="{7E1A17C3-7F41-48A7-BA4D-BF043F54E6B3}" destId="{96A675AF-6BF5-4ED3-B735-1DF2ECEE12A5}" srcOrd="0" destOrd="0" presId="urn:microsoft.com/office/officeart/2005/8/layout/vList2"/>
    <dgm:cxn modelId="{377E4C39-5A92-49A5-8251-E45E2A9ECBFE}" type="presOf" srcId="{699F389D-CC88-4C03-A30B-8D7670F81FF0}" destId="{96B6A86F-CFF3-4055-90A6-7E61CABFDAA2}" srcOrd="0" destOrd="0" presId="urn:microsoft.com/office/officeart/2005/8/layout/vList2"/>
    <dgm:cxn modelId="{FE02C542-DCAC-4947-8DA3-4A938D228317}" srcId="{71E13CDB-6832-4EDA-8656-BC471E80A353}" destId="{4E484A69-7BD5-4194-901F-B1CDB82B32DA}" srcOrd="3" destOrd="0" parTransId="{070EFC4D-3C1F-41CE-961F-517539DB3BF2}" sibTransId="{65A96D30-73D8-4532-938B-73C6CC48E1C4}"/>
    <dgm:cxn modelId="{965D2D4D-AD50-4A5F-9B4A-35E601AF9367}" srcId="{71E13CDB-6832-4EDA-8656-BC471E80A353}" destId="{7E1A17C3-7F41-48A7-BA4D-BF043F54E6B3}" srcOrd="0" destOrd="0" parTransId="{1FB0BCD9-61E1-4956-A6CD-B18C5ADB0D44}" sibTransId="{181359D8-72B2-489B-B04A-1ACBEDBF927C}"/>
    <dgm:cxn modelId="{EAB9757A-7924-446B-8FDD-9BC638A77394}" srcId="{71E13CDB-6832-4EDA-8656-BC471E80A353}" destId="{DFD3A407-8F7B-4A76-A09D-96B0C0213421}" srcOrd="1" destOrd="0" parTransId="{209855B9-7B9D-4E90-8EF0-280C3163FB29}" sibTransId="{E58DD376-3D1A-4263-9F90-FE9E2B758109}"/>
    <dgm:cxn modelId="{32A7608A-31F5-441E-9A5E-943F40AA91DB}" type="presOf" srcId="{4E484A69-7BD5-4194-901F-B1CDB82B32DA}" destId="{6A09B57F-89AB-4048-8D9C-ACF93C015930}" srcOrd="0" destOrd="0" presId="urn:microsoft.com/office/officeart/2005/8/layout/vList2"/>
    <dgm:cxn modelId="{B35335E0-8D0D-45F8-9550-08F2B0F0F107}" srcId="{71E13CDB-6832-4EDA-8656-BC471E80A353}" destId="{C756D54E-36CD-4782-9721-5F36E8C523CC}" srcOrd="4" destOrd="0" parTransId="{61155D81-AB4C-42C6-90DA-B0778D012CAB}" sibTransId="{5A2B4562-182E-4371-9F8D-C00B5F94D296}"/>
    <dgm:cxn modelId="{069536EB-72F5-4296-B6D1-0BD7E223096A}" srcId="{71E13CDB-6832-4EDA-8656-BC471E80A353}" destId="{699F389D-CC88-4C03-A30B-8D7670F81FF0}" srcOrd="2" destOrd="0" parTransId="{3883E224-DD93-4B95-9A6C-33520281C77F}" sibTransId="{7816FD1B-2DAB-4F9A-A091-B34380F3BE58}"/>
    <dgm:cxn modelId="{BA6D95B0-4A69-4B63-AE20-BEF139A72361}" type="presParOf" srcId="{A715E861-EA68-4E3B-BD74-F1DB397CC8C3}" destId="{96A675AF-6BF5-4ED3-B735-1DF2ECEE12A5}" srcOrd="0" destOrd="0" presId="urn:microsoft.com/office/officeart/2005/8/layout/vList2"/>
    <dgm:cxn modelId="{0A924D66-8B2B-407C-BE12-5CF22F0438D8}" type="presParOf" srcId="{A715E861-EA68-4E3B-BD74-F1DB397CC8C3}" destId="{28B19884-AB11-44C3-8CDA-2D2D3DB08ED7}" srcOrd="1" destOrd="0" presId="urn:microsoft.com/office/officeart/2005/8/layout/vList2"/>
    <dgm:cxn modelId="{5351267D-D85F-4F30-B66A-088FEB59EE7A}" type="presParOf" srcId="{A715E861-EA68-4E3B-BD74-F1DB397CC8C3}" destId="{08A882B9-3BCA-44B0-B30B-BD8C5EBA534D}" srcOrd="2" destOrd="0" presId="urn:microsoft.com/office/officeart/2005/8/layout/vList2"/>
    <dgm:cxn modelId="{DB966652-FB96-4640-932B-7920C09372E3}" type="presParOf" srcId="{A715E861-EA68-4E3B-BD74-F1DB397CC8C3}" destId="{C971888C-77AB-4F94-B6E5-BFB66BCCD335}" srcOrd="3" destOrd="0" presId="urn:microsoft.com/office/officeart/2005/8/layout/vList2"/>
    <dgm:cxn modelId="{D8CB7948-0CB6-4E4C-8BAB-AB4D7375A352}" type="presParOf" srcId="{A715E861-EA68-4E3B-BD74-F1DB397CC8C3}" destId="{96B6A86F-CFF3-4055-90A6-7E61CABFDAA2}" srcOrd="4" destOrd="0" presId="urn:microsoft.com/office/officeart/2005/8/layout/vList2"/>
    <dgm:cxn modelId="{7C5B4DCA-5834-4C0A-8D59-5E0482EF0647}" type="presParOf" srcId="{A715E861-EA68-4E3B-BD74-F1DB397CC8C3}" destId="{2C07D794-109F-4ED9-9213-9CF4CFE20E8C}" srcOrd="5" destOrd="0" presId="urn:microsoft.com/office/officeart/2005/8/layout/vList2"/>
    <dgm:cxn modelId="{5C7E0990-51B8-44B4-B089-CDC2ADB5A309}" type="presParOf" srcId="{A715E861-EA68-4E3B-BD74-F1DB397CC8C3}" destId="{6A09B57F-89AB-4048-8D9C-ACF93C015930}" srcOrd="6" destOrd="0" presId="urn:microsoft.com/office/officeart/2005/8/layout/vList2"/>
    <dgm:cxn modelId="{7A6A412C-1AAF-46AE-B9D6-D9A48B993669}" type="presParOf" srcId="{A715E861-EA68-4E3B-BD74-F1DB397CC8C3}" destId="{0D7ECEC7-51D6-47D5-942D-52405F3B2683}" srcOrd="7" destOrd="0" presId="urn:microsoft.com/office/officeart/2005/8/layout/vList2"/>
    <dgm:cxn modelId="{72021E89-8741-45EB-9998-79577349FD46}" type="presParOf" srcId="{A715E861-EA68-4E3B-BD74-F1DB397CC8C3}" destId="{2083FBF7-7D92-44D2-8C95-3B8EED9BCE6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BF31B7-A646-47E9-8FC9-CF457C9667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3294EF-FCFF-4B22-BFBA-1B0A269841C2}">
      <dgm:prSet/>
      <dgm:spPr/>
      <dgm:t>
        <a:bodyPr/>
        <a:lstStyle/>
        <a:p>
          <a:pPr algn="l"/>
          <a:r>
            <a:rPr lang="en-US" b="1"/>
            <a:t>Problems:</a:t>
          </a:r>
          <a:endParaRPr lang="en-US"/>
        </a:p>
      </dgm:t>
    </dgm:pt>
    <dgm:pt modelId="{7546E34E-2F68-4B6A-B0B3-EE5C203C22DC}" type="parTrans" cxnId="{9C7AC7A7-3242-44F3-A287-1E1B41B53EDF}">
      <dgm:prSet/>
      <dgm:spPr/>
      <dgm:t>
        <a:bodyPr/>
        <a:lstStyle/>
        <a:p>
          <a:endParaRPr lang="en-US"/>
        </a:p>
      </dgm:t>
    </dgm:pt>
    <dgm:pt modelId="{C3E8A902-E449-4086-A02E-9446BE362F58}" type="sibTrans" cxnId="{9C7AC7A7-3242-44F3-A287-1E1B41B53EDF}">
      <dgm:prSet/>
      <dgm:spPr/>
      <dgm:t>
        <a:bodyPr/>
        <a:lstStyle/>
        <a:p>
          <a:endParaRPr lang="en-US"/>
        </a:p>
      </dgm:t>
    </dgm:pt>
    <dgm:pt modelId="{CE8E0279-9BE8-4BBB-B7F1-B97D379289D5}">
      <dgm:prSet/>
      <dgm:spPr/>
      <dgm:t>
        <a:bodyPr/>
        <a:lstStyle/>
        <a:p>
          <a:r>
            <a:rPr lang="en-US" dirty="0"/>
            <a:t>1. A ladder is 10 ft long, bottom 6 ft from the wall. How high does it reach?</a:t>
          </a:r>
        </a:p>
      </dgm:t>
    </dgm:pt>
    <dgm:pt modelId="{9D15F07B-B49E-4185-BDA3-83E8F045C932}" type="parTrans" cxnId="{D275D9C3-5BDD-477F-9425-79CC182E4264}">
      <dgm:prSet/>
      <dgm:spPr/>
      <dgm:t>
        <a:bodyPr/>
        <a:lstStyle/>
        <a:p>
          <a:endParaRPr lang="en-US"/>
        </a:p>
      </dgm:t>
    </dgm:pt>
    <dgm:pt modelId="{767EDF6A-4F26-466E-AF41-6E91C88B9643}" type="sibTrans" cxnId="{D275D9C3-5BDD-477F-9425-79CC182E4264}">
      <dgm:prSet/>
      <dgm:spPr/>
      <dgm:t>
        <a:bodyPr/>
        <a:lstStyle/>
        <a:p>
          <a:endParaRPr lang="en-US"/>
        </a:p>
      </dgm:t>
    </dgm:pt>
    <dgm:pt modelId="{6A21CDAA-16C2-4DFF-A9B6-6A31087A8D24}">
      <dgm:prSet/>
      <dgm:spPr/>
      <dgm:t>
        <a:bodyPr/>
        <a:lstStyle/>
        <a:p>
          <a:r>
            <a:rPr lang="en-US" dirty="0"/>
            <a:t>2. A rectangular garden is 8 m wide and 15 m long. Find the diagonal.</a:t>
          </a:r>
        </a:p>
      </dgm:t>
    </dgm:pt>
    <dgm:pt modelId="{6134345B-B0F8-4B68-B0C2-5846483D6887}" type="parTrans" cxnId="{4FA4E9F9-D6F7-46B3-8A44-3EFAE66F1A4C}">
      <dgm:prSet/>
      <dgm:spPr/>
      <dgm:t>
        <a:bodyPr/>
        <a:lstStyle/>
        <a:p>
          <a:endParaRPr lang="en-US"/>
        </a:p>
      </dgm:t>
    </dgm:pt>
    <dgm:pt modelId="{3C6EAB0D-BF16-4BEE-88F3-4FBDCAFEBDE8}" type="sibTrans" cxnId="{4FA4E9F9-D6F7-46B3-8A44-3EFAE66F1A4C}">
      <dgm:prSet/>
      <dgm:spPr/>
      <dgm:t>
        <a:bodyPr/>
        <a:lstStyle/>
        <a:p>
          <a:endParaRPr lang="en-US"/>
        </a:p>
      </dgm:t>
    </dgm:pt>
    <dgm:pt modelId="{BA0E8273-6DAD-4AE6-ABAE-F6CD57FBC712}">
      <dgm:prSet/>
      <dgm:spPr/>
      <dgm:t>
        <a:bodyPr/>
        <a:lstStyle/>
        <a:p>
          <a:r>
            <a:rPr lang="en-US" dirty="0"/>
            <a:t>3. A ramp is 12 ft long and rises 5 ft. How far along the ground does it extend?</a:t>
          </a:r>
        </a:p>
      </dgm:t>
    </dgm:pt>
    <dgm:pt modelId="{D29EE09C-F758-4BFC-8920-8D2E1A3F6D1F}" type="parTrans" cxnId="{6E4B8271-4D1C-4A4D-9789-A91565170B5A}">
      <dgm:prSet/>
      <dgm:spPr/>
      <dgm:t>
        <a:bodyPr/>
        <a:lstStyle/>
        <a:p>
          <a:endParaRPr lang="en-US"/>
        </a:p>
      </dgm:t>
    </dgm:pt>
    <dgm:pt modelId="{631BE7A8-BCC8-4D0F-8897-F5265F3C1150}" type="sibTrans" cxnId="{6E4B8271-4D1C-4A4D-9789-A91565170B5A}">
      <dgm:prSet/>
      <dgm:spPr/>
      <dgm:t>
        <a:bodyPr/>
        <a:lstStyle/>
        <a:p>
          <a:endParaRPr lang="en-US"/>
        </a:p>
      </dgm:t>
    </dgm:pt>
    <dgm:pt modelId="{15D3D10A-F97D-4F00-9C0E-CC9AD7239443}">
      <dgm:prSet/>
      <dgm:spPr/>
      <dgm:t>
        <a:bodyPr/>
        <a:lstStyle/>
        <a:p>
          <a:r>
            <a:rPr lang="en-US" dirty="0"/>
            <a:t>4. A baseball diamond has 90 ft between bases. Find distance from home to second base.</a:t>
          </a:r>
        </a:p>
      </dgm:t>
    </dgm:pt>
    <dgm:pt modelId="{5295B665-D934-4837-88C7-D947379DD991}" type="parTrans" cxnId="{06E6AF1C-1FC4-41BA-B5CC-61E6BD831AE5}">
      <dgm:prSet/>
      <dgm:spPr/>
      <dgm:t>
        <a:bodyPr/>
        <a:lstStyle/>
        <a:p>
          <a:endParaRPr lang="en-US"/>
        </a:p>
      </dgm:t>
    </dgm:pt>
    <dgm:pt modelId="{33952923-5E4A-44D4-B5C4-D83015FBA963}" type="sibTrans" cxnId="{06E6AF1C-1FC4-41BA-B5CC-61E6BD831AE5}">
      <dgm:prSet/>
      <dgm:spPr/>
      <dgm:t>
        <a:bodyPr/>
        <a:lstStyle/>
        <a:p>
          <a:endParaRPr lang="en-US"/>
        </a:p>
      </dgm:t>
    </dgm:pt>
    <dgm:pt modelId="{09A2EA44-CF72-45C1-93D5-523122CE93B3}" type="pres">
      <dgm:prSet presAssocID="{24BF31B7-A646-47E9-8FC9-CF457C9667E5}" presName="linear" presStyleCnt="0">
        <dgm:presLayoutVars>
          <dgm:animLvl val="lvl"/>
          <dgm:resizeHandles val="exact"/>
        </dgm:presLayoutVars>
      </dgm:prSet>
      <dgm:spPr/>
    </dgm:pt>
    <dgm:pt modelId="{B05355AB-446F-4E4E-A4FB-33F40042DD6A}" type="pres">
      <dgm:prSet presAssocID="{EB3294EF-FCFF-4B22-BFBA-1B0A269841C2}" presName="parentText" presStyleLbl="node1" presStyleIdx="0" presStyleCnt="5" custFlipHor="0" custScaleX="11486" custLinFactY="-3042" custLinFactNeighborX="-44257" custLinFactNeighborY="-100000">
        <dgm:presLayoutVars>
          <dgm:chMax val="0"/>
          <dgm:bulletEnabled val="1"/>
        </dgm:presLayoutVars>
      </dgm:prSet>
      <dgm:spPr/>
    </dgm:pt>
    <dgm:pt modelId="{AB92E10C-4F26-42DF-A024-DCAFE4DF77E3}" type="pres">
      <dgm:prSet presAssocID="{C3E8A902-E449-4086-A02E-9446BE362F58}" presName="spacer" presStyleCnt="0"/>
      <dgm:spPr/>
    </dgm:pt>
    <dgm:pt modelId="{96D40196-A4C6-4B28-AE63-63B5FAEA83C5}" type="pres">
      <dgm:prSet presAssocID="{CE8E0279-9BE8-4BBB-B7F1-B97D379289D5}" presName="parentText" presStyleLbl="node1" presStyleIdx="1" presStyleCnt="5">
        <dgm:presLayoutVars>
          <dgm:chMax val="0"/>
          <dgm:bulletEnabled val="1"/>
        </dgm:presLayoutVars>
      </dgm:prSet>
      <dgm:spPr/>
    </dgm:pt>
    <dgm:pt modelId="{08854D51-6E4B-48FE-82BF-2302A2E8E26D}" type="pres">
      <dgm:prSet presAssocID="{767EDF6A-4F26-466E-AF41-6E91C88B9643}" presName="spacer" presStyleCnt="0"/>
      <dgm:spPr/>
    </dgm:pt>
    <dgm:pt modelId="{C30060E7-4230-4159-A5D0-344382AB44E8}" type="pres">
      <dgm:prSet presAssocID="{6A21CDAA-16C2-4DFF-A9B6-6A31087A8D24}" presName="parentText" presStyleLbl="node1" presStyleIdx="2" presStyleCnt="5">
        <dgm:presLayoutVars>
          <dgm:chMax val="0"/>
          <dgm:bulletEnabled val="1"/>
        </dgm:presLayoutVars>
      </dgm:prSet>
      <dgm:spPr/>
    </dgm:pt>
    <dgm:pt modelId="{127D7FF0-22BB-45EA-A5A5-64F76A8F5FCE}" type="pres">
      <dgm:prSet presAssocID="{3C6EAB0D-BF16-4BEE-88F3-4FBDCAFEBDE8}" presName="spacer" presStyleCnt="0"/>
      <dgm:spPr/>
    </dgm:pt>
    <dgm:pt modelId="{02753B7F-AC33-4A94-B40A-2F396AB88432}" type="pres">
      <dgm:prSet presAssocID="{BA0E8273-6DAD-4AE6-ABAE-F6CD57FBC712}" presName="parentText" presStyleLbl="node1" presStyleIdx="3" presStyleCnt="5">
        <dgm:presLayoutVars>
          <dgm:chMax val="0"/>
          <dgm:bulletEnabled val="1"/>
        </dgm:presLayoutVars>
      </dgm:prSet>
      <dgm:spPr/>
    </dgm:pt>
    <dgm:pt modelId="{363D6A53-54A8-4429-A083-D391FF977100}" type="pres">
      <dgm:prSet presAssocID="{631BE7A8-BCC8-4D0F-8897-F5265F3C1150}" presName="spacer" presStyleCnt="0"/>
      <dgm:spPr/>
    </dgm:pt>
    <dgm:pt modelId="{77ECB320-531C-4CDC-9357-CB873554E553}" type="pres">
      <dgm:prSet presAssocID="{15D3D10A-F97D-4F00-9C0E-CC9AD7239443}" presName="parentText" presStyleLbl="node1" presStyleIdx="4" presStyleCnt="5">
        <dgm:presLayoutVars>
          <dgm:chMax val="0"/>
          <dgm:bulletEnabled val="1"/>
        </dgm:presLayoutVars>
      </dgm:prSet>
      <dgm:spPr/>
    </dgm:pt>
  </dgm:ptLst>
  <dgm:cxnLst>
    <dgm:cxn modelId="{06E6AF1C-1FC4-41BA-B5CC-61E6BD831AE5}" srcId="{24BF31B7-A646-47E9-8FC9-CF457C9667E5}" destId="{15D3D10A-F97D-4F00-9C0E-CC9AD7239443}" srcOrd="4" destOrd="0" parTransId="{5295B665-D934-4837-88C7-D947379DD991}" sibTransId="{33952923-5E4A-44D4-B5C4-D83015FBA963}"/>
    <dgm:cxn modelId="{50F4072A-5E6E-468D-BBEE-250AB91186E6}" type="presOf" srcId="{6A21CDAA-16C2-4DFF-A9B6-6A31087A8D24}" destId="{C30060E7-4230-4159-A5D0-344382AB44E8}" srcOrd="0" destOrd="0" presId="urn:microsoft.com/office/officeart/2005/8/layout/vList2"/>
    <dgm:cxn modelId="{671B3B4C-B302-42B6-A16F-9BD58DD88AC3}" type="presOf" srcId="{CE8E0279-9BE8-4BBB-B7F1-B97D379289D5}" destId="{96D40196-A4C6-4B28-AE63-63B5FAEA83C5}" srcOrd="0" destOrd="0" presId="urn:microsoft.com/office/officeart/2005/8/layout/vList2"/>
    <dgm:cxn modelId="{47314F4E-99D8-4562-9573-BDDA99889466}" type="presOf" srcId="{EB3294EF-FCFF-4B22-BFBA-1B0A269841C2}" destId="{B05355AB-446F-4E4E-A4FB-33F40042DD6A}" srcOrd="0" destOrd="0" presId="urn:microsoft.com/office/officeart/2005/8/layout/vList2"/>
    <dgm:cxn modelId="{6E4B8271-4D1C-4A4D-9789-A91565170B5A}" srcId="{24BF31B7-A646-47E9-8FC9-CF457C9667E5}" destId="{BA0E8273-6DAD-4AE6-ABAE-F6CD57FBC712}" srcOrd="3" destOrd="0" parTransId="{D29EE09C-F758-4BFC-8920-8D2E1A3F6D1F}" sibTransId="{631BE7A8-BCC8-4D0F-8897-F5265F3C1150}"/>
    <dgm:cxn modelId="{A6009652-884A-4E29-8433-E36495FC03EE}" type="presOf" srcId="{BA0E8273-6DAD-4AE6-ABAE-F6CD57FBC712}" destId="{02753B7F-AC33-4A94-B40A-2F396AB88432}" srcOrd="0" destOrd="0" presId="urn:microsoft.com/office/officeart/2005/8/layout/vList2"/>
    <dgm:cxn modelId="{B1DE4B7E-26FB-4F88-A978-F19A4AFD2D16}" type="presOf" srcId="{15D3D10A-F97D-4F00-9C0E-CC9AD7239443}" destId="{77ECB320-531C-4CDC-9357-CB873554E553}" srcOrd="0" destOrd="0" presId="urn:microsoft.com/office/officeart/2005/8/layout/vList2"/>
    <dgm:cxn modelId="{9C7AC7A7-3242-44F3-A287-1E1B41B53EDF}" srcId="{24BF31B7-A646-47E9-8FC9-CF457C9667E5}" destId="{EB3294EF-FCFF-4B22-BFBA-1B0A269841C2}" srcOrd="0" destOrd="0" parTransId="{7546E34E-2F68-4B6A-B0B3-EE5C203C22DC}" sibTransId="{C3E8A902-E449-4086-A02E-9446BE362F58}"/>
    <dgm:cxn modelId="{BE9C97B5-7683-4CD4-A2E6-4D0EF07DEC7D}" type="presOf" srcId="{24BF31B7-A646-47E9-8FC9-CF457C9667E5}" destId="{09A2EA44-CF72-45C1-93D5-523122CE93B3}" srcOrd="0" destOrd="0" presId="urn:microsoft.com/office/officeart/2005/8/layout/vList2"/>
    <dgm:cxn modelId="{D275D9C3-5BDD-477F-9425-79CC182E4264}" srcId="{24BF31B7-A646-47E9-8FC9-CF457C9667E5}" destId="{CE8E0279-9BE8-4BBB-B7F1-B97D379289D5}" srcOrd="1" destOrd="0" parTransId="{9D15F07B-B49E-4185-BDA3-83E8F045C932}" sibTransId="{767EDF6A-4F26-466E-AF41-6E91C88B9643}"/>
    <dgm:cxn modelId="{4FA4E9F9-D6F7-46B3-8A44-3EFAE66F1A4C}" srcId="{24BF31B7-A646-47E9-8FC9-CF457C9667E5}" destId="{6A21CDAA-16C2-4DFF-A9B6-6A31087A8D24}" srcOrd="2" destOrd="0" parTransId="{6134345B-B0F8-4B68-B0C2-5846483D6887}" sibTransId="{3C6EAB0D-BF16-4BEE-88F3-4FBDCAFEBDE8}"/>
    <dgm:cxn modelId="{D530C1FF-F5B2-4E6F-82F5-D0F7DB319879}" type="presParOf" srcId="{09A2EA44-CF72-45C1-93D5-523122CE93B3}" destId="{B05355AB-446F-4E4E-A4FB-33F40042DD6A}" srcOrd="0" destOrd="0" presId="urn:microsoft.com/office/officeart/2005/8/layout/vList2"/>
    <dgm:cxn modelId="{91AA9939-D804-4F7D-A1F9-B64794FC3CCF}" type="presParOf" srcId="{09A2EA44-CF72-45C1-93D5-523122CE93B3}" destId="{AB92E10C-4F26-42DF-A024-DCAFE4DF77E3}" srcOrd="1" destOrd="0" presId="urn:microsoft.com/office/officeart/2005/8/layout/vList2"/>
    <dgm:cxn modelId="{E267DD2B-9C37-4552-AA2E-167C1650180E}" type="presParOf" srcId="{09A2EA44-CF72-45C1-93D5-523122CE93B3}" destId="{96D40196-A4C6-4B28-AE63-63B5FAEA83C5}" srcOrd="2" destOrd="0" presId="urn:microsoft.com/office/officeart/2005/8/layout/vList2"/>
    <dgm:cxn modelId="{CC7ABE4B-E660-4F5F-8F1A-D2BB383121CA}" type="presParOf" srcId="{09A2EA44-CF72-45C1-93D5-523122CE93B3}" destId="{08854D51-6E4B-48FE-82BF-2302A2E8E26D}" srcOrd="3" destOrd="0" presId="urn:microsoft.com/office/officeart/2005/8/layout/vList2"/>
    <dgm:cxn modelId="{16BC4914-84FD-47CF-A759-D2E03C8D8D4E}" type="presParOf" srcId="{09A2EA44-CF72-45C1-93D5-523122CE93B3}" destId="{C30060E7-4230-4159-A5D0-344382AB44E8}" srcOrd="4" destOrd="0" presId="urn:microsoft.com/office/officeart/2005/8/layout/vList2"/>
    <dgm:cxn modelId="{FC8A84DF-BA74-4525-BAF6-77626A64AE52}" type="presParOf" srcId="{09A2EA44-CF72-45C1-93D5-523122CE93B3}" destId="{127D7FF0-22BB-45EA-A5A5-64F76A8F5FCE}" srcOrd="5" destOrd="0" presId="urn:microsoft.com/office/officeart/2005/8/layout/vList2"/>
    <dgm:cxn modelId="{ECF92764-6AAB-415E-8D2D-B7CB8C0F774D}" type="presParOf" srcId="{09A2EA44-CF72-45C1-93D5-523122CE93B3}" destId="{02753B7F-AC33-4A94-B40A-2F396AB88432}" srcOrd="6" destOrd="0" presId="urn:microsoft.com/office/officeart/2005/8/layout/vList2"/>
    <dgm:cxn modelId="{8B21D8E4-F5D3-4E9E-9E80-A492078972A8}" type="presParOf" srcId="{09A2EA44-CF72-45C1-93D5-523122CE93B3}" destId="{363D6A53-54A8-4429-A083-D391FF977100}" srcOrd="7" destOrd="0" presId="urn:microsoft.com/office/officeart/2005/8/layout/vList2"/>
    <dgm:cxn modelId="{584DB652-9767-4DB1-9B23-272A6187D9BD}" type="presParOf" srcId="{09A2EA44-CF72-45C1-93D5-523122CE93B3}" destId="{77ECB320-531C-4CDC-9357-CB873554E55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38811-86B1-43D9-9A95-3D1684B85464}">
      <dsp:nvSpPr>
        <dsp:cNvPr id="0" name=""/>
        <dsp:cNvSpPr/>
      </dsp:nvSpPr>
      <dsp:spPr>
        <a:xfrm>
          <a:off x="0" y="51989"/>
          <a:ext cx="6581776" cy="14671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a²+b²=c²</a:t>
          </a:r>
        </a:p>
      </dsp:txBody>
      <dsp:txXfrm>
        <a:off x="71622" y="123611"/>
        <a:ext cx="6438532" cy="1323936"/>
      </dsp:txXfrm>
    </dsp:sp>
    <dsp:sp modelId="{46DE9CA9-808D-4FA1-8486-C85BF6217A6E}">
      <dsp:nvSpPr>
        <dsp:cNvPr id="0" name=""/>
        <dsp:cNvSpPr/>
      </dsp:nvSpPr>
      <dsp:spPr>
        <a:xfrm>
          <a:off x="0" y="1628609"/>
          <a:ext cx="6581776" cy="1467180"/>
        </a:xfrm>
        <a:prstGeom prst="roundRect">
          <a:avLst/>
        </a:prstGeom>
        <a:solidFill>
          <a:schemeClr val="accent2">
            <a:hueOff val="-203606"/>
            <a:satOff val="-1745"/>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𝑎 and 𝑏 = legs of a right triangle</a:t>
          </a:r>
        </a:p>
      </dsp:txBody>
      <dsp:txXfrm>
        <a:off x="71622" y="1700231"/>
        <a:ext cx="6438532" cy="1323936"/>
      </dsp:txXfrm>
    </dsp:sp>
    <dsp:sp modelId="{2D294D1C-9B8F-4C1A-B264-C8F0F9EBA16D}">
      <dsp:nvSpPr>
        <dsp:cNvPr id="0" name=""/>
        <dsp:cNvSpPr/>
      </dsp:nvSpPr>
      <dsp:spPr>
        <a:xfrm>
          <a:off x="0" y="3205230"/>
          <a:ext cx="6581776" cy="1467180"/>
        </a:xfrm>
        <a:prstGeom prst="roundRect">
          <a:avLst/>
        </a:prstGeom>
        <a:solidFill>
          <a:schemeClr val="accent2">
            <a:hueOff val="-407213"/>
            <a:satOff val="-3490"/>
            <a:lumOff val="-2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𝑐 = hypotenuse (longest side)</a:t>
          </a:r>
        </a:p>
      </dsp:txBody>
      <dsp:txXfrm>
        <a:off x="71622" y="3276852"/>
        <a:ext cx="6438532"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0EEE1-FDFC-4A81-BB0C-8A32398E7219}">
      <dsp:nvSpPr>
        <dsp:cNvPr id="0" name=""/>
        <dsp:cNvSpPr/>
      </dsp:nvSpPr>
      <dsp:spPr>
        <a:xfrm>
          <a:off x="0" y="61912"/>
          <a:ext cx="6581776"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Triangle Sets:</a:t>
          </a:r>
          <a:endParaRPr lang="en-US" sz="3500" kern="1200"/>
        </a:p>
      </dsp:txBody>
      <dsp:txXfrm>
        <a:off x="40980" y="102892"/>
        <a:ext cx="6499816" cy="757514"/>
      </dsp:txXfrm>
    </dsp:sp>
    <dsp:sp modelId="{0DCB33B5-32BC-49E7-9696-B13D1FFD0236}">
      <dsp:nvSpPr>
        <dsp:cNvPr id="0" name=""/>
        <dsp:cNvSpPr/>
      </dsp:nvSpPr>
      <dsp:spPr>
        <a:xfrm>
          <a:off x="0" y="1002187"/>
          <a:ext cx="6581776" cy="839474"/>
        </a:xfrm>
        <a:prstGeom prst="roundRect">
          <a:avLst/>
        </a:prstGeom>
        <a:solidFill>
          <a:schemeClr val="accent5">
            <a:hueOff val="4752235"/>
            <a:satOff val="-6665"/>
            <a:lumOff val="-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(12, 35, 37) → Right?</a:t>
          </a:r>
        </a:p>
      </dsp:txBody>
      <dsp:txXfrm>
        <a:off x="40980" y="1043167"/>
        <a:ext cx="6499816" cy="757514"/>
      </dsp:txXfrm>
    </dsp:sp>
    <dsp:sp modelId="{8E1F4843-AF82-4A3A-9207-8D9918702DDE}">
      <dsp:nvSpPr>
        <dsp:cNvPr id="0" name=""/>
        <dsp:cNvSpPr/>
      </dsp:nvSpPr>
      <dsp:spPr>
        <a:xfrm>
          <a:off x="0" y="1942462"/>
          <a:ext cx="6581776" cy="839474"/>
        </a:xfrm>
        <a:prstGeom prst="roundRect">
          <a:avLst/>
        </a:prstGeom>
        <a:solidFill>
          <a:schemeClr val="accent5">
            <a:hueOff val="9504470"/>
            <a:satOff val="-1333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(14, 48, 50) → Right?</a:t>
          </a:r>
        </a:p>
      </dsp:txBody>
      <dsp:txXfrm>
        <a:off x="40980" y="1983442"/>
        <a:ext cx="6499816" cy="757514"/>
      </dsp:txXfrm>
    </dsp:sp>
    <dsp:sp modelId="{2BC04091-06DA-4FD9-9D7C-25FAA63F3A78}">
      <dsp:nvSpPr>
        <dsp:cNvPr id="0" name=""/>
        <dsp:cNvSpPr/>
      </dsp:nvSpPr>
      <dsp:spPr>
        <a:xfrm>
          <a:off x="0" y="2882737"/>
          <a:ext cx="6581776" cy="839474"/>
        </a:xfrm>
        <a:prstGeom prst="roundRect">
          <a:avLst/>
        </a:prstGeom>
        <a:solidFill>
          <a:schemeClr val="accent5">
            <a:hueOff val="14256705"/>
            <a:satOff val="-19995"/>
            <a:lumOff val="-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(5, 5, 8) → Right?</a:t>
          </a:r>
        </a:p>
      </dsp:txBody>
      <dsp:txXfrm>
        <a:off x="40980" y="2923717"/>
        <a:ext cx="6499816" cy="757514"/>
      </dsp:txXfrm>
    </dsp:sp>
    <dsp:sp modelId="{FBE8E3D4-7D19-4C35-AA40-84C33AA2B742}">
      <dsp:nvSpPr>
        <dsp:cNvPr id="0" name=""/>
        <dsp:cNvSpPr/>
      </dsp:nvSpPr>
      <dsp:spPr>
        <a:xfrm>
          <a:off x="0" y="3823012"/>
          <a:ext cx="6581776" cy="839474"/>
        </a:xfrm>
        <a:prstGeom prst="roundRect">
          <a:avLst/>
        </a:prstGeom>
        <a:solidFill>
          <a:schemeClr val="accent5">
            <a:hueOff val="19008940"/>
            <a:satOff val="-266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(8, 20, 21) → Right?</a:t>
          </a:r>
        </a:p>
      </dsp:txBody>
      <dsp:txXfrm>
        <a:off x="40980" y="3863992"/>
        <a:ext cx="6499816"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75AF-6BF5-4ED3-B735-1DF2ECEE12A5}">
      <dsp:nvSpPr>
        <dsp:cNvPr id="0" name=""/>
        <dsp:cNvSpPr/>
      </dsp:nvSpPr>
      <dsp:spPr>
        <a:xfrm>
          <a:off x="0" y="30152"/>
          <a:ext cx="618631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Triangle Sets:</a:t>
          </a:r>
          <a:endParaRPr lang="en-US" sz="2600" kern="1200" dirty="0"/>
        </a:p>
      </dsp:txBody>
      <dsp:txXfrm>
        <a:off x="30442" y="60594"/>
        <a:ext cx="6125426" cy="562726"/>
      </dsp:txXfrm>
    </dsp:sp>
    <dsp:sp modelId="{08A882B9-3BCA-44B0-B30B-BD8C5EBA534D}">
      <dsp:nvSpPr>
        <dsp:cNvPr id="0" name=""/>
        <dsp:cNvSpPr/>
      </dsp:nvSpPr>
      <dsp:spPr>
        <a:xfrm>
          <a:off x="0" y="728642"/>
          <a:ext cx="618631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 6, b = 8, c = ?</a:t>
          </a:r>
        </a:p>
      </dsp:txBody>
      <dsp:txXfrm>
        <a:off x="30442" y="759084"/>
        <a:ext cx="6125426" cy="562726"/>
      </dsp:txXfrm>
    </dsp:sp>
    <dsp:sp modelId="{96B6A86F-CFF3-4055-90A6-7E61CABFDAA2}">
      <dsp:nvSpPr>
        <dsp:cNvPr id="0" name=""/>
        <dsp:cNvSpPr/>
      </dsp:nvSpPr>
      <dsp:spPr>
        <a:xfrm>
          <a:off x="0" y="1427132"/>
          <a:ext cx="618631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 ?, b = 9, c = 15</a:t>
          </a:r>
        </a:p>
      </dsp:txBody>
      <dsp:txXfrm>
        <a:off x="30442" y="1457574"/>
        <a:ext cx="6125426" cy="562726"/>
      </dsp:txXfrm>
    </dsp:sp>
    <dsp:sp modelId="{6A09B57F-89AB-4048-8D9C-ACF93C015930}">
      <dsp:nvSpPr>
        <dsp:cNvPr id="0" name=""/>
        <dsp:cNvSpPr/>
      </dsp:nvSpPr>
      <dsp:spPr>
        <a:xfrm>
          <a:off x="0" y="2125622"/>
          <a:ext cx="618631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 5, b = ?, c = 13</a:t>
          </a:r>
        </a:p>
      </dsp:txBody>
      <dsp:txXfrm>
        <a:off x="30442" y="2156064"/>
        <a:ext cx="6125426" cy="562726"/>
      </dsp:txXfrm>
    </dsp:sp>
    <dsp:sp modelId="{2083FBF7-7D92-44D2-8C95-3B8EED9BCE63}">
      <dsp:nvSpPr>
        <dsp:cNvPr id="0" name=""/>
        <dsp:cNvSpPr/>
      </dsp:nvSpPr>
      <dsp:spPr>
        <a:xfrm>
          <a:off x="0" y="2824112"/>
          <a:ext cx="618631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 12, b = 16, c = ?</a:t>
          </a:r>
        </a:p>
      </dsp:txBody>
      <dsp:txXfrm>
        <a:off x="30442" y="2854554"/>
        <a:ext cx="6125426"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355AB-446F-4E4E-A4FB-33F40042DD6A}">
      <dsp:nvSpPr>
        <dsp:cNvPr id="0" name=""/>
        <dsp:cNvSpPr/>
      </dsp:nvSpPr>
      <dsp:spPr>
        <a:xfrm>
          <a:off x="0" y="0"/>
          <a:ext cx="115141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Problems:</a:t>
          </a:r>
          <a:endParaRPr lang="en-US" sz="1700" kern="1200"/>
        </a:p>
      </dsp:txBody>
      <dsp:txXfrm>
        <a:off x="23417" y="23417"/>
        <a:ext cx="1104583" cy="432866"/>
      </dsp:txXfrm>
    </dsp:sp>
    <dsp:sp modelId="{96D40196-A4C6-4B28-AE63-63B5FAEA83C5}">
      <dsp:nvSpPr>
        <dsp:cNvPr id="0" name=""/>
        <dsp:cNvSpPr/>
      </dsp:nvSpPr>
      <dsp:spPr>
        <a:xfrm>
          <a:off x="0" y="561677"/>
          <a:ext cx="10024533"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 A ladder is 10 ft long, bottom 6 ft from the wall. How high does it reach?</a:t>
          </a:r>
        </a:p>
      </dsp:txBody>
      <dsp:txXfrm>
        <a:off x="23417" y="585094"/>
        <a:ext cx="9977699" cy="432866"/>
      </dsp:txXfrm>
    </dsp:sp>
    <dsp:sp modelId="{C30060E7-4230-4159-A5D0-344382AB44E8}">
      <dsp:nvSpPr>
        <dsp:cNvPr id="0" name=""/>
        <dsp:cNvSpPr/>
      </dsp:nvSpPr>
      <dsp:spPr>
        <a:xfrm>
          <a:off x="0" y="1098978"/>
          <a:ext cx="10024533"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2. A rectangular garden is 8 m wide and 15 m long. Find the diagonal.</a:t>
          </a:r>
        </a:p>
      </dsp:txBody>
      <dsp:txXfrm>
        <a:off x="23417" y="1122395"/>
        <a:ext cx="9977699" cy="432866"/>
      </dsp:txXfrm>
    </dsp:sp>
    <dsp:sp modelId="{02753B7F-AC33-4A94-B40A-2F396AB88432}">
      <dsp:nvSpPr>
        <dsp:cNvPr id="0" name=""/>
        <dsp:cNvSpPr/>
      </dsp:nvSpPr>
      <dsp:spPr>
        <a:xfrm>
          <a:off x="0" y="1636278"/>
          <a:ext cx="10024533"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3. A ramp is 12 ft long and rises 5 ft. How far along the ground does it extend?</a:t>
          </a:r>
        </a:p>
      </dsp:txBody>
      <dsp:txXfrm>
        <a:off x="23417" y="1659695"/>
        <a:ext cx="9977699" cy="432866"/>
      </dsp:txXfrm>
    </dsp:sp>
    <dsp:sp modelId="{77ECB320-531C-4CDC-9357-CB873554E553}">
      <dsp:nvSpPr>
        <dsp:cNvPr id="0" name=""/>
        <dsp:cNvSpPr/>
      </dsp:nvSpPr>
      <dsp:spPr>
        <a:xfrm>
          <a:off x="0" y="2173578"/>
          <a:ext cx="10024533"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4. A baseball diamond has 90 ft between bases. Find distance from home to second base.</a:t>
          </a:r>
        </a:p>
      </dsp:txBody>
      <dsp:txXfrm>
        <a:off x="23417" y="2196995"/>
        <a:ext cx="9977699"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E04E3-7579-4DC1-97EF-F7FD89CE5725}"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DF748-2352-48D3-9982-65B6641E8F40}" type="slidenum">
              <a:rPr lang="en-US" smtClean="0"/>
              <a:t>‹#›</a:t>
            </a:fld>
            <a:endParaRPr lang="en-US"/>
          </a:p>
        </p:txBody>
      </p:sp>
    </p:spTree>
    <p:extLst>
      <p:ext uri="{BB962C8B-B14F-4D97-AF65-F5344CB8AC3E}">
        <p14:creationId xmlns:p14="http://schemas.microsoft.com/office/powerpoint/2010/main" val="171740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“Good morning class! I’m Mr. Barbado, and today we’re starting our lesson on the Pythagorean Theorem.”</a:t>
            </a:r>
            <a:endParaRPr lang="en-US" dirty="0"/>
          </a:p>
          <a:p>
            <a:r>
              <a:rPr lang="en-US" i="1" dirty="0"/>
              <a:t>“By the end of today, you’ll be able to tell if a triangle is a right triangle using this theorem.”</a:t>
            </a:r>
            <a:endParaRPr lang="en-US" dirty="0"/>
          </a:p>
          <a:p>
            <a:r>
              <a:rPr lang="en-US" i="1" dirty="0"/>
              <a:t>“Before we start, please take out your Day 1 Bellwork worksheet. You have 5 minutes to complete the 10 problems — 5 review from last lesson on square roots, and 5 very simple new problems to prepare for today’s lesson.”</a:t>
            </a:r>
            <a:endParaRPr lang="en-US" dirty="0"/>
          </a:p>
          <a:p>
            <a:r>
              <a:rPr lang="en-US" dirty="0"/>
              <a:t>Circulate as students work, then quickly review any questions.</a:t>
            </a:r>
          </a:p>
        </p:txBody>
      </p:sp>
      <p:sp>
        <p:nvSpPr>
          <p:cNvPr id="4" name="Slide Number Placeholder 3"/>
          <p:cNvSpPr>
            <a:spLocks noGrp="1"/>
          </p:cNvSpPr>
          <p:nvPr>
            <p:ph type="sldNum" sz="quarter" idx="5"/>
          </p:nvPr>
        </p:nvSpPr>
        <p:spPr/>
        <p:txBody>
          <a:bodyPr/>
          <a:lstStyle/>
          <a:p>
            <a:fld id="{905DF748-2352-48D3-9982-65B6641E8F40}" type="slidenum">
              <a:rPr lang="en-US" smtClean="0"/>
              <a:t>1</a:t>
            </a:fld>
            <a:endParaRPr lang="en-US"/>
          </a:p>
        </p:txBody>
      </p:sp>
    </p:spTree>
    <p:extLst>
      <p:ext uri="{BB962C8B-B14F-4D97-AF65-F5344CB8AC3E}">
        <p14:creationId xmlns:p14="http://schemas.microsoft.com/office/powerpoint/2010/main" val="38403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the hypotenuse is missing, we add the squares of the legs. If a leg is missing, we subtract the square of the known leg from the hypotenuse squared. Don’t forget to take the square root at the end.”</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10</a:t>
            </a:fld>
            <a:endParaRPr lang="en-US"/>
          </a:p>
        </p:txBody>
      </p:sp>
    </p:spTree>
    <p:extLst>
      <p:ext uri="{BB962C8B-B14F-4D97-AF65-F5344CB8AC3E}">
        <p14:creationId xmlns:p14="http://schemas.microsoft.com/office/powerpoint/2010/main" val="133916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the missing side first, substituted known values, and solved step by step. This is how to approach any triangle with a missing side.”</a:t>
            </a:r>
          </a:p>
        </p:txBody>
      </p:sp>
      <p:sp>
        <p:nvSpPr>
          <p:cNvPr id="4" name="Slide Number Placeholder 3"/>
          <p:cNvSpPr>
            <a:spLocks noGrp="1"/>
          </p:cNvSpPr>
          <p:nvPr>
            <p:ph type="sldNum" sz="quarter" idx="5"/>
          </p:nvPr>
        </p:nvSpPr>
        <p:spPr/>
        <p:txBody>
          <a:bodyPr/>
          <a:lstStyle/>
          <a:p>
            <a:fld id="{905DF748-2352-48D3-9982-65B6641E8F40}" type="slidenum">
              <a:rPr lang="en-US" smtClean="0"/>
              <a:t>11</a:t>
            </a:fld>
            <a:endParaRPr lang="en-US"/>
          </a:p>
        </p:txBody>
      </p:sp>
    </p:spTree>
    <p:extLst>
      <p:ext uri="{BB962C8B-B14F-4D97-AF65-F5344CB8AC3E}">
        <p14:creationId xmlns:p14="http://schemas.microsoft.com/office/powerpoint/2010/main" val="222625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5C97-93FE-5F18-108B-ED59357D3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3A7E8-D610-B88A-BDBF-A377B8FC5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4EB32-170F-1BD2-E8AF-31AFBDD18DD8}"/>
              </a:ext>
            </a:extLst>
          </p:cNvPr>
          <p:cNvSpPr>
            <a:spLocks noGrp="1"/>
          </p:cNvSpPr>
          <p:nvPr>
            <p:ph type="body" idx="1"/>
          </p:nvPr>
        </p:nvSpPr>
        <p:spPr/>
        <p:txBody>
          <a:bodyPr/>
          <a:lstStyle/>
          <a:p>
            <a:r>
              <a:rPr lang="en-US" dirty="0"/>
              <a:t>“Circulate and check students’ work. Ask questions: ‘What step are you on? Did you square correctly? Did you take the square root at the end?’”</a:t>
            </a:r>
          </a:p>
        </p:txBody>
      </p:sp>
      <p:sp>
        <p:nvSpPr>
          <p:cNvPr id="4" name="Slide Number Placeholder 3">
            <a:extLst>
              <a:ext uri="{FF2B5EF4-FFF2-40B4-BE49-F238E27FC236}">
                <a16:creationId xmlns:a16="http://schemas.microsoft.com/office/drawing/2014/main" id="{EC8B79D2-87A2-AA24-613E-1F80589CFD30}"/>
              </a:ext>
            </a:extLst>
          </p:cNvPr>
          <p:cNvSpPr>
            <a:spLocks noGrp="1"/>
          </p:cNvSpPr>
          <p:nvPr>
            <p:ph type="sldNum" sz="quarter" idx="5"/>
          </p:nvPr>
        </p:nvSpPr>
        <p:spPr/>
        <p:txBody>
          <a:bodyPr/>
          <a:lstStyle/>
          <a:p>
            <a:fld id="{905DF748-2352-48D3-9982-65B6641E8F40}" type="slidenum">
              <a:rPr lang="en-US" smtClean="0"/>
              <a:t>12</a:t>
            </a:fld>
            <a:endParaRPr lang="en-US"/>
          </a:p>
        </p:txBody>
      </p:sp>
    </p:spTree>
    <p:extLst>
      <p:ext uri="{BB962C8B-B14F-4D97-AF65-F5344CB8AC3E}">
        <p14:creationId xmlns:p14="http://schemas.microsoft.com/office/powerpoint/2010/main" val="390251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“Today, we are going to see how the Pythagorean Theorem can help us solve real-life problems.”</a:t>
            </a:r>
            <a:endParaRPr lang="en-US" dirty="0"/>
          </a:p>
          <a:p>
            <a:r>
              <a:rPr lang="en-US" i="1" dirty="0"/>
              <a:t>“You will practice finding distances, heights, and diagonals using the theorem.”</a:t>
            </a:r>
            <a:endParaRPr lang="en-US" dirty="0"/>
          </a:p>
          <a:p>
            <a:r>
              <a:rPr lang="en-US" i="1" dirty="0"/>
              <a:t>“Let’s start with a quick review of missing sides from our previous lesson.”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13</a:t>
            </a:fld>
            <a:endParaRPr lang="en-US"/>
          </a:p>
        </p:txBody>
      </p:sp>
    </p:spTree>
    <p:extLst>
      <p:ext uri="{BB962C8B-B14F-4D97-AF65-F5344CB8AC3E}">
        <p14:creationId xmlns:p14="http://schemas.microsoft.com/office/powerpoint/2010/main" val="170646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“Always draw a quick diagram. Identify what you know and what is missing. Then decide which formula to use.”</a:t>
            </a:r>
            <a:endParaRPr lang="en-US" dirty="0"/>
          </a:p>
          <a:p>
            <a:r>
              <a:rPr lang="en-US" i="1" dirty="0"/>
              <a:t>“Remember to take the square root at the end.”</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14</a:t>
            </a:fld>
            <a:endParaRPr lang="en-US"/>
          </a:p>
        </p:txBody>
      </p:sp>
    </p:spTree>
    <p:extLst>
      <p:ext uri="{BB962C8B-B14F-4D97-AF65-F5344CB8AC3E}">
        <p14:creationId xmlns:p14="http://schemas.microsoft.com/office/powerpoint/2010/main" val="149018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 labeled the width and height as the legs and the diagonal as the hypotenuse. Step by step, we squared the legs, added them, and took the square root to find the diagonal.”</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15</a:t>
            </a:fld>
            <a:endParaRPr lang="en-US"/>
          </a:p>
        </p:txBody>
      </p:sp>
    </p:spTree>
    <p:extLst>
      <p:ext uri="{BB962C8B-B14F-4D97-AF65-F5344CB8AC3E}">
        <p14:creationId xmlns:p14="http://schemas.microsoft.com/office/powerpoint/2010/main" val="1531482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“Circulate and help students as needed. Check diagrams and calculations. Ask questions like: ‘Which side is the hypotenuse?’ or ‘Did you square both legs correctly?’”</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16</a:t>
            </a:fld>
            <a:endParaRPr lang="en-US"/>
          </a:p>
        </p:txBody>
      </p:sp>
    </p:spTree>
    <p:extLst>
      <p:ext uri="{BB962C8B-B14F-4D97-AF65-F5344CB8AC3E}">
        <p14:creationId xmlns:p14="http://schemas.microsoft.com/office/powerpoint/2010/main" val="106928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“Today, you will design and build a triangular kite.”</a:t>
            </a:r>
            <a:endParaRPr lang="en-US" dirty="0"/>
          </a:p>
          <a:p>
            <a:r>
              <a:rPr lang="en-US" i="1" dirty="0"/>
              <a:t>“You will measure two sides, calculate the third side, and ensure it forms a right triangle using the Pythagorean Theorem.”</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17</a:t>
            </a:fld>
            <a:endParaRPr lang="en-US"/>
          </a:p>
        </p:txBody>
      </p:sp>
    </p:spTree>
    <p:extLst>
      <p:ext uri="{BB962C8B-B14F-4D97-AF65-F5344CB8AC3E}">
        <p14:creationId xmlns:p14="http://schemas.microsoft.com/office/powerpoint/2010/main" val="132692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“Measure carefully and double-check your calculations. Your triangle should be right-angled.”</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18</a:t>
            </a:fld>
            <a:endParaRPr lang="en-US"/>
          </a:p>
        </p:txBody>
      </p:sp>
    </p:spTree>
    <p:extLst>
      <p:ext uri="{BB962C8B-B14F-4D97-AF65-F5344CB8AC3E}">
        <p14:creationId xmlns:p14="http://schemas.microsoft.com/office/powerpoint/2010/main" val="352337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2DDB-5312-FC77-3E13-3955592DB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401C3-9F26-EB16-88CA-9D1C9D3EF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B0A42-E179-7FEB-778A-DA59B46E6E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781E2D-5DC1-F5F8-11A9-C93983A5A51A}"/>
              </a:ext>
            </a:extLst>
          </p:cNvPr>
          <p:cNvSpPr>
            <a:spLocks noGrp="1"/>
          </p:cNvSpPr>
          <p:nvPr>
            <p:ph type="sldNum" sz="quarter" idx="5"/>
          </p:nvPr>
        </p:nvSpPr>
        <p:spPr/>
        <p:txBody>
          <a:bodyPr/>
          <a:lstStyle/>
          <a:p>
            <a:fld id="{905DF748-2352-48D3-9982-65B6641E8F40}" type="slidenum">
              <a:rPr lang="en-US" smtClean="0"/>
              <a:t>2</a:t>
            </a:fld>
            <a:endParaRPr lang="en-US"/>
          </a:p>
        </p:txBody>
      </p:sp>
    </p:spTree>
    <p:extLst>
      <p:ext uri="{BB962C8B-B14F-4D97-AF65-F5344CB8AC3E}">
        <p14:creationId xmlns:p14="http://schemas.microsoft.com/office/powerpoint/2010/main" val="355505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Pythagorean Theorem. The square of the hypotenuse equals the sum of the squares of the other two sides. "Draw a triangle on the slide and label sides. Work Example aloud: sides 3, 4, 5 → square 3 and 4: 9 + 16 = 25 → check hypotenuse 5^2 = 25 → right triangle! Emphasize: “Square first, add, compare with hypotenuse.”</a:t>
            </a:r>
          </a:p>
        </p:txBody>
      </p:sp>
      <p:sp>
        <p:nvSpPr>
          <p:cNvPr id="4" name="Slide Number Placeholder 3"/>
          <p:cNvSpPr>
            <a:spLocks noGrp="1"/>
          </p:cNvSpPr>
          <p:nvPr>
            <p:ph type="sldNum" sz="quarter" idx="5"/>
          </p:nvPr>
        </p:nvSpPr>
        <p:spPr/>
        <p:txBody>
          <a:bodyPr/>
          <a:lstStyle/>
          <a:p>
            <a:fld id="{905DF748-2352-48D3-9982-65B6641E8F40}" type="slidenum">
              <a:rPr lang="en-US" smtClean="0"/>
              <a:t>3</a:t>
            </a:fld>
            <a:endParaRPr lang="en-US"/>
          </a:p>
        </p:txBody>
      </p:sp>
    </p:spTree>
    <p:extLst>
      <p:ext uri="{BB962C8B-B14F-4D97-AF65-F5344CB8AC3E}">
        <p14:creationId xmlns:p14="http://schemas.microsoft.com/office/powerpoint/2010/main" val="25997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it’s your turn. Work with your partner to check these triangles.”</a:t>
            </a:r>
            <a:endParaRPr lang="en-US" dirty="0"/>
          </a:p>
          <a:p>
            <a:r>
              <a:rPr lang="en-US" i="1" dirty="0"/>
              <a:t>“Step 1: Identify the two shorter sides. Step 2: Square them and add them. Step 3: Compare the sum to the square of the longest side. Step 4: Decide if it’s a right triangle.”</a:t>
            </a:r>
            <a:endParaRPr lang="en-US" dirty="0"/>
          </a:p>
          <a:p>
            <a:r>
              <a:rPr lang="en-US" dirty="0"/>
              <a:t>Circulate to check work.</a:t>
            </a:r>
          </a:p>
          <a:p>
            <a:r>
              <a:rPr lang="en-US" dirty="0"/>
              <a:t>After guided practice, explain: </a:t>
            </a:r>
            <a:r>
              <a:rPr lang="en-US" i="1" dirty="0"/>
              <a:t>“Finally, we’ll do the Day 1 Exit Ticket. You’ll solve 6 word problems — 2 easy, 2 average, 2 challenging — individually. This will show me how well you can apply the theorem on your own.”</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4</a:t>
            </a:fld>
            <a:endParaRPr lang="en-US"/>
          </a:p>
        </p:txBody>
      </p:sp>
    </p:spTree>
    <p:extLst>
      <p:ext uri="{BB962C8B-B14F-4D97-AF65-F5344CB8AC3E}">
        <p14:creationId xmlns:p14="http://schemas.microsoft.com/office/powerpoint/2010/main" val="65381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“Good morning! Today we’re going to practice identifying right triangles and also learn how to spot triangles that are NOT right triangles.”</a:t>
            </a:r>
            <a:endParaRPr lang="en-US" dirty="0"/>
          </a:p>
          <a:p>
            <a:r>
              <a:rPr lang="en-US" i="1" dirty="0"/>
              <a:t>“By the end of the lesson, you should be able to test any triangle using the Pythagorean Theorem and tell if it’s a right triangle or not.”</a:t>
            </a:r>
            <a:endParaRPr lang="en-US" dirty="0"/>
          </a:p>
          <a:p>
            <a:r>
              <a:rPr lang="en-US" i="1" dirty="0"/>
              <a:t>“Let’s begin with our bellwork to warm up.”</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5</a:t>
            </a:fld>
            <a:endParaRPr lang="en-US"/>
          </a:p>
        </p:txBody>
      </p:sp>
    </p:spTree>
    <p:extLst>
      <p:ext uri="{BB962C8B-B14F-4D97-AF65-F5344CB8AC3E}">
        <p14:creationId xmlns:p14="http://schemas.microsoft.com/office/powerpoint/2010/main" val="188484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a2+b2=c2a^2 + b^2 = c^2a2+b2=c2, it’s a right triangle. If it doesn’t match, it’s not.”</a:t>
            </a:r>
            <a:endParaRPr lang="en-US" dirty="0"/>
          </a:p>
          <a:p>
            <a:r>
              <a:rPr lang="en-US" i="1" dirty="0"/>
              <a:t>“Step by step: find hypotenuse, square the legs, sum them, compare to hypotenuse squared.”</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6</a:t>
            </a:fld>
            <a:endParaRPr lang="en-US"/>
          </a:p>
        </p:txBody>
      </p:sp>
    </p:spTree>
    <p:extLst>
      <p:ext uri="{BB962C8B-B14F-4D97-AF65-F5344CB8AC3E}">
        <p14:creationId xmlns:p14="http://schemas.microsoft.com/office/powerpoint/2010/main" val="319290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“Notice how we identified the unknown side first. Then we plugged into a2+b2=c2a^2 + b^2 = c^2a2+b2=c2 and solved step by step.”</a:t>
            </a:r>
            <a:endParaRPr lang="en-US" dirty="0"/>
          </a:p>
          <a:p>
            <a:r>
              <a:rPr lang="en-US" i="1" dirty="0"/>
              <a:t>“This is how we handle real-life triangles.”</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7</a:t>
            </a:fld>
            <a:endParaRPr lang="en-US"/>
          </a:p>
        </p:txBody>
      </p:sp>
    </p:spTree>
    <p:extLst>
      <p:ext uri="{BB962C8B-B14F-4D97-AF65-F5344CB8AC3E}">
        <p14:creationId xmlns:p14="http://schemas.microsoft.com/office/powerpoint/2010/main" val="35442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“Work with your partner to check these triangles using the steps we learned.”</a:t>
            </a:r>
            <a:endParaRPr lang="en-US" dirty="0"/>
          </a:p>
          <a:p>
            <a:r>
              <a:rPr lang="en-US" i="1" dirty="0"/>
              <a:t>“Identify hypotenuse, square the legs, add, compare to hypotenuse squared, then decide.”</a:t>
            </a:r>
            <a:endParaRPr lang="en-US" dirty="0"/>
          </a:p>
          <a:p>
            <a:r>
              <a:rPr lang="en-US" i="1" dirty="0"/>
              <a:t>“I’ll circulate to answer questions and check your calculations.”</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8</a:t>
            </a:fld>
            <a:endParaRPr lang="en-US"/>
          </a:p>
        </p:txBody>
      </p:sp>
    </p:spTree>
    <p:extLst>
      <p:ext uri="{BB962C8B-B14F-4D97-AF65-F5344CB8AC3E}">
        <p14:creationId xmlns:p14="http://schemas.microsoft.com/office/powerpoint/2010/main" val="200273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“Today, we will learn how to find a missing side in a triangle using the Pythagorean Theorem.”</a:t>
            </a:r>
            <a:endParaRPr lang="en-US" dirty="0"/>
          </a:p>
          <a:p>
            <a:r>
              <a:rPr lang="en-US" i="1" dirty="0"/>
              <a:t>“By the end of the lesson, you should be able to solve for missing legs or hypotenuses step by step.”</a:t>
            </a:r>
            <a:endParaRPr lang="en-US" dirty="0"/>
          </a:p>
          <a:p>
            <a:r>
              <a:rPr lang="en-US" i="1" dirty="0"/>
              <a:t>“Let’s start with a quick bellwork review of right triangles.”</a:t>
            </a:r>
            <a:endParaRPr lang="en-US" dirty="0"/>
          </a:p>
          <a:p>
            <a:endParaRPr lang="en-US" dirty="0"/>
          </a:p>
        </p:txBody>
      </p:sp>
      <p:sp>
        <p:nvSpPr>
          <p:cNvPr id="4" name="Slide Number Placeholder 3"/>
          <p:cNvSpPr>
            <a:spLocks noGrp="1"/>
          </p:cNvSpPr>
          <p:nvPr>
            <p:ph type="sldNum" sz="quarter" idx="5"/>
          </p:nvPr>
        </p:nvSpPr>
        <p:spPr/>
        <p:txBody>
          <a:bodyPr/>
          <a:lstStyle/>
          <a:p>
            <a:fld id="{905DF748-2352-48D3-9982-65B6641E8F40}" type="slidenum">
              <a:rPr lang="en-US" smtClean="0"/>
              <a:t>9</a:t>
            </a:fld>
            <a:endParaRPr lang="en-US"/>
          </a:p>
        </p:txBody>
      </p:sp>
    </p:spTree>
    <p:extLst>
      <p:ext uri="{BB962C8B-B14F-4D97-AF65-F5344CB8AC3E}">
        <p14:creationId xmlns:p14="http://schemas.microsoft.com/office/powerpoint/2010/main" val="266399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8/23/2025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4166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8/23/2025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7024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8/23/2025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6317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8/23/2025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2817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8/23/2025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4489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8/23/2025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3247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8/23/2025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539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8/23/2025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4436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8/23/2025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5375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8/23/2025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1734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8/23/2025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5463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8/23/2025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109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novatewithmrbarbad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www.innovatewithmrbarbado.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innovatewithmrbarbado.com/" TargetMode="Externa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innovatewithmrbarbado.com/" TargetMode="Externa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hyperlink" Target="http://www.innovatewithmrbarbado.co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innovatewithmrbarbado.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innovatewithmrbarbado.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nnovatewithmrbarbad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innovatewithmrbarbado.com/"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www.innovatewithmrbarbado.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innovatewithmrbarbad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C3CCB-2AE3-E20A-72EE-EC27831CC7B1}"/>
              </a:ext>
            </a:extLst>
          </p:cNvPr>
          <p:cNvSpPr>
            <a:spLocks noGrp="1"/>
          </p:cNvSpPr>
          <p:nvPr>
            <p:ph type="ctrTitle"/>
          </p:nvPr>
        </p:nvSpPr>
        <p:spPr>
          <a:xfrm>
            <a:off x="703400" y="871759"/>
            <a:ext cx="5227171" cy="2146744"/>
          </a:xfrm>
        </p:spPr>
        <p:txBody>
          <a:bodyPr>
            <a:normAutofit fontScale="90000"/>
          </a:bodyPr>
          <a:lstStyle/>
          <a:p>
            <a:pPr>
              <a:lnSpc>
                <a:spcPct val="90000"/>
              </a:lnSpc>
            </a:pPr>
            <a:r>
              <a:rPr lang="en-US" sz="3400" dirty="0">
                <a:latin typeface="Amasis MT Pro" panose="02040504050005020304" pitchFamily="18" charset="0"/>
              </a:rPr>
              <a:t>Pythagorean Theorem</a:t>
            </a:r>
            <a:br>
              <a:rPr lang="en-US" sz="3400" dirty="0">
                <a:latin typeface="Amasis MT Pro" panose="02040504050005020304" pitchFamily="18" charset="0"/>
              </a:rPr>
            </a:br>
            <a:br>
              <a:rPr lang="en-US" sz="3400" dirty="0">
                <a:latin typeface="Amasis MT Pro" panose="02040504050005020304" pitchFamily="18" charset="0"/>
              </a:rPr>
            </a:br>
            <a:r>
              <a:rPr lang="en-US" sz="2400" b="1" dirty="0">
                <a:latin typeface="Amasis MT Pro" panose="02040504050005020304" pitchFamily="18" charset="0"/>
              </a:rPr>
              <a:t>Benchmark:</a:t>
            </a:r>
            <a:r>
              <a:rPr lang="en-US" sz="2400" dirty="0">
                <a:latin typeface="Amasis MT Pro" panose="02040504050005020304" pitchFamily="18" charset="0"/>
              </a:rPr>
              <a:t> MA.8.GR.1.3 – </a:t>
            </a:r>
            <a:r>
              <a:rPr lang="en-US" sz="2400" cap="none" dirty="0">
                <a:latin typeface="Amasis MT Pro" panose="02040504050005020304" pitchFamily="18" charset="0"/>
              </a:rPr>
              <a:t>Use the Pythagorean theorem to determine if a triangle is a right triangle.</a:t>
            </a:r>
            <a:endParaRPr lang="en-US" sz="3400" dirty="0">
              <a:latin typeface="Amasis MT Pro" panose="02040504050005020304" pitchFamily="18" charset="0"/>
            </a:endParaRPr>
          </a:p>
        </p:txBody>
      </p:sp>
      <p:sp>
        <p:nvSpPr>
          <p:cNvPr id="4" name="Rectangle 1">
            <a:extLst>
              <a:ext uri="{FF2B5EF4-FFF2-40B4-BE49-F238E27FC236}">
                <a16:creationId xmlns:a16="http://schemas.microsoft.com/office/drawing/2014/main" id="{7BEC994B-A76F-D55A-42BB-5D0A0A52D60E}"/>
              </a:ext>
            </a:extLst>
          </p:cNvPr>
          <p:cNvSpPr>
            <a:spLocks noGrp="1" noChangeArrowheads="1"/>
          </p:cNvSpPr>
          <p:nvPr>
            <p:ph type="subTitle" idx="1"/>
          </p:nvPr>
        </p:nvSpPr>
        <p:spPr bwMode="auto">
          <a:xfrm>
            <a:off x="800100" y="4033684"/>
            <a:ext cx="4857857" cy="1809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ts val="600"/>
              </a:spcAft>
              <a:buClrTx/>
              <a:buSzTx/>
              <a:tabLst/>
            </a:pPr>
            <a:r>
              <a:rPr kumimoji="0" lang="en-US" altLang="en-US" b="1" i="0" u="none" strike="noStrike" cap="none" normalizeH="0" baseline="0" dirty="0">
                <a:ln>
                  <a:noFill/>
                </a:ln>
                <a:effectLst/>
                <a:latin typeface="Arial" panose="020B0604020202020204" pitchFamily="34" charset="0"/>
              </a:rPr>
              <a:t>Objective:</a:t>
            </a:r>
            <a:r>
              <a:rPr kumimoji="0" lang="en-US" altLang="en-US" b="0" i="0" u="none" strike="noStrike" cap="none" normalizeH="0" baseline="0" dirty="0">
                <a:ln>
                  <a:noFill/>
                </a:ln>
                <a:effectLst/>
                <a:latin typeface="Arial" panose="020B0604020202020204" pitchFamily="34" charset="0"/>
              </a:rPr>
              <a:t> Students will understand the Pythagorean Theorem and apply it to identify right triangles.</a:t>
            </a:r>
          </a:p>
          <a:p>
            <a:pPr marL="0" marR="0" lvl="0" indent="0" algn="ctr" defTabSz="914400" rtl="0" eaLnBrk="0" fontAlgn="base" latinLnBrk="0" hangingPunct="0">
              <a:lnSpc>
                <a:spcPct val="100000"/>
              </a:lnSpc>
              <a:spcBef>
                <a:spcPct val="0"/>
              </a:spcBef>
              <a:spcAft>
                <a:spcPts val="600"/>
              </a:spcAft>
              <a:buClrTx/>
              <a:buSzTx/>
              <a:tabLst/>
            </a:pPr>
            <a:endParaRPr kumimoji="0" lang="en-US" altLang="en-US"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tabLst/>
            </a:pPr>
            <a:r>
              <a:rPr kumimoji="0" lang="en-US" altLang="en-US" b="1" i="0" u="none" strike="noStrike" cap="none" normalizeH="0" baseline="0" dirty="0">
                <a:ln>
                  <a:noFill/>
                </a:ln>
                <a:effectLst/>
                <a:latin typeface="Arial" panose="020B0604020202020204" pitchFamily="34" charset="0"/>
              </a:rPr>
              <a:t>Teacher:</a:t>
            </a:r>
            <a:r>
              <a:rPr kumimoji="0" lang="en-US" altLang="en-US" b="0" i="0" u="none" strike="noStrike" cap="none" normalizeH="0" baseline="0" dirty="0">
                <a:ln>
                  <a:noFill/>
                </a:ln>
                <a:effectLst/>
                <a:latin typeface="Arial" panose="020B0604020202020204" pitchFamily="34" charset="0"/>
              </a:rPr>
              <a:t> John Mark Barbado, M.Ed.</a:t>
            </a: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nk ball on a pyramid&#10;&#10;AI-generated content may be incorrect.">
            <a:extLst>
              <a:ext uri="{FF2B5EF4-FFF2-40B4-BE49-F238E27FC236}">
                <a16:creationId xmlns:a16="http://schemas.microsoft.com/office/drawing/2014/main" id="{0384BC5E-1BFC-2E21-47C2-B942BA38632A}"/>
              </a:ext>
            </a:extLst>
          </p:cNvPr>
          <p:cNvPicPr>
            <a:picLocks noChangeAspect="1"/>
          </p:cNvPicPr>
          <p:nvPr/>
        </p:nvPicPr>
        <p:blipFill>
          <a:blip r:embed="rId3"/>
          <a:srcRect l="24811" r="19729" b="2"/>
          <a:stretch>
            <a:fillRect/>
          </a:stretch>
        </p:blipFill>
        <p:spPr>
          <a:xfrm>
            <a:off x="6515100" y="10"/>
            <a:ext cx="5676900" cy="6857990"/>
          </a:xfrm>
          <a:prstGeom prst="rect">
            <a:avLst/>
          </a:prstGeom>
        </p:spPr>
      </p:pic>
      <p:sp>
        <p:nvSpPr>
          <p:cNvPr id="6" name="TextBox 5">
            <a:extLst>
              <a:ext uri="{FF2B5EF4-FFF2-40B4-BE49-F238E27FC236}">
                <a16:creationId xmlns:a16="http://schemas.microsoft.com/office/drawing/2014/main" id="{CEC13E93-4199-83E2-B9F2-4B7EFF713C12}"/>
              </a:ext>
            </a:extLst>
          </p:cNvPr>
          <p:cNvSpPr txBox="1"/>
          <p:nvPr/>
        </p:nvSpPr>
        <p:spPr>
          <a:xfrm>
            <a:off x="703400" y="315544"/>
            <a:ext cx="6096000" cy="369332"/>
          </a:xfrm>
          <a:prstGeom prst="rect">
            <a:avLst/>
          </a:prstGeom>
          <a:noFill/>
        </p:spPr>
        <p:txBody>
          <a:bodyPr wrap="square">
            <a:spAutoFit/>
          </a:bodyPr>
          <a:lstStyle/>
          <a:p>
            <a:r>
              <a:rPr lang="en-US" sz="1800" cap="none" dirty="0">
                <a:latin typeface="Amasis MT Pro" panose="02040504050005020304" pitchFamily="18" charset="0"/>
              </a:rPr>
              <a:t>Day1</a:t>
            </a:r>
            <a:endParaRPr lang="en-US" dirty="0"/>
          </a:p>
        </p:txBody>
      </p:sp>
      <p:sp>
        <p:nvSpPr>
          <p:cNvPr id="7" name="TextBox 6">
            <a:extLst>
              <a:ext uri="{FF2B5EF4-FFF2-40B4-BE49-F238E27FC236}">
                <a16:creationId xmlns:a16="http://schemas.microsoft.com/office/drawing/2014/main" id="{17FBE125-E6C3-4AFB-5E12-EB5358C4E438}"/>
              </a:ext>
            </a:extLst>
          </p:cNvPr>
          <p:cNvSpPr txBox="1"/>
          <p:nvPr/>
        </p:nvSpPr>
        <p:spPr>
          <a:xfrm>
            <a:off x="6515100" y="6488658"/>
            <a:ext cx="3849511" cy="369332"/>
          </a:xfrm>
          <a:prstGeom prst="rect">
            <a:avLst/>
          </a:prstGeom>
          <a:noFill/>
        </p:spPr>
        <p:txBody>
          <a:bodyPr wrap="square" rtlCol="0">
            <a:spAutoFit/>
          </a:bodyPr>
          <a:lstStyle/>
          <a:p>
            <a:r>
              <a:rPr lang="en-US" dirty="0">
                <a:solidFill>
                  <a:srgbClr val="FFFF00"/>
                </a:solidFill>
                <a:hlinkClick r:id="rId4">
                  <a:extLst>
                    <a:ext uri="{A12FA001-AC4F-418D-AE19-62706E023703}">
                      <ahyp:hlinkClr xmlns:ahyp="http://schemas.microsoft.com/office/drawing/2018/hyperlinkcolor" val="tx"/>
                    </a:ext>
                  </a:extLst>
                </a:hlinkClick>
              </a:rPr>
              <a:t>www.innovatewithmrbarbado.com</a:t>
            </a:r>
            <a:r>
              <a:rPr lang="en-US" dirty="0">
                <a:solidFill>
                  <a:srgbClr val="FFFF00"/>
                </a:solidFill>
              </a:rPr>
              <a:t> </a:t>
            </a:r>
          </a:p>
        </p:txBody>
      </p:sp>
    </p:spTree>
    <p:extLst>
      <p:ext uri="{BB962C8B-B14F-4D97-AF65-F5344CB8AC3E}">
        <p14:creationId xmlns:p14="http://schemas.microsoft.com/office/powerpoint/2010/main" val="103590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2409-88CC-F5C7-4286-F46089747227}"/>
              </a:ext>
            </a:extLst>
          </p:cNvPr>
          <p:cNvSpPr>
            <a:spLocks noGrp="1"/>
          </p:cNvSpPr>
          <p:nvPr>
            <p:ph type="title"/>
          </p:nvPr>
        </p:nvSpPr>
        <p:spPr>
          <a:xfrm>
            <a:off x="700635" y="914400"/>
            <a:ext cx="10691265" cy="626652"/>
          </a:xfrm>
        </p:spPr>
        <p:txBody>
          <a:bodyPr>
            <a:normAutofit fontScale="90000"/>
          </a:bodyPr>
          <a:lstStyle/>
          <a:p>
            <a:r>
              <a:rPr lang="en-US" u="sng" cap="none" dirty="0">
                <a:latin typeface="Amasis MT Pro" panose="02040504050005020304" pitchFamily="18" charset="0"/>
              </a:rPr>
              <a:t>Missing Side:</a:t>
            </a:r>
          </a:p>
        </p:txBody>
      </p:sp>
      <p:sp>
        <p:nvSpPr>
          <p:cNvPr id="3" name="Content Placeholder 2">
            <a:extLst>
              <a:ext uri="{FF2B5EF4-FFF2-40B4-BE49-F238E27FC236}">
                <a16:creationId xmlns:a16="http://schemas.microsoft.com/office/drawing/2014/main" id="{EAE3E9A8-C77D-FF95-AF72-52F68E1D038C}"/>
              </a:ext>
            </a:extLst>
          </p:cNvPr>
          <p:cNvSpPr>
            <a:spLocks noGrp="1"/>
          </p:cNvSpPr>
          <p:nvPr>
            <p:ph idx="1"/>
          </p:nvPr>
        </p:nvSpPr>
        <p:spPr>
          <a:xfrm>
            <a:off x="750366" y="3201450"/>
            <a:ext cx="10691265" cy="2742150"/>
          </a:xfrm>
        </p:spPr>
        <p:txBody>
          <a:bodyPr>
            <a:normAutofit/>
          </a:bodyPr>
          <a:lstStyle/>
          <a:p>
            <a:pPr>
              <a:buNone/>
            </a:pPr>
            <a:r>
              <a:rPr lang="en-US" sz="2400" b="1" dirty="0"/>
              <a:t>Steps:</a:t>
            </a:r>
            <a:endParaRPr lang="en-US" sz="2400" dirty="0"/>
          </a:p>
          <a:p>
            <a:pPr>
              <a:buFont typeface="+mj-lt"/>
              <a:buAutoNum type="arabicPeriod"/>
            </a:pPr>
            <a:r>
              <a:rPr lang="en-US" sz="2400" dirty="0"/>
              <a:t>Identify the missing side (leg or hypotenuse).</a:t>
            </a:r>
          </a:p>
          <a:p>
            <a:pPr>
              <a:buFont typeface="+mj-lt"/>
              <a:buAutoNum type="arabicPeriod"/>
            </a:pPr>
            <a:r>
              <a:rPr lang="en-US" sz="2400" dirty="0"/>
              <a:t>Substitute known values into the formula.</a:t>
            </a:r>
          </a:p>
          <a:p>
            <a:pPr>
              <a:buFont typeface="+mj-lt"/>
              <a:buAutoNum type="arabicPeriod"/>
            </a:pPr>
            <a:r>
              <a:rPr lang="en-US" sz="2400" dirty="0"/>
              <a:t>Solve the equation: add or subtract squares.</a:t>
            </a:r>
          </a:p>
          <a:p>
            <a:pPr>
              <a:buFont typeface="+mj-lt"/>
              <a:buAutoNum type="arabicPeriod"/>
            </a:pPr>
            <a:r>
              <a:rPr lang="en-US" sz="2400" dirty="0"/>
              <a:t>Take the square root to find the missing side.</a:t>
            </a:r>
          </a:p>
          <a:p>
            <a:endParaRPr lang="en-US" sz="2400" dirty="0"/>
          </a:p>
        </p:txBody>
      </p:sp>
      <p:pic>
        <p:nvPicPr>
          <p:cNvPr id="5" name="Picture 4">
            <a:extLst>
              <a:ext uri="{FF2B5EF4-FFF2-40B4-BE49-F238E27FC236}">
                <a16:creationId xmlns:a16="http://schemas.microsoft.com/office/drawing/2014/main" id="{5C7D1A24-7539-262D-8945-7CB8DC3AC2A1}"/>
              </a:ext>
            </a:extLst>
          </p:cNvPr>
          <p:cNvPicPr>
            <a:picLocks noChangeAspect="1"/>
          </p:cNvPicPr>
          <p:nvPr/>
        </p:nvPicPr>
        <p:blipFill>
          <a:blip r:embed="rId3"/>
          <a:stretch>
            <a:fillRect/>
          </a:stretch>
        </p:blipFill>
        <p:spPr>
          <a:xfrm>
            <a:off x="2408339" y="1766830"/>
            <a:ext cx="7375321" cy="1146267"/>
          </a:xfrm>
          <a:prstGeom prst="rect">
            <a:avLst/>
          </a:prstGeom>
        </p:spPr>
      </p:pic>
      <p:sp>
        <p:nvSpPr>
          <p:cNvPr id="6" name="TextBox 5">
            <a:extLst>
              <a:ext uri="{FF2B5EF4-FFF2-40B4-BE49-F238E27FC236}">
                <a16:creationId xmlns:a16="http://schemas.microsoft.com/office/drawing/2014/main" id="{A074A8EB-D7F6-7022-F171-D58FFA02A526}"/>
              </a:ext>
            </a:extLst>
          </p:cNvPr>
          <p:cNvSpPr txBox="1"/>
          <p:nvPr/>
        </p:nvSpPr>
        <p:spPr>
          <a:xfrm>
            <a:off x="7989147" y="6231953"/>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9545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ide view of a stairs">
            <a:extLst>
              <a:ext uri="{FF2B5EF4-FFF2-40B4-BE49-F238E27FC236}">
                <a16:creationId xmlns:a16="http://schemas.microsoft.com/office/drawing/2014/main" id="{C28EF88D-CE68-337D-851A-A00A4B99F677}"/>
              </a:ext>
            </a:extLst>
          </p:cNvPr>
          <p:cNvPicPr>
            <a:picLocks noChangeAspect="1"/>
          </p:cNvPicPr>
          <p:nvPr/>
        </p:nvPicPr>
        <p:blipFill>
          <a:blip r:embed="rId3"/>
          <a:srcRect t="7025"/>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3F8AF8-D24B-EDC1-657B-7CFEFA5301C9}"/>
              </a:ext>
            </a:extLst>
          </p:cNvPr>
          <p:cNvSpPr>
            <a:spLocks noGrp="1"/>
          </p:cNvSpPr>
          <p:nvPr>
            <p:ph type="title"/>
          </p:nvPr>
        </p:nvSpPr>
        <p:spPr>
          <a:xfrm>
            <a:off x="704088" y="871759"/>
            <a:ext cx="4240445" cy="3497042"/>
          </a:xfrm>
        </p:spPr>
        <p:txBody>
          <a:bodyPr vert="horz" lIns="91440" tIns="45720" rIns="91440" bIns="45720" rtlCol="0" anchor="t">
            <a:normAutofit/>
          </a:bodyPr>
          <a:lstStyle/>
          <a:p>
            <a:pPr>
              <a:lnSpc>
                <a:spcPct val="90000"/>
              </a:lnSpc>
            </a:pPr>
            <a:r>
              <a:rPr lang="en-US" sz="3400" cap="none" dirty="0">
                <a:solidFill>
                  <a:schemeClr val="bg1"/>
                </a:solidFill>
                <a:latin typeface="Amasis MT Pro" panose="02040504050005020304" pitchFamily="18" charset="0"/>
              </a:rPr>
              <a:t>A ladder leans against a wall. The bottom is 7 ft from the wall. The ladder is 25 ft. How high does the ladder reach?</a:t>
            </a:r>
            <a:endParaRPr lang="en-US" sz="3400" dirty="0">
              <a:solidFill>
                <a:schemeClr val="bg1"/>
              </a:solidFill>
              <a:latin typeface="Amasis MT Pro" panose="02040504050005020304" pitchFamily="18" charset="0"/>
            </a:endParaRPr>
          </a:p>
        </p:txBody>
      </p:sp>
      <p:cxnSp>
        <p:nvCxnSpPr>
          <p:cNvPr id="24" name="Straight Connector 23">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1BBE2D-7E9F-D879-692A-0F90160FC803}"/>
              </a:ext>
            </a:extLst>
          </p:cNvPr>
          <p:cNvSpPr txBox="1"/>
          <p:nvPr/>
        </p:nvSpPr>
        <p:spPr>
          <a:xfrm>
            <a:off x="5429957" y="333004"/>
            <a:ext cx="6186310" cy="923330"/>
          </a:xfrm>
          <a:prstGeom prst="rect">
            <a:avLst/>
          </a:prstGeom>
          <a:noFill/>
        </p:spPr>
        <p:txBody>
          <a:bodyPr wrap="square">
            <a:spAutoFit/>
          </a:bodyPr>
          <a:lstStyle/>
          <a:p>
            <a:pPr>
              <a:buNone/>
            </a:pPr>
            <a:r>
              <a:rPr lang="en-US" b="1" dirty="0">
                <a:solidFill>
                  <a:schemeClr val="bg1"/>
                </a:solidFill>
              </a:rPr>
              <a:t>Equation / Process:</a:t>
            </a:r>
            <a:endParaRPr lang="en-US" dirty="0">
              <a:solidFill>
                <a:schemeClr val="bg1"/>
              </a:solidFill>
            </a:endParaRPr>
          </a:p>
          <a:p>
            <a:pPr>
              <a:buFont typeface="+mj-lt"/>
              <a:buAutoNum type="arabicPeriod"/>
            </a:pPr>
            <a:r>
              <a:rPr lang="en-US" dirty="0">
                <a:solidFill>
                  <a:schemeClr val="bg1"/>
                </a:solidFill>
              </a:rPr>
              <a:t>Identify sides: a=? (height), b=7b (base), c=25 (ladder)</a:t>
            </a:r>
          </a:p>
          <a:p>
            <a:pPr>
              <a:buFont typeface="+mj-lt"/>
              <a:buAutoNum type="arabicPeriod"/>
            </a:pPr>
            <a:r>
              <a:rPr lang="en-US" dirty="0">
                <a:solidFill>
                  <a:schemeClr val="bg1"/>
                </a:solidFill>
              </a:rPr>
              <a:t>Apply Pythagorean Theorem:</a:t>
            </a:r>
          </a:p>
        </p:txBody>
      </p:sp>
      <p:sp>
        <p:nvSpPr>
          <p:cNvPr id="8" name="TextBox 7">
            <a:extLst>
              <a:ext uri="{FF2B5EF4-FFF2-40B4-BE49-F238E27FC236}">
                <a16:creationId xmlns:a16="http://schemas.microsoft.com/office/drawing/2014/main" id="{86FFC741-9BD6-50E1-1B95-B53486E2A717}"/>
              </a:ext>
            </a:extLst>
          </p:cNvPr>
          <p:cNvSpPr txBox="1"/>
          <p:nvPr/>
        </p:nvSpPr>
        <p:spPr>
          <a:xfrm>
            <a:off x="5627106" y="1728440"/>
            <a:ext cx="4985532" cy="769441"/>
          </a:xfrm>
          <a:prstGeom prst="rect">
            <a:avLst/>
          </a:prstGeom>
          <a:noFill/>
        </p:spPr>
        <p:txBody>
          <a:bodyPr wrap="square">
            <a:spAutoFit/>
          </a:bodyPr>
          <a:lstStyle/>
          <a:p>
            <a:r>
              <a:rPr lang="pt-BR" sz="4400" dirty="0">
                <a:solidFill>
                  <a:schemeClr val="bg1"/>
                </a:solidFill>
              </a:rPr>
              <a:t>a</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pt-BR" sz="4400" dirty="0">
                <a:solidFill>
                  <a:schemeClr val="bg1"/>
                </a:solidFill>
              </a:rPr>
              <a:t>+7</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pt-BR" sz="4400" dirty="0">
                <a:solidFill>
                  <a:schemeClr val="bg1"/>
                </a:solidFill>
              </a:rPr>
              <a:t>=25</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endParaRPr lang="en-US" sz="4400" b="1" dirty="0">
              <a:solidFill>
                <a:schemeClr val="bg1"/>
              </a:solidFill>
            </a:endParaRPr>
          </a:p>
        </p:txBody>
      </p:sp>
      <p:sp>
        <p:nvSpPr>
          <p:cNvPr id="14" name="TextBox 13">
            <a:extLst>
              <a:ext uri="{FF2B5EF4-FFF2-40B4-BE49-F238E27FC236}">
                <a16:creationId xmlns:a16="http://schemas.microsoft.com/office/drawing/2014/main" id="{A469BED1-B19C-EF05-6508-C818633925F7}"/>
              </a:ext>
            </a:extLst>
          </p:cNvPr>
          <p:cNvSpPr txBox="1"/>
          <p:nvPr/>
        </p:nvSpPr>
        <p:spPr>
          <a:xfrm>
            <a:off x="5627106" y="2578255"/>
            <a:ext cx="4985532" cy="769441"/>
          </a:xfrm>
          <a:prstGeom prst="rect">
            <a:avLst/>
          </a:prstGeom>
          <a:noFill/>
        </p:spPr>
        <p:txBody>
          <a:bodyPr wrap="square">
            <a:spAutoFit/>
          </a:bodyPr>
          <a:lstStyle/>
          <a:p>
            <a:r>
              <a:rPr lang="pt-BR" sz="4400" dirty="0">
                <a:solidFill>
                  <a:schemeClr val="bg1"/>
                </a:solidFill>
              </a:rPr>
              <a:t>a</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pt-BR" sz="4400" dirty="0">
                <a:solidFill>
                  <a:schemeClr val="bg1"/>
                </a:solidFill>
              </a:rPr>
              <a:t>+49=625</a:t>
            </a:r>
            <a:endParaRPr lang="en-US" sz="4400" b="1" dirty="0">
              <a:solidFill>
                <a:schemeClr val="bg1"/>
              </a:solidFill>
            </a:endParaRPr>
          </a:p>
        </p:txBody>
      </p:sp>
      <p:sp>
        <p:nvSpPr>
          <p:cNvPr id="16" name="TextBox 15">
            <a:extLst>
              <a:ext uri="{FF2B5EF4-FFF2-40B4-BE49-F238E27FC236}">
                <a16:creationId xmlns:a16="http://schemas.microsoft.com/office/drawing/2014/main" id="{D4DA379B-E612-4672-6E53-8267C8568477}"/>
              </a:ext>
            </a:extLst>
          </p:cNvPr>
          <p:cNvSpPr txBox="1"/>
          <p:nvPr/>
        </p:nvSpPr>
        <p:spPr>
          <a:xfrm>
            <a:off x="5627106" y="3389835"/>
            <a:ext cx="4985532" cy="769441"/>
          </a:xfrm>
          <a:prstGeom prst="rect">
            <a:avLst/>
          </a:prstGeom>
          <a:noFill/>
        </p:spPr>
        <p:txBody>
          <a:bodyPr wrap="square">
            <a:spAutoFit/>
          </a:bodyPr>
          <a:lstStyle/>
          <a:p>
            <a:r>
              <a:rPr lang="pt-BR" sz="4400" dirty="0">
                <a:solidFill>
                  <a:schemeClr val="bg1"/>
                </a:solidFill>
              </a:rPr>
              <a:t>a</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pt-BR" sz="4400" dirty="0">
                <a:solidFill>
                  <a:schemeClr val="bg1"/>
                </a:solidFill>
              </a:rPr>
              <a:t>=625−49 </a:t>
            </a:r>
          </a:p>
        </p:txBody>
      </p:sp>
      <p:sp>
        <p:nvSpPr>
          <p:cNvPr id="18" name="TextBox 17">
            <a:extLst>
              <a:ext uri="{FF2B5EF4-FFF2-40B4-BE49-F238E27FC236}">
                <a16:creationId xmlns:a16="http://schemas.microsoft.com/office/drawing/2014/main" id="{34107BA6-21A7-7CD2-1664-905DDE9DE608}"/>
              </a:ext>
            </a:extLst>
          </p:cNvPr>
          <p:cNvSpPr txBox="1"/>
          <p:nvPr/>
        </p:nvSpPr>
        <p:spPr>
          <a:xfrm>
            <a:off x="5648601" y="4128427"/>
            <a:ext cx="4985532" cy="1446550"/>
          </a:xfrm>
          <a:prstGeom prst="rect">
            <a:avLst/>
          </a:prstGeom>
          <a:noFill/>
        </p:spPr>
        <p:txBody>
          <a:bodyPr wrap="square">
            <a:spAutoFit/>
          </a:bodyPr>
          <a:lstStyle/>
          <a:p>
            <a:r>
              <a:rPr lang="pt-BR" sz="4400" dirty="0">
                <a:solidFill>
                  <a:schemeClr val="bg1"/>
                </a:solidFill>
              </a:rPr>
              <a:t>a</a:t>
            </a:r>
            <a:r>
              <a:rPr lang="pt-BR" sz="4400" dirty="0">
                <a:solidFill>
                  <a:schemeClr val="bg1"/>
                </a:solidFill>
                <a:latin typeface="Calibri" panose="020F0502020204030204" pitchFamily="34" charset="0"/>
                <a:ea typeface="Calibri" panose="020F0502020204030204" pitchFamily="34" charset="0"/>
                <a:cs typeface="Calibri" panose="020F0502020204030204" pitchFamily="34" charset="0"/>
              </a:rPr>
              <a:t>²</a:t>
            </a:r>
            <a:r>
              <a:rPr lang="pt-BR" sz="4400" dirty="0">
                <a:solidFill>
                  <a:schemeClr val="bg1"/>
                </a:solidFill>
              </a:rPr>
              <a:t>=576</a:t>
            </a:r>
          </a:p>
          <a:p>
            <a:endParaRPr lang="en-US" sz="4400" b="1" dirty="0">
              <a:solidFill>
                <a:schemeClr val="bg1"/>
              </a:solidFill>
            </a:endParaRPr>
          </a:p>
        </p:txBody>
      </p:sp>
      <p:sp>
        <p:nvSpPr>
          <p:cNvPr id="25" name="TextBox 24">
            <a:extLst>
              <a:ext uri="{FF2B5EF4-FFF2-40B4-BE49-F238E27FC236}">
                <a16:creationId xmlns:a16="http://schemas.microsoft.com/office/drawing/2014/main" id="{772D0A41-F0A7-0B4C-B152-3682AF81FC98}"/>
              </a:ext>
            </a:extLst>
          </p:cNvPr>
          <p:cNvSpPr txBox="1"/>
          <p:nvPr/>
        </p:nvSpPr>
        <p:spPr>
          <a:xfrm>
            <a:off x="5429957" y="4864070"/>
            <a:ext cx="4985532" cy="769441"/>
          </a:xfrm>
          <a:prstGeom prst="rect">
            <a:avLst/>
          </a:prstGeom>
          <a:noFill/>
        </p:spPr>
        <p:txBody>
          <a:bodyPr wrap="square">
            <a:spAutoFit/>
          </a:bodyPr>
          <a:lstStyle/>
          <a:p>
            <a:r>
              <a:rPr lang="en-US" sz="4400" b="1" dirty="0">
                <a:solidFill>
                  <a:srgbClr val="FFFF00"/>
                </a:solidFill>
              </a:rPr>
              <a:t>√a</a:t>
            </a:r>
            <a:r>
              <a:rPr lang="en-US" sz="4400" b="1" dirty="0">
                <a:solidFill>
                  <a:srgbClr val="FFFF00"/>
                </a:solidFill>
                <a:latin typeface="Calibri" panose="020F0502020204030204" pitchFamily="34" charset="0"/>
                <a:ea typeface="Calibri" panose="020F0502020204030204" pitchFamily="34" charset="0"/>
                <a:cs typeface="Calibri" panose="020F0502020204030204" pitchFamily="34" charset="0"/>
              </a:rPr>
              <a:t>²=</a:t>
            </a:r>
            <a:r>
              <a:rPr lang="en-US" sz="4400" b="1" dirty="0">
                <a:solidFill>
                  <a:srgbClr val="FFFF00"/>
                </a:solidFill>
              </a:rPr>
              <a:t> √576</a:t>
            </a:r>
          </a:p>
        </p:txBody>
      </p:sp>
      <p:sp>
        <p:nvSpPr>
          <p:cNvPr id="26" name="TextBox 25">
            <a:extLst>
              <a:ext uri="{FF2B5EF4-FFF2-40B4-BE49-F238E27FC236}">
                <a16:creationId xmlns:a16="http://schemas.microsoft.com/office/drawing/2014/main" id="{5319763F-AAC5-E3E4-058B-EA378F41409D}"/>
              </a:ext>
            </a:extLst>
          </p:cNvPr>
          <p:cNvSpPr txBox="1"/>
          <p:nvPr/>
        </p:nvSpPr>
        <p:spPr>
          <a:xfrm>
            <a:off x="5825800" y="5789822"/>
            <a:ext cx="2200600" cy="769441"/>
          </a:xfrm>
          <a:prstGeom prst="rect">
            <a:avLst/>
          </a:prstGeom>
          <a:solidFill>
            <a:srgbClr val="FFFF00"/>
          </a:solidFill>
          <a:ln>
            <a:solidFill>
              <a:srgbClr val="FFC000"/>
            </a:solidFill>
          </a:ln>
        </p:spPr>
        <p:txBody>
          <a:bodyPr wrap="square">
            <a:spAutoFit/>
          </a:bodyPr>
          <a:lstStyle/>
          <a:p>
            <a:r>
              <a:rPr lang="en-US" sz="4400" b="1" dirty="0">
                <a:solidFill>
                  <a:schemeClr val="bg1"/>
                </a:solidFill>
              </a:rPr>
              <a:t>a= 24ft</a:t>
            </a:r>
          </a:p>
        </p:txBody>
      </p:sp>
      <p:sp>
        <p:nvSpPr>
          <p:cNvPr id="28" name="TextBox 27">
            <a:extLst>
              <a:ext uri="{FF2B5EF4-FFF2-40B4-BE49-F238E27FC236}">
                <a16:creationId xmlns:a16="http://schemas.microsoft.com/office/drawing/2014/main" id="{74B87062-C34B-9682-07F3-D4FA2D12F62C}"/>
              </a:ext>
            </a:extLst>
          </p:cNvPr>
          <p:cNvSpPr txBox="1"/>
          <p:nvPr/>
        </p:nvSpPr>
        <p:spPr>
          <a:xfrm>
            <a:off x="704088" y="327504"/>
            <a:ext cx="6186310" cy="369332"/>
          </a:xfrm>
          <a:prstGeom prst="rect">
            <a:avLst/>
          </a:prstGeom>
          <a:noFill/>
        </p:spPr>
        <p:txBody>
          <a:bodyPr wrap="square">
            <a:spAutoFit/>
          </a:bodyPr>
          <a:lstStyle/>
          <a:p>
            <a:r>
              <a:rPr lang="en-US" sz="1800" dirty="0">
                <a:solidFill>
                  <a:schemeClr val="bg1"/>
                </a:solidFill>
                <a:latin typeface="Amasis MT Pro" panose="02040504050005020304" pitchFamily="18" charset="0"/>
              </a:rPr>
              <a:t>Guided Example:</a:t>
            </a:r>
            <a:endParaRPr lang="en-US" dirty="0"/>
          </a:p>
        </p:txBody>
      </p:sp>
      <p:sp>
        <p:nvSpPr>
          <p:cNvPr id="29" name="TextBox 28">
            <a:extLst>
              <a:ext uri="{FF2B5EF4-FFF2-40B4-BE49-F238E27FC236}">
                <a16:creationId xmlns:a16="http://schemas.microsoft.com/office/drawing/2014/main" id="{74AAF0E9-5845-9952-C6B4-0371FEAB7029}"/>
              </a:ext>
            </a:extLst>
          </p:cNvPr>
          <p:cNvSpPr txBox="1"/>
          <p:nvPr/>
        </p:nvSpPr>
        <p:spPr>
          <a:xfrm>
            <a:off x="8687882" y="6374597"/>
            <a:ext cx="3849511" cy="369332"/>
          </a:xfrm>
          <a:prstGeom prst="rect">
            <a:avLst/>
          </a:prstGeom>
          <a:noFill/>
        </p:spPr>
        <p:txBody>
          <a:bodyPr wrap="square" rtlCol="0">
            <a:spAutoFit/>
          </a:bodyPr>
          <a:lstStyle/>
          <a:p>
            <a:r>
              <a:rPr lang="en-US" dirty="0">
                <a:hlinkClick r:id="rId4">
                  <a:extLst>
                    <a:ext uri="{A12FA001-AC4F-418D-AE19-62706E023703}">
                      <ahyp:hlinkClr xmlns:ahyp="http://schemas.microsoft.com/office/drawing/2018/hyperlinkcolor" val="tx"/>
                    </a:ext>
                  </a:extLst>
                </a:hlinkClick>
              </a:rPr>
              <a:t>www.innovatewithmrbarbado.com</a:t>
            </a:r>
            <a:r>
              <a:rPr lang="en-US" dirty="0"/>
              <a:t> </a:t>
            </a:r>
          </a:p>
        </p:txBody>
      </p:sp>
    </p:spTree>
    <p:extLst>
      <p:ext uri="{BB962C8B-B14F-4D97-AF65-F5344CB8AC3E}">
        <p14:creationId xmlns:p14="http://schemas.microsoft.com/office/powerpoint/2010/main" val="1996332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1000"/>
                                        <p:tgtEl>
                                          <p:spTgt spid="16">
                                            <p:txEl>
                                              <p:pRg st="0" end="0"/>
                                            </p:txEl>
                                          </p:spTgt>
                                        </p:tgtEl>
                                      </p:cBhvr>
                                    </p:animEffect>
                                    <p:anim calcmode="lin" valueType="num">
                                      <p:cBhvr>
                                        <p:cTn id="4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build="allAtOnce"/>
      <p:bldP spid="14" grpId="0" build="allAtOnce"/>
      <p:bldP spid="16" grpId="0" build="allAtOnce"/>
      <p:bldP spid="18" grpId="0"/>
      <p:bldP spid="25" grpId="0"/>
      <p:bldP spid="26"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1EF911-A5AE-E99C-F5EC-45E23D042935}"/>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68894F8-E1BD-4320-49E8-DDFC171559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A9B2DC2-7724-52CB-FB2C-149576BB3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54D01E10-4510-D0C2-C6A2-7DCF20D43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Side view of a stairs">
            <a:extLst>
              <a:ext uri="{FF2B5EF4-FFF2-40B4-BE49-F238E27FC236}">
                <a16:creationId xmlns:a16="http://schemas.microsoft.com/office/drawing/2014/main" id="{9A5FBAC4-FB76-88B0-6989-7334866162AD}"/>
              </a:ext>
            </a:extLst>
          </p:cNvPr>
          <p:cNvPicPr>
            <a:picLocks noChangeAspect="1"/>
          </p:cNvPicPr>
          <p:nvPr/>
        </p:nvPicPr>
        <p:blipFill>
          <a:blip r:embed="rId3"/>
          <a:srcRect t="7025"/>
          <a:stretch>
            <a:fill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EDE2395F-8C18-DFDC-3428-A372C0B13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4C05732E-A7E8-554B-1FA4-94A24908E0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74FBAAE-31CE-70F2-EEB8-C1CFC1E5A3AA}"/>
              </a:ext>
            </a:extLst>
          </p:cNvPr>
          <p:cNvSpPr txBox="1"/>
          <p:nvPr/>
        </p:nvSpPr>
        <p:spPr>
          <a:xfrm>
            <a:off x="716139" y="161901"/>
            <a:ext cx="6186310" cy="523220"/>
          </a:xfrm>
          <a:prstGeom prst="rect">
            <a:avLst/>
          </a:prstGeom>
          <a:noFill/>
        </p:spPr>
        <p:txBody>
          <a:bodyPr wrap="square">
            <a:spAutoFit/>
          </a:bodyPr>
          <a:lstStyle/>
          <a:p>
            <a:r>
              <a:rPr lang="en-US" sz="2800" b="1" dirty="0">
                <a:solidFill>
                  <a:schemeClr val="bg1"/>
                </a:solidFill>
              </a:rPr>
              <a:t>Practice – Missing Sides</a:t>
            </a:r>
          </a:p>
        </p:txBody>
      </p:sp>
      <p:sp>
        <p:nvSpPr>
          <p:cNvPr id="10" name="TextBox 9">
            <a:extLst>
              <a:ext uri="{FF2B5EF4-FFF2-40B4-BE49-F238E27FC236}">
                <a16:creationId xmlns:a16="http://schemas.microsoft.com/office/drawing/2014/main" id="{8C582EDC-D41C-B3A7-D896-F2E4326B9201}"/>
              </a:ext>
            </a:extLst>
          </p:cNvPr>
          <p:cNvSpPr txBox="1"/>
          <p:nvPr/>
        </p:nvSpPr>
        <p:spPr>
          <a:xfrm>
            <a:off x="716139" y="801459"/>
            <a:ext cx="5036256" cy="1754326"/>
          </a:xfrm>
          <a:prstGeom prst="rect">
            <a:avLst/>
          </a:prstGeom>
          <a:noFill/>
        </p:spPr>
        <p:txBody>
          <a:bodyPr wrap="square">
            <a:spAutoFit/>
          </a:bodyPr>
          <a:lstStyle/>
          <a:p>
            <a:pPr>
              <a:buNone/>
            </a:pPr>
            <a:r>
              <a:rPr lang="en-US" b="1" dirty="0">
                <a:solidFill>
                  <a:schemeClr val="bg1"/>
                </a:solidFill>
              </a:rPr>
              <a:t>Instructions:</a:t>
            </a:r>
            <a:endParaRPr lang="en-US" dirty="0">
              <a:solidFill>
                <a:schemeClr val="bg1"/>
              </a:solidFill>
            </a:endParaRPr>
          </a:p>
          <a:p>
            <a:pPr>
              <a:buFont typeface="+mj-lt"/>
              <a:buAutoNum type="arabicPeriod"/>
            </a:pPr>
            <a:r>
              <a:rPr lang="en-US" dirty="0">
                <a:solidFill>
                  <a:schemeClr val="bg1"/>
                </a:solidFill>
              </a:rPr>
              <a:t>Work with a partner to find the missing side.</a:t>
            </a:r>
          </a:p>
          <a:p>
            <a:pPr>
              <a:buFont typeface="+mj-lt"/>
              <a:buAutoNum type="arabicPeriod"/>
            </a:pPr>
            <a:r>
              <a:rPr lang="en-US" dirty="0">
                <a:solidFill>
                  <a:schemeClr val="bg1"/>
                </a:solidFill>
              </a:rPr>
              <a:t>Identify whether the missing side is a leg or hypotenuse.</a:t>
            </a:r>
          </a:p>
          <a:p>
            <a:pPr>
              <a:buFont typeface="+mj-lt"/>
              <a:buAutoNum type="arabicPeriod"/>
            </a:pPr>
            <a:r>
              <a:rPr lang="en-US" dirty="0">
                <a:solidFill>
                  <a:schemeClr val="bg1"/>
                </a:solidFill>
              </a:rPr>
              <a:t>Substitute into the correct formula.</a:t>
            </a:r>
          </a:p>
          <a:p>
            <a:pPr>
              <a:buFont typeface="+mj-lt"/>
              <a:buAutoNum type="arabicPeriod"/>
            </a:pPr>
            <a:r>
              <a:rPr lang="en-US" dirty="0">
                <a:solidFill>
                  <a:schemeClr val="bg1"/>
                </a:solidFill>
              </a:rPr>
              <a:t>Solve step by step and show all work.</a:t>
            </a:r>
          </a:p>
        </p:txBody>
      </p:sp>
      <p:graphicFrame>
        <p:nvGraphicFramePr>
          <p:cNvPr id="26" name="TextBox 11">
            <a:extLst>
              <a:ext uri="{FF2B5EF4-FFF2-40B4-BE49-F238E27FC236}">
                <a16:creationId xmlns:a16="http://schemas.microsoft.com/office/drawing/2014/main" id="{7F67DDAA-E0FE-269A-7CF4-FE9D292D7A98}"/>
              </a:ext>
            </a:extLst>
          </p:cNvPr>
          <p:cNvGraphicFramePr/>
          <p:nvPr/>
        </p:nvGraphicFramePr>
        <p:xfrm>
          <a:off x="716139" y="2890713"/>
          <a:ext cx="6186310" cy="347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C1F80F3C-CB03-1104-0CCB-B54C1A9D21CF}"/>
              </a:ext>
            </a:extLst>
          </p:cNvPr>
          <p:cNvSpPr txBox="1"/>
          <p:nvPr/>
        </p:nvSpPr>
        <p:spPr>
          <a:xfrm>
            <a:off x="8474569" y="6416905"/>
            <a:ext cx="3849511" cy="369332"/>
          </a:xfrm>
          <a:prstGeom prst="rect">
            <a:avLst/>
          </a:prstGeom>
          <a:noFill/>
        </p:spPr>
        <p:txBody>
          <a:bodyPr wrap="square" rtlCol="0">
            <a:spAutoFit/>
          </a:bodyPr>
          <a:lstStyle/>
          <a:p>
            <a:r>
              <a:rPr lang="en-US" dirty="0">
                <a:hlinkClick r:id="rId9">
                  <a:extLst>
                    <a:ext uri="{A12FA001-AC4F-418D-AE19-62706E023703}">
                      <ahyp:hlinkClr xmlns:ahyp="http://schemas.microsoft.com/office/drawing/2018/hyperlinkcolor" val="tx"/>
                    </a:ext>
                  </a:extLst>
                </a:hlinkClick>
              </a:rPr>
              <a:t>www.innovatewithmrbarbado.com</a:t>
            </a:r>
            <a:r>
              <a:rPr lang="en-US" dirty="0"/>
              <a:t> </a:t>
            </a:r>
          </a:p>
        </p:txBody>
      </p:sp>
    </p:spTree>
    <p:extLst>
      <p:ext uri="{BB962C8B-B14F-4D97-AF65-F5344CB8AC3E}">
        <p14:creationId xmlns:p14="http://schemas.microsoft.com/office/powerpoint/2010/main" val="30715824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Graphic spid="2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AB6B9B-FCE2-962B-63EE-8CC81F5D1FDB}"/>
              </a:ext>
            </a:extLst>
          </p:cNvPr>
          <p:cNvSpPr>
            <a:spLocks noGrp="1"/>
          </p:cNvSpPr>
          <p:nvPr>
            <p:ph type="title"/>
          </p:nvPr>
        </p:nvSpPr>
        <p:spPr>
          <a:xfrm>
            <a:off x="704088" y="914401"/>
            <a:ext cx="6766560" cy="1307592"/>
          </a:xfrm>
        </p:spPr>
        <p:txBody>
          <a:bodyPr>
            <a:normAutofit/>
          </a:bodyPr>
          <a:lstStyle/>
          <a:p>
            <a:pPr>
              <a:lnSpc>
                <a:spcPct val="90000"/>
              </a:lnSpc>
            </a:pPr>
            <a:r>
              <a:rPr lang="en-US" cap="none" dirty="0">
                <a:latin typeface="Amasis MT Pro" panose="02040504050005020304" pitchFamily="18" charset="0"/>
              </a:rPr>
              <a:t>Pythagorean Theorem  </a:t>
            </a:r>
          </a:p>
        </p:txBody>
      </p:sp>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9CF678-4B07-F57A-E012-62A651F2E6CB}"/>
              </a:ext>
            </a:extLst>
          </p:cNvPr>
          <p:cNvSpPr>
            <a:spLocks noGrp="1"/>
          </p:cNvSpPr>
          <p:nvPr>
            <p:ph idx="1"/>
          </p:nvPr>
        </p:nvSpPr>
        <p:spPr>
          <a:xfrm>
            <a:off x="617220" y="1712301"/>
            <a:ext cx="6766560" cy="3739896"/>
          </a:xfrm>
        </p:spPr>
        <p:txBody>
          <a:bodyPr>
            <a:normAutofit/>
          </a:bodyPr>
          <a:lstStyle/>
          <a:p>
            <a:pPr marL="0" indent="0">
              <a:buNone/>
            </a:pPr>
            <a:r>
              <a:rPr lang="en-US" sz="3600" b="1" dirty="0"/>
              <a:t>Objective:</a:t>
            </a:r>
            <a:r>
              <a:rPr lang="en-US" sz="3600" dirty="0"/>
              <a:t> Students will apply the Pythagorean Theorem to solve real-life problems involving missing sides or diagonals.</a:t>
            </a:r>
          </a:p>
        </p:txBody>
      </p:sp>
      <p:cxnSp>
        <p:nvCxnSpPr>
          <p:cNvPr id="13" name="Straight Connector 12">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calculus formula">
            <a:extLst>
              <a:ext uri="{FF2B5EF4-FFF2-40B4-BE49-F238E27FC236}">
                <a16:creationId xmlns:a16="http://schemas.microsoft.com/office/drawing/2014/main" id="{03FB5ABC-0B6F-EC05-93C8-8CFB863C3913}"/>
              </a:ext>
            </a:extLst>
          </p:cNvPr>
          <p:cNvPicPr>
            <a:picLocks noChangeAspect="1"/>
          </p:cNvPicPr>
          <p:nvPr/>
        </p:nvPicPr>
        <p:blipFill>
          <a:blip r:embed="rId3"/>
          <a:srcRect l="27138" r="33182" b="-1"/>
          <a:stretch>
            <a:fillRect/>
          </a:stretch>
        </p:blipFill>
        <p:spPr>
          <a:xfrm>
            <a:off x="8115300" y="10"/>
            <a:ext cx="4076700" cy="6857990"/>
          </a:xfrm>
          <a:prstGeom prst="rect">
            <a:avLst/>
          </a:prstGeom>
        </p:spPr>
      </p:pic>
      <p:sp>
        <p:nvSpPr>
          <p:cNvPr id="6" name="TextBox 5">
            <a:extLst>
              <a:ext uri="{FF2B5EF4-FFF2-40B4-BE49-F238E27FC236}">
                <a16:creationId xmlns:a16="http://schemas.microsoft.com/office/drawing/2014/main" id="{B4125EF7-B50F-6548-52DA-67E91B29A9B8}"/>
              </a:ext>
            </a:extLst>
          </p:cNvPr>
          <p:cNvSpPr txBox="1"/>
          <p:nvPr/>
        </p:nvSpPr>
        <p:spPr>
          <a:xfrm>
            <a:off x="704088" y="268964"/>
            <a:ext cx="6096000" cy="369332"/>
          </a:xfrm>
          <a:prstGeom prst="rect">
            <a:avLst/>
          </a:prstGeom>
          <a:noFill/>
        </p:spPr>
        <p:txBody>
          <a:bodyPr wrap="square">
            <a:spAutoFit/>
          </a:bodyPr>
          <a:lstStyle/>
          <a:p>
            <a:r>
              <a:rPr lang="en-US" cap="none" dirty="0">
                <a:latin typeface="Amasis MT Pro" panose="02040504050005020304" pitchFamily="18" charset="0"/>
              </a:rPr>
              <a:t>Day 4</a:t>
            </a:r>
            <a:endParaRPr lang="en-US" dirty="0"/>
          </a:p>
        </p:txBody>
      </p:sp>
      <p:sp>
        <p:nvSpPr>
          <p:cNvPr id="7" name="TextBox 6">
            <a:extLst>
              <a:ext uri="{FF2B5EF4-FFF2-40B4-BE49-F238E27FC236}">
                <a16:creationId xmlns:a16="http://schemas.microsoft.com/office/drawing/2014/main" id="{2841EB8E-2388-A050-3C40-1E4DCA6A60A8}"/>
              </a:ext>
            </a:extLst>
          </p:cNvPr>
          <p:cNvSpPr txBox="1"/>
          <p:nvPr/>
        </p:nvSpPr>
        <p:spPr>
          <a:xfrm>
            <a:off x="704088" y="6250097"/>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6854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B4A9F-D31A-40F0-D909-6EA992F35491}"/>
              </a:ext>
            </a:extLst>
          </p:cNvPr>
          <p:cNvSpPr>
            <a:spLocks noGrp="1"/>
          </p:cNvSpPr>
          <p:nvPr>
            <p:ph type="title"/>
          </p:nvPr>
        </p:nvSpPr>
        <p:spPr>
          <a:xfrm>
            <a:off x="700088" y="909637"/>
            <a:ext cx="6400800" cy="1307592"/>
          </a:xfrm>
        </p:spPr>
        <p:txBody>
          <a:bodyPr>
            <a:normAutofit/>
          </a:bodyPr>
          <a:lstStyle/>
          <a:p>
            <a:pPr>
              <a:lnSpc>
                <a:spcPct val="90000"/>
              </a:lnSpc>
            </a:pPr>
            <a:r>
              <a:rPr lang="en-US" dirty="0"/>
              <a:t>Steps for Solving Word Problems:</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8C18254-6DB0-7C87-3C8E-8273B2CEFBB0}"/>
              </a:ext>
            </a:extLst>
          </p:cNvPr>
          <p:cNvSpPr>
            <a:spLocks noGrp="1"/>
          </p:cNvSpPr>
          <p:nvPr>
            <p:ph idx="1"/>
          </p:nvPr>
        </p:nvSpPr>
        <p:spPr>
          <a:xfrm>
            <a:off x="700088" y="2221992"/>
            <a:ext cx="6400800" cy="3739896"/>
          </a:xfrm>
        </p:spPr>
        <p:txBody>
          <a:bodyPr>
            <a:normAutofit/>
          </a:bodyPr>
          <a:lstStyle/>
          <a:p>
            <a:pPr marL="457200" indent="-457200">
              <a:buAutoNum type="arabicPeriod"/>
            </a:pPr>
            <a:r>
              <a:rPr lang="en-US" dirty="0"/>
              <a:t>Read the problem carefully.</a:t>
            </a:r>
          </a:p>
          <a:p>
            <a:pPr marL="457200" indent="-457200">
              <a:buAutoNum type="arabicPeriod"/>
            </a:pPr>
            <a:r>
              <a:rPr lang="en-US" dirty="0"/>
              <a:t>Draw a diagram if possible.</a:t>
            </a:r>
          </a:p>
          <a:p>
            <a:pPr marL="457200" indent="-457200">
              <a:buAutoNum type="arabicPeriod"/>
            </a:pPr>
            <a:r>
              <a:rPr lang="en-US" dirty="0"/>
              <a:t>Identify the triangle sides: which is the hypotenuse, which are the legs?</a:t>
            </a:r>
          </a:p>
          <a:p>
            <a:pPr marL="457200" indent="-457200">
              <a:buAutoNum type="arabicPeriod"/>
            </a:pPr>
            <a:r>
              <a:rPr lang="en-US" dirty="0"/>
              <a:t>Substitute known values into the formula:</a:t>
            </a:r>
          </a:p>
          <a:p>
            <a:pPr marL="0" indent="0">
              <a:buNone/>
            </a:pPr>
            <a:r>
              <a:rPr lang="en-US" dirty="0"/>
              <a:t>Missing hypotenuse: 𝑐=√𝑎</a:t>
            </a:r>
            <a:r>
              <a:rPr lang="en-US" dirty="0">
                <a:latin typeface="Calibri" panose="020F0502020204030204" pitchFamily="34" charset="0"/>
                <a:ea typeface="Calibri" panose="020F0502020204030204" pitchFamily="34" charset="0"/>
                <a:cs typeface="Calibri" panose="020F0502020204030204" pitchFamily="34" charset="0"/>
              </a:rPr>
              <a:t>²</a:t>
            </a:r>
            <a:r>
              <a:rPr lang="en-US" dirty="0"/>
              <a:t>+√𝑏</a:t>
            </a:r>
            <a:r>
              <a:rPr lang="en-US" dirty="0">
                <a:latin typeface="Calibri" panose="020F0502020204030204" pitchFamily="34" charset="0"/>
                <a:ea typeface="Calibri" panose="020F0502020204030204" pitchFamily="34" charset="0"/>
                <a:cs typeface="Calibri" panose="020F0502020204030204" pitchFamily="34" charset="0"/>
              </a:rPr>
              <a:t>²</a:t>
            </a:r>
            <a:r>
              <a:rPr lang="en-US" dirty="0"/>
              <a:t>	​</a:t>
            </a:r>
          </a:p>
          <a:p>
            <a:pPr marL="0" indent="0">
              <a:buNone/>
            </a:pPr>
            <a:r>
              <a:rPr lang="en-US" dirty="0"/>
              <a:t>Missing leg: 𝑎=√𝑐</a:t>
            </a:r>
            <a:r>
              <a:rPr lang="en-US" dirty="0">
                <a:latin typeface="Calibri" panose="020F0502020204030204" pitchFamily="34" charset="0"/>
                <a:ea typeface="Calibri" panose="020F0502020204030204" pitchFamily="34" charset="0"/>
                <a:cs typeface="Calibri" panose="020F0502020204030204" pitchFamily="34" charset="0"/>
              </a:rPr>
              <a:t>²</a:t>
            </a:r>
            <a:r>
              <a:rPr lang="en-US" dirty="0"/>
              <a:t>−√𝑏</a:t>
            </a:r>
            <a:r>
              <a:rPr lang="en-US" dirty="0">
                <a:latin typeface="Calibri" panose="020F0502020204030204" pitchFamily="34" charset="0"/>
                <a:ea typeface="Calibri" panose="020F0502020204030204" pitchFamily="34" charset="0"/>
                <a:cs typeface="Calibri" panose="020F0502020204030204" pitchFamily="34" charset="0"/>
              </a:rPr>
              <a:t>²</a:t>
            </a:r>
            <a:endParaRPr lang="en-US" dirty="0"/>
          </a:p>
          <a:p>
            <a:pPr marL="0" indent="0">
              <a:buNone/>
            </a:pPr>
            <a:r>
              <a:rPr lang="en-US" dirty="0"/>
              <a:t>5. ​Solve and check your answer.</a:t>
            </a:r>
          </a:p>
        </p:txBody>
      </p:sp>
      <p:pic>
        <p:nvPicPr>
          <p:cNvPr id="7" name="Graphic 6" descr="Question mark">
            <a:extLst>
              <a:ext uri="{FF2B5EF4-FFF2-40B4-BE49-F238E27FC236}">
                <a16:creationId xmlns:a16="http://schemas.microsoft.com/office/drawing/2014/main" id="{E3858959-769D-F3DF-27C5-40E03A19EE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FE71936-A2E5-58E6-93D2-8AD2F7743478}"/>
              </a:ext>
            </a:extLst>
          </p:cNvPr>
          <p:cNvSpPr txBox="1"/>
          <p:nvPr/>
        </p:nvSpPr>
        <p:spPr>
          <a:xfrm>
            <a:off x="7966569" y="6284958"/>
            <a:ext cx="3849511" cy="369332"/>
          </a:xfrm>
          <a:prstGeom prst="rect">
            <a:avLst/>
          </a:prstGeom>
          <a:noFill/>
        </p:spPr>
        <p:txBody>
          <a:bodyPr wrap="square" rtlCol="0">
            <a:spAutoFit/>
          </a:bodyPr>
          <a:lstStyle/>
          <a:p>
            <a:r>
              <a:rPr lang="en-US" dirty="0">
                <a:solidFill>
                  <a:srgbClr val="0070C0"/>
                </a:solidFill>
                <a:hlinkClick r:id="rId5">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95051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1000"/>
                                        <p:tgtEl>
                                          <p:spTgt spid="13">
                                            <p:txEl>
                                              <p:pRg st="3" end="3"/>
                                            </p:txEl>
                                          </p:spTgt>
                                        </p:tgtEl>
                                      </p:cBhvr>
                                    </p:animEffect>
                                    <p:anim calcmode="lin" valueType="num">
                                      <p:cBhvr>
                                        <p:cTn id="4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Effect transition="in" filter="fade">
                                      <p:cBhvr>
                                        <p:cTn id="49" dur="1000"/>
                                        <p:tgtEl>
                                          <p:spTgt spid="13">
                                            <p:txEl>
                                              <p:pRg st="4" end="4"/>
                                            </p:txEl>
                                          </p:spTgt>
                                        </p:tgtEl>
                                      </p:cBhvr>
                                    </p:animEffect>
                                    <p:anim calcmode="lin" valueType="num">
                                      <p:cBhvr>
                                        <p:cTn id="5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5" end="5"/>
                                            </p:txEl>
                                          </p:spTgt>
                                        </p:tgtEl>
                                        <p:attrNameLst>
                                          <p:attrName>style.visibility</p:attrName>
                                        </p:attrNameLst>
                                      </p:cBhvr>
                                      <p:to>
                                        <p:strVal val="visible"/>
                                      </p:to>
                                    </p:set>
                                    <p:animEffect transition="in" filter="fade">
                                      <p:cBhvr>
                                        <p:cTn id="56" dur="1000"/>
                                        <p:tgtEl>
                                          <p:spTgt spid="13">
                                            <p:txEl>
                                              <p:pRg st="5" end="5"/>
                                            </p:txEl>
                                          </p:spTgt>
                                        </p:tgtEl>
                                      </p:cBhvr>
                                    </p:animEffect>
                                    <p:anim calcmode="lin" valueType="num">
                                      <p:cBhvr>
                                        <p:cTn id="57"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6" end="6"/>
                                            </p:txEl>
                                          </p:spTgt>
                                        </p:tgtEl>
                                        <p:attrNameLst>
                                          <p:attrName>style.visibility</p:attrName>
                                        </p:attrNameLst>
                                      </p:cBhvr>
                                      <p:to>
                                        <p:strVal val="visible"/>
                                      </p:to>
                                    </p:set>
                                    <p:animEffect transition="in" filter="fade">
                                      <p:cBhvr>
                                        <p:cTn id="63" dur="1000"/>
                                        <p:tgtEl>
                                          <p:spTgt spid="13">
                                            <p:txEl>
                                              <p:pRg st="6" end="6"/>
                                            </p:txEl>
                                          </p:spTgt>
                                        </p:tgtEl>
                                      </p:cBhvr>
                                    </p:animEffect>
                                    <p:anim calcmode="lin" valueType="num">
                                      <p:cBhvr>
                                        <p:cTn id="64"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DB5E7-5163-FDD7-2B84-82360FF4E527}"/>
              </a:ext>
            </a:extLst>
          </p:cNvPr>
          <p:cNvSpPr>
            <a:spLocks noGrp="1"/>
          </p:cNvSpPr>
          <p:nvPr>
            <p:ph type="title"/>
          </p:nvPr>
        </p:nvSpPr>
        <p:spPr>
          <a:xfrm>
            <a:off x="700088" y="527734"/>
            <a:ext cx="10582835" cy="1307592"/>
          </a:xfrm>
        </p:spPr>
        <p:txBody>
          <a:bodyPr>
            <a:normAutofit/>
          </a:bodyPr>
          <a:lstStyle/>
          <a:p>
            <a:pPr>
              <a:lnSpc>
                <a:spcPct val="90000"/>
              </a:lnSpc>
            </a:pPr>
            <a:br>
              <a:rPr lang="en-US" sz="2500" cap="none" dirty="0">
                <a:latin typeface="Amasis MT Pro" panose="02040504050005020304" pitchFamily="18" charset="0"/>
              </a:rPr>
            </a:br>
            <a:r>
              <a:rPr lang="en-US" sz="2500" cap="none" dirty="0">
                <a:latin typeface="Amasis MT Pro" panose="02040504050005020304" pitchFamily="18" charset="0"/>
              </a:rPr>
              <a:t>A rectangular TV screen is 36 in wide and 48 in tall. Find the diagonal length.</a:t>
            </a:r>
          </a:p>
        </p:txBody>
      </p:sp>
      <p:cxnSp>
        <p:nvCxnSpPr>
          <p:cNvPr id="12" name="Straight Connector 11">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Projector screen">
            <a:extLst>
              <a:ext uri="{FF2B5EF4-FFF2-40B4-BE49-F238E27FC236}">
                <a16:creationId xmlns:a16="http://schemas.microsoft.com/office/drawing/2014/main" id="{110E1696-F87D-ADC8-3D78-B78910B26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7920" y="2102261"/>
            <a:ext cx="3903980" cy="3903980"/>
          </a:xfrm>
          <a:prstGeom prst="rect">
            <a:avLst/>
          </a:prstGeom>
        </p:spPr>
      </p:pic>
      <p:cxnSp>
        <p:nvCxnSpPr>
          <p:cNvPr id="14" name="Straight Connector 13">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91706-7B32-D7BA-E2C1-D95063805176}"/>
              </a:ext>
            </a:extLst>
          </p:cNvPr>
          <p:cNvSpPr txBox="1"/>
          <p:nvPr/>
        </p:nvSpPr>
        <p:spPr>
          <a:xfrm>
            <a:off x="700088" y="343068"/>
            <a:ext cx="6096000" cy="369332"/>
          </a:xfrm>
          <a:prstGeom prst="rect">
            <a:avLst/>
          </a:prstGeom>
          <a:noFill/>
        </p:spPr>
        <p:txBody>
          <a:bodyPr wrap="square">
            <a:spAutoFit/>
          </a:bodyPr>
          <a:lstStyle/>
          <a:p>
            <a:r>
              <a:rPr lang="en-US" sz="1800" dirty="0"/>
              <a:t>Guided Example</a:t>
            </a:r>
            <a:endParaRPr lang="en-US" dirty="0"/>
          </a:p>
        </p:txBody>
      </p:sp>
      <p:sp>
        <p:nvSpPr>
          <p:cNvPr id="8" name="TextBox 7">
            <a:extLst>
              <a:ext uri="{FF2B5EF4-FFF2-40B4-BE49-F238E27FC236}">
                <a16:creationId xmlns:a16="http://schemas.microsoft.com/office/drawing/2014/main" id="{DE560DE8-3EB2-DDE9-C37C-DB93C6232F14}"/>
              </a:ext>
            </a:extLst>
          </p:cNvPr>
          <p:cNvSpPr txBox="1"/>
          <p:nvPr/>
        </p:nvSpPr>
        <p:spPr>
          <a:xfrm>
            <a:off x="820531" y="2254240"/>
            <a:ext cx="6096000" cy="769441"/>
          </a:xfrm>
          <a:prstGeom prst="rect">
            <a:avLst/>
          </a:prstGeom>
          <a:noFill/>
        </p:spPr>
        <p:txBody>
          <a:bodyPr wrap="square">
            <a:spAutoFit/>
          </a:bodyPr>
          <a:lstStyle/>
          <a:p>
            <a:r>
              <a:rPr lang="en-US" sz="4400" dirty="0"/>
              <a:t>c</a:t>
            </a:r>
            <a:r>
              <a:rPr lang="en-US" sz="4400" dirty="0">
                <a:latin typeface="Calibri" panose="020F0502020204030204" pitchFamily="34" charset="0"/>
                <a:ea typeface="Calibri" panose="020F0502020204030204" pitchFamily="34" charset="0"/>
                <a:cs typeface="Calibri" panose="020F0502020204030204" pitchFamily="34" charset="0"/>
              </a:rPr>
              <a:t>²</a:t>
            </a:r>
            <a:r>
              <a:rPr lang="en-US" sz="4400" dirty="0"/>
              <a:t>=36</a:t>
            </a:r>
            <a:r>
              <a:rPr lang="en-US" sz="4400" dirty="0">
                <a:latin typeface="Calibri" panose="020F0502020204030204" pitchFamily="34" charset="0"/>
                <a:ea typeface="Calibri" panose="020F0502020204030204" pitchFamily="34" charset="0"/>
                <a:cs typeface="Calibri" panose="020F0502020204030204" pitchFamily="34" charset="0"/>
              </a:rPr>
              <a:t>²</a:t>
            </a:r>
            <a:r>
              <a:rPr lang="en-US" sz="4400" dirty="0"/>
              <a:t>+48</a:t>
            </a:r>
            <a:r>
              <a:rPr lang="en-US" sz="4400" dirty="0">
                <a:latin typeface="Calibri" panose="020F0502020204030204" pitchFamily="34" charset="0"/>
                <a:ea typeface="Calibri" panose="020F0502020204030204" pitchFamily="34" charset="0"/>
                <a:cs typeface="Calibri" panose="020F0502020204030204" pitchFamily="34" charset="0"/>
              </a:rPr>
              <a:t>²</a:t>
            </a:r>
          </a:p>
        </p:txBody>
      </p:sp>
      <p:sp>
        <p:nvSpPr>
          <p:cNvPr id="9" name="TextBox 8">
            <a:extLst>
              <a:ext uri="{FF2B5EF4-FFF2-40B4-BE49-F238E27FC236}">
                <a16:creationId xmlns:a16="http://schemas.microsoft.com/office/drawing/2014/main" id="{CF2381F3-7A80-CECF-F2C4-CB19E9D1E0F4}"/>
              </a:ext>
            </a:extLst>
          </p:cNvPr>
          <p:cNvSpPr txBox="1"/>
          <p:nvPr/>
        </p:nvSpPr>
        <p:spPr>
          <a:xfrm>
            <a:off x="800100" y="2852391"/>
            <a:ext cx="6096000" cy="769441"/>
          </a:xfrm>
          <a:prstGeom prst="rect">
            <a:avLst/>
          </a:prstGeom>
          <a:noFill/>
        </p:spPr>
        <p:txBody>
          <a:bodyPr wrap="square">
            <a:spAutoFit/>
          </a:bodyPr>
          <a:lstStyle/>
          <a:p>
            <a:r>
              <a:rPr lang="en-US" sz="4400" dirty="0"/>
              <a:t>𝑐</a:t>
            </a:r>
            <a:r>
              <a:rPr lang="en-US" sz="4400" dirty="0">
                <a:latin typeface="Calibri" panose="020F0502020204030204" pitchFamily="34" charset="0"/>
                <a:ea typeface="Calibri" panose="020F0502020204030204" pitchFamily="34" charset="0"/>
                <a:cs typeface="Calibri" panose="020F0502020204030204" pitchFamily="34" charset="0"/>
              </a:rPr>
              <a:t>²</a:t>
            </a:r>
            <a:r>
              <a:rPr lang="en-US" sz="4400" dirty="0"/>
              <a:t>=1296+2304</a:t>
            </a:r>
          </a:p>
        </p:txBody>
      </p:sp>
      <p:sp>
        <p:nvSpPr>
          <p:cNvPr id="11" name="TextBox 10">
            <a:extLst>
              <a:ext uri="{FF2B5EF4-FFF2-40B4-BE49-F238E27FC236}">
                <a16:creationId xmlns:a16="http://schemas.microsoft.com/office/drawing/2014/main" id="{078F5AF8-23A7-9A84-756D-80CBB648834D}"/>
              </a:ext>
            </a:extLst>
          </p:cNvPr>
          <p:cNvSpPr txBox="1"/>
          <p:nvPr/>
        </p:nvSpPr>
        <p:spPr>
          <a:xfrm>
            <a:off x="800100" y="3605742"/>
            <a:ext cx="6096000" cy="769441"/>
          </a:xfrm>
          <a:prstGeom prst="rect">
            <a:avLst/>
          </a:prstGeom>
          <a:noFill/>
        </p:spPr>
        <p:txBody>
          <a:bodyPr wrap="square">
            <a:spAutoFit/>
          </a:bodyPr>
          <a:lstStyle/>
          <a:p>
            <a:r>
              <a:rPr lang="en-US" sz="4400" dirty="0"/>
              <a:t>𝑐</a:t>
            </a:r>
            <a:r>
              <a:rPr lang="en-US" sz="4400" dirty="0">
                <a:latin typeface="Calibri" panose="020F0502020204030204" pitchFamily="34" charset="0"/>
                <a:ea typeface="Calibri" panose="020F0502020204030204" pitchFamily="34" charset="0"/>
                <a:cs typeface="Calibri" panose="020F0502020204030204" pitchFamily="34" charset="0"/>
              </a:rPr>
              <a:t>²</a:t>
            </a:r>
            <a:r>
              <a:rPr lang="en-US" sz="4400" dirty="0"/>
              <a:t>=3600</a:t>
            </a:r>
          </a:p>
        </p:txBody>
      </p:sp>
      <p:sp>
        <p:nvSpPr>
          <p:cNvPr id="13" name="TextBox 12">
            <a:extLst>
              <a:ext uri="{FF2B5EF4-FFF2-40B4-BE49-F238E27FC236}">
                <a16:creationId xmlns:a16="http://schemas.microsoft.com/office/drawing/2014/main" id="{0B7E7032-E6FD-56EB-9876-5581BC0258EB}"/>
              </a:ext>
            </a:extLst>
          </p:cNvPr>
          <p:cNvSpPr txBox="1"/>
          <p:nvPr/>
        </p:nvSpPr>
        <p:spPr>
          <a:xfrm>
            <a:off x="504433" y="4375183"/>
            <a:ext cx="6096000" cy="769441"/>
          </a:xfrm>
          <a:prstGeom prst="rect">
            <a:avLst/>
          </a:prstGeom>
          <a:noFill/>
        </p:spPr>
        <p:txBody>
          <a:bodyPr wrap="square">
            <a:spAutoFit/>
          </a:bodyPr>
          <a:lstStyle/>
          <a:p>
            <a:r>
              <a:rPr lang="en-US" sz="4400" dirty="0"/>
              <a:t>√c</a:t>
            </a:r>
            <a:r>
              <a:rPr lang="en-US" sz="4400" dirty="0">
                <a:latin typeface="Calibri" panose="020F0502020204030204" pitchFamily="34" charset="0"/>
                <a:ea typeface="Calibri" panose="020F0502020204030204" pitchFamily="34" charset="0"/>
                <a:cs typeface="Calibri" panose="020F0502020204030204" pitchFamily="34" charset="0"/>
              </a:rPr>
              <a:t>²</a:t>
            </a:r>
            <a:r>
              <a:rPr lang="en-US" sz="4400" dirty="0"/>
              <a:t>=√3600	​</a:t>
            </a:r>
          </a:p>
        </p:txBody>
      </p:sp>
      <p:sp>
        <p:nvSpPr>
          <p:cNvPr id="15" name="TextBox 14">
            <a:extLst>
              <a:ext uri="{FF2B5EF4-FFF2-40B4-BE49-F238E27FC236}">
                <a16:creationId xmlns:a16="http://schemas.microsoft.com/office/drawing/2014/main" id="{640A42DD-2571-044D-A766-CE00680408E4}"/>
              </a:ext>
            </a:extLst>
          </p:cNvPr>
          <p:cNvSpPr txBox="1"/>
          <p:nvPr/>
        </p:nvSpPr>
        <p:spPr>
          <a:xfrm>
            <a:off x="1008866" y="5099084"/>
            <a:ext cx="1914956" cy="769441"/>
          </a:xfrm>
          <a:prstGeom prst="rect">
            <a:avLst/>
          </a:prstGeom>
          <a:solidFill>
            <a:srgbClr val="FFFF00"/>
          </a:solidFill>
        </p:spPr>
        <p:txBody>
          <a:bodyPr wrap="square">
            <a:spAutoFit/>
          </a:bodyPr>
          <a:lstStyle/>
          <a:p>
            <a:r>
              <a:rPr lang="en-US" sz="4400" dirty="0">
                <a:highlight>
                  <a:srgbClr val="FFFF00"/>
                </a:highlight>
              </a:rPr>
              <a:t>c=60in</a:t>
            </a:r>
          </a:p>
        </p:txBody>
      </p:sp>
      <p:sp>
        <p:nvSpPr>
          <p:cNvPr id="16" name="TextBox 15">
            <a:extLst>
              <a:ext uri="{FF2B5EF4-FFF2-40B4-BE49-F238E27FC236}">
                <a16:creationId xmlns:a16="http://schemas.microsoft.com/office/drawing/2014/main" id="{9806F579-9AEC-D867-C0E4-CD4FA7FDF177}"/>
              </a:ext>
            </a:extLst>
          </p:cNvPr>
          <p:cNvSpPr txBox="1"/>
          <p:nvPr/>
        </p:nvSpPr>
        <p:spPr>
          <a:xfrm>
            <a:off x="7955280" y="6283315"/>
            <a:ext cx="3849511" cy="369332"/>
          </a:xfrm>
          <a:prstGeom prst="rect">
            <a:avLst/>
          </a:prstGeom>
          <a:noFill/>
        </p:spPr>
        <p:txBody>
          <a:bodyPr wrap="square" rtlCol="0">
            <a:spAutoFit/>
          </a:bodyPr>
          <a:lstStyle/>
          <a:p>
            <a:r>
              <a:rPr lang="en-US" dirty="0">
                <a:solidFill>
                  <a:srgbClr val="0070C0"/>
                </a:solidFill>
                <a:hlinkClick r:id="rId5">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3903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1"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F2AB02-95B6-B80E-0663-902BD52CFD01}"/>
              </a:ext>
            </a:extLst>
          </p:cNvPr>
          <p:cNvSpPr txBox="1"/>
          <p:nvPr/>
        </p:nvSpPr>
        <p:spPr>
          <a:xfrm>
            <a:off x="790222" y="345912"/>
            <a:ext cx="6096000" cy="369332"/>
          </a:xfrm>
          <a:prstGeom prst="rect">
            <a:avLst/>
          </a:prstGeom>
          <a:noFill/>
        </p:spPr>
        <p:txBody>
          <a:bodyPr wrap="square">
            <a:spAutoFit/>
          </a:bodyPr>
          <a:lstStyle/>
          <a:p>
            <a:r>
              <a:rPr lang="en-US" dirty="0">
                <a:latin typeface="Amasis MT Pro" panose="02040504050005020304" pitchFamily="18" charset="0"/>
              </a:rPr>
              <a:t>Practice – Word Problems</a:t>
            </a:r>
          </a:p>
        </p:txBody>
      </p:sp>
      <p:sp>
        <p:nvSpPr>
          <p:cNvPr id="7" name="TextBox 6">
            <a:extLst>
              <a:ext uri="{FF2B5EF4-FFF2-40B4-BE49-F238E27FC236}">
                <a16:creationId xmlns:a16="http://schemas.microsoft.com/office/drawing/2014/main" id="{1E02B8E1-E209-8D2B-4A06-85E486D55589}"/>
              </a:ext>
            </a:extLst>
          </p:cNvPr>
          <p:cNvSpPr txBox="1"/>
          <p:nvPr/>
        </p:nvSpPr>
        <p:spPr>
          <a:xfrm>
            <a:off x="790222" y="895192"/>
            <a:ext cx="6096000" cy="1754326"/>
          </a:xfrm>
          <a:prstGeom prst="rect">
            <a:avLst/>
          </a:prstGeom>
          <a:noFill/>
        </p:spPr>
        <p:txBody>
          <a:bodyPr wrap="square">
            <a:spAutoFit/>
          </a:bodyPr>
          <a:lstStyle/>
          <a:p>
            <a:pPr>
              <a:buNone/>
            </a:pPr>
            <a:r>
              <a:rPr lang="en-US" b="1" dirty="0"/>
              <a:t>Instructions:</a:t>
            </a:r>
            <a:endParaRPr lang="en-US" dirty="0"/>
          </a:p>
          <a:p>
            <a:pPr>
              <a:buFont typeface="+mj-lt"/>
              <a:buAutoNum type="arabicPeriod"/>
            </a:pPr>
            <a:r>
              <a:rPr lang="en-US" dirty="0"/>
              <a:t>Work with a partner to solve each problem.</a:t>
            </a:r>
          </a:p>
          <a:p>
            <a:pPr>
              <a:buFont typeface="+mj-lt"/>
              <a:buAutoNum type="arabicPeriod"/>
            </a:pPr>
            <a:r>
              <a:rPr lang="en-US" dirty="0"/>
              <a:t>Draw a quick diagram for each.</a:t>
            </a:r>
          </a:p>
          <a:p>
            <a:pPr>
              <a:buFont typeface="+mj-lt"/>
              <a:buAutoNum type="arabicPeriod"/>
            </a:pPr>
            <a:r>
              <a:rPr lang="en-US" dirty="0"/>
              <a:t>Identify the missing side (leg or hypotenuse).</a:t>
            </a:r>
          </a:p>
          <a:p>
            <a:pPr>
              <a:buFont typeface="+mj-lt"/>
              <a:buAutoNum type="arabicPeriod"/>
            </a:pPr>
            <a:r>
              <a:rPr lang="en-US" dirty="0"/>
              <a:t>Substitute values into the correct formula.</a:t>
            </a:r>
          </a:p>
          <a:p>
            <a:pPr>
              <a:buFont typeface="+mj-lt"/>
              <a:buAutoNum type="arabicPeriod"/>
            </a:pPr>
            <a:r>
              <a:rPr lang="en-US" dirty="0"/>
              <a:t>Solve step by step and show your work.</a:t>
            </a:r>
          </a:p>
        </p:txBody>
      </p:sp>
      <p:graphicFrame>
        <p:nvGraphicFramePr>
          <p:cNvPr id="11" name="TextBox 8">
            <a:extLst>
              <a:ext uri="{FF2B5EF4-FFF2-40B4-BE49-F238E27FC236}">
                <a16:creationId xmlns:a16="http://schemas.microsoft.com/office/drawing/2014/main" id="{56A5F98C-759D-822F-2C93-044D452CA402}"/>
              </a:ext>
            </a:extLst>
          </p:cNvPr>
          <p:cNvGraphicFramePr/>
          <p:nvPr>
            <p:extLst>
              <p:ext uri="{D42A27DB-BD31-4B8C-83A1-F6EECF244321}">
                <p14:modId xmlns:p14="http://schemas.microsoft.com/office/powerpoint/2010/main" val="3986351125"/>
              </p:ext>
            </p:extLst>
          </p:nvPr>
        </p:nvGraphicFramePr>
        <p:xfrm>
          <a:off x="790222" y="2997117"/>
          <a:ext cx="10024533" cy="267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C068EFAA-D1CC-E0FA-D4EF-FCDE2DDFB620}"/>
              </a:ext>
            </a:extLst>
          </p:cNvPr>
          <p:cNvSpPr txBox="1"/>
          <p:nvPr/>
        </p:nvSpPr>
        <p:spPr>
          <a:xfrm>
            <a:off x="7921414" y="6258654"/>
            <a:ext cx="3849511" cy="369332"/>
          </a:xfrm>
          <a:prstGeom prst="rect">
            <a:avLst/>
          </a:prstGeom>
          <a:noFill/>
        </p:spPr>
        <p:txBody>
          <a:bodyPr wrap="square" rtlCol="0">
            <a:spAutoFit/>
          </a:bodyPr>
          <a:lstStyle/>
          <a:p>
            <a:r>
              <a:rPr lang="en-US" dirty="0">
                <a:solidFill>
                  <a:srgbClr val="0070C0"/>
                </a:solidFill>
                <a:hlinkClick r:id="rId8">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3627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4EB65-2508-5BE4-CCF0-B0A0DCBAAC11}"/>
              </a:ext>
            </a:extLst>
          </p:cNvPr>
          <p:cNvSpPr>
            <a:spLocks noGrp="1"/>
          </p:cNvSpPr>
          <p:nvPr>
            <p:ph type="title"/>
          </p:nvPr>
        </p:nvSpPr>
        <p:spPr>
          <a:xfrm>
            <a:off x="4866968" y="914400"/>
            <a:ext cx="6627924" cy="1307592"/>
          </a:xfrm>
        </p:spPr>
        <p:txBody>
          <a:bodyPr>
            <a:normAutofit/>
          </a:bodyPr>
          <a:lstStyle/>
          <a:p>
            <a:r>
              <a:rPr lang="en-US" b="1" dirty="0">
                <a:solidFill>
                  <a:srgbClr val="0070C0"/>
                </a:solidFill>
              </a:rPr>
              <a:t>Triangular Kite Project</a:t>
            </a:r>
          </a:p>
        </p:txBody>
      </p:sp>
      <p:pic>
        <p:nvPicPr>
          <p:cNvPr id="5" name="Picture 4" descr="Colorful flags">
            <a:extLst>
              <a:ext uri="{FF2B5EF4-FFF2-40B4-BE49-F238E27FC236}">
                <a16:creationId xmlns:a16="http://schemas.microsoft.com/office/drawing/2014/main" id="{F018FCCD-24FA-EF72-EDA8-A45B2C2D68F2}"/>
              </a:ext>
            </a:extLst>
          </p:cNvPr>
          <p:cNvPicPr>
            <a:picLocks noChangeAspect="1"/>
          </p:cNvPicPr>
          <p:nvPr/>
        </p:nvPicPr>
        <p:blipFill>
          <a:blip r:embed="rId3"/>
          <a:srcRect l="40063" r="19104" b="2"/>
          <a:stretch>
            <a:fillRect/>
          </a:stretch>
        </p:blipFill>
        <p:spPr>
          <a:xfrm>
            <a:off x="20" y="-17929"/>
            <a:ext cx="4206220" cy="6875929"/>
          </a:xfrm>
          <a:prstGeom prst="rect">
            <a:avLst/>
          </a:prstGeom>
        </p:spPr>
      </p:pic>
      <p:cxnSp>
        <p:nvCxnSpPr>
          <p:cNvPr id="20" name="Straight Connector 19">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85227E-C8D1-3461-6108-F11D6C87DE5C}"/>
              </a:ext>
            </a:extLst>
          </p:cNvPr>
          <p:cNvSpPr>
            <a:spLocks noGrp="1"/>
          </p:cNvSpPr>
          <p:nvPr>
            <p:ph idx="1"/>
          </p:nvPr>
        </p:nvSpPr>
        <p:spPr>
          <a:xfrm>
            <a:off x="4866968" y="2221992"/>
            <a:ext cx="6627924" cy="3739896"/>
          </a:xfrm>
        </p:spPr>
        <p:txBody>
          <a:bodyPr>
            <a:normAutofit/>
          </a:bodyPr>
          <a:lstStyle/>
          <a:p>
            <a:pPr marL="0" indent="0">
              <a:buNone/>
            </a:pPr>
            <a:endParaRPr lang="en-US" dirty="0"/>
          </a:p>
          <a:p>
            <a:endParaRPr lang="en-US" dirty="0"/>
          </a:p>
        </p:txBody>
      </p:sp>
      <p:cxnSp>
        <p:nvCxnSpPr>
          <p:cNvPr id="22" name="Straight Connector 21">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B1C80C-0E7E-5D9F-3371-3C7666A30189}"/>
              </a:ext>
            </a:extLst>
          </p:cNvPr>
          <p:cNvSpPr txBox="1"/>
          <p:nvPr/>
        </p:nvSpPr>
        <p:spPr>
          <a:xfrm>
            <a:off x="4866968" y="257033"/>
            <a:ext cx="6096000" cy="369332"/>
          </a:xfrm>
          <a:prstGeom prst="rect">
            <a:avLst/>
          </a:prstGeom>
          <a:noFill/>
        </p:spPr>
        <p:txBody>
          <a:bodyPr wrap="square">
            <a:spAutoFit/>
          </a:bodyPr>
          <a:lstStyle/>
          <a:p>
            <a:r>
              <a:rPr lang="en-US" dirty="0"/>
              <a:t>Pythagorean Theorem</a:t>
            </a:r>
          </a:p>
        </p:txBody>
      </p:sp>
      <p:sp>
        <p:nvSpPr>
          <p:cNvPr id="8" name="TextBox 7">
            <a:extLst>
              <a:ext uri="{FF2B5EF4-FFF2-40B4-BE49-F238E27FC236}">
                <a16:creationId xmlns:a16="http://schemas.microsoft.com/office/drawing/2014/main" id="{2DD98404-D6C5-10D2-F747-6C50847DAD91}"/>
              </a:ext>
            </a:extLst>
          </p:cNvPr>
          <p:cNvSpPr txBox="1"/>
          <p:nvPr/>
        </p:nvSpPr>
        <p:spPr>
          <a:xfrm>
            <a:off x="4917665" y="1748022"/>
            <a:ext cx="6096000" cy="3539430"/>
          </a:xfrm>
          <a:prstGeom prst="rect">
            <a:avLst/>
          </a:prstGeom>
          <a:noFill/>
        </p:spPr>
        <p:txBody>
          <a:bodyPr wrap="square">
            <a:spAutoFit/>
          </a:bodyPr>
          <a:lstStyle/>
          <a:p>
            <a:pPr>
              <a:buNone/>
            </a:pPr>
            <a:r>
              <a:rPr lang="en-US" sz="3200" b="1" dirty="0"/>
              <a:t>Objective:</a:t>
            </a:r>
            <a:endParaRPr lang="en-US" sz="3200" dirty="0"/>
          </a:p>
          <a:p>
            <a:pPr>
              <a:buFont typeface="Arial" panose="020B0604020202020204" pitchFamily="34" charset="0"/>
              <a:buChar char="•"/>
            </a:pPr>
            <a:r>
              <a:rPr lang="en-US" sz="3200" dirty="0"/>
              <a:t>Apply the Pythagorean Theorem to design a </a:t>
            </a:r>
            <a:r>
              <a:rPr lang="en-US" sz="3200" b="1" dirty="0"/>
              <a:t>triangular kite</a:t>
            </a:r>
            <a:r>
              <a:rPr lang="en-US" sz="3200" dirty="0"/>
              <a:t>.</a:t>
            </a:r>
          </a:p>
          <a:p>
            <a:endParaRPr lang="en-US" sz="3200" dirty="0"/>
          </a:p>
          <a:p>
            <a:pPr>
              <a:buFont typeface="Arial" panose="020B0604020202020204" pitchFamily="34" charset="0"/>
              <a:buChar char="•"/>
            </a:pPr>
            <a:r>
              <a:rPr lang="en-US" sz="3200" dirty="0"/>
              <a:t>Measure, calculate, and verify that your kite’s triangle is a right triangle.</a:t>
            </a:r>
          </a:p>
        </p:txBody>
      </p:sp>
      <p:sp>
        <p:nvSpPr>
          <p:cNvPr id="10" name="TextBox 9">
            <a:extLst>
              <a:ext uri="{FF2B5EF4-FFF2-40B4-BE49-F238E27FC236}">
                <a16:creationId xmlns:a16="http://schemas.microsoft.com/office/drawing/2014/main" id="{4F88094F-EB54-FE6B-EC85-4D98FD5138E6}"/>
              </a:ext>
            </a:extLst>
          </p:cNvPr>
          <p:cNvSpPr txBox="1"/>
          <p:nvPr/>
        </p:nvSpPr>
        <p:spPr>
          <a:xfrm>
            <a:off x="6702214" y="6236076"/>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279518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4B0209-8E94-7224-DA7A-5332B53AD80D}"/>
              </a:ext>
            </a:extLst>
          </p:cNvPr>
          <p:cNvSpPr txBox="1"/>
          <p:nvPr/>
        </p:nvSpPr>
        <p:spPr>
          <a:xfrm>
            <a:off x="4866968" y="914400"/>
            <a:ext cx="6627924" cy="1307592"/>
          </a:xfrm>
          <a:prstGeom prst="rect">
            <a:avLst/>
          </a:prstGeom>
        </p:spPr>
        <p:txBody>
          <a:bodyPr vert="horz" lIns="91440" tIns="45720" rIns="91440" bIns="45720" rtlCol="0" anchor="t">
            <a:normAutofit/>
          </a:bodyPr>
          <a:lstStyle/>
          <a:p>
            <a:pPr>
              <a:spcBef>
                <a:spcPct val="0"/>
              </a:spcBef>
              <a:spcAft>
                <a:spcPts val="600"/>
              </a:spcAft>
            </a:pPr>
            <a:endParaRPr lang="en-US" sz="4000" cap="all" spc="30" dirty="0">
              <a:latin typeface="+mj-lt"/>
              <a:ea typeface="+mj-ea"/>
              <a:cs typeface="+mj-cs"/>
            </a:endParaRPr>
          </a:p>
        </p:txBody>
      </p:sp>
      <p:pic>
        <p:nvPicPr>
          <p:cNvPr id="9" name="Picture 8" descr="Hand with red strings">
            <a:extLst>
              <a:ext uri="{FF2B5EF4-FFF2-40B4-BE49-F238E27FC236}">
                <a16:creationId xmlns:a16="http://schemas.microsoft.com/office/drawing/2014/main" id="{6D4B620D-9B12-D17B-F10E-9FA71AEA1204}"/>
              </a:ext>
            </a:extLst>
          </p:cNvPr>
          <p:cNvPicPr>
            <a:picLocks noChangeAspect="1"/>
          </p:cNvPicPr>
          <p:nvPr/>
        </p:nvPicPr>
        <p:blipFill>
          <a:blip r:embed="rId3"/>
          <a:srcRect l="31575" r="27592" b="2"/>
          <a:stretch>
            <a:fillRect/>
          </a:stretch>
        </p:blipFill>
        <p:spPr>
          <a:xfrm>
            <a:off x="20" y="-17929"/>
            <a:ext cx="4206220" cy="6875929"/>
          </a:xfrm>
          <a:prstGeom prst="rect">
            <a:avLst/>
          </a:prstGeom>
        </p:spPr>
      </p:pic>
      <p:cxnSp>
        <p:nvCxnSpPr>
          <p:cNvPr id="15"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E3F8990-DA3B-5B35-50B1-65972A264429}"/>
              </a:ext>
            </a:extLst>
          </p:cNvPr>
          <p:cNvSpPr txBox="1"/>
          <p:nvPr/>
        </p:nvSpPr>
        <p:spPr>
          <a:xfrm>
            <a:off x="4885158" y="977978"/>
            <a:ext cx="6627924" cy="4965621"/>
          </a:xfrm>
          <a:prstGeom prst="rect">
            <a:avLst/>
          </a:prstGeom>
        </p:spPr>
        <p:txBody>
          <a:bodyPr vert="horz" lIns="91440" tIns="45720" rIns="91440" bIns="45720" rtlCol="0">
            <a:normAutofit fontScale="92500" lnSpcReduction="10000"/>
          </a:bodyPr>
          <a:lstStyle/>
          <a:p>
            <a:pPr>
              <a:lnSpc>
                <a:spcPct val="110000"/>
              </a:lnSpc>
              <a:spcAft>
                <a:spcPts val="600"/>
              </a:spcAft>
            </a:pPr>
            <a:r>
              <a:rPr lang="en-US" sz="2400" b="1" dirty="0"/>
              <a:t>Procedures:</a:t>
            </a:r>
            <a:endParaRPr lang="en-US" sz="2400" dirty="0"/>
          </a:p>
          <a:p>
            <a:pPr marL="114300" indent="-342900">
              <a:lnSpc>
                <a:spcPct val="110000"/>
              </a:lnSpc>
              <a:spcAft>
                <a:spcPts val="600"/>
              </a:spcAft>
              <a:buFont typeface="+mj-lt"/>
              <a:buAutoNum type="arabicPeriod"/>
            </a:pPr>
            <a:r>
              <a:rPr lang="en-US" sz="2400" dirty="0"/>
              <a:t>Choose the dimensions for your kite’s triangle (two sides).</a:t>
            </a:r>
          </a:p>
          <a:p>
            <a:pPr marL="114300" indent="-342900">
              <a:lnSpc>
                <a:spcPct val="110000"/>
              </a:lnSpc>
              <a:spcAft>
                <a:spcPts val="600"/>
              </a:spcAft>
              <a:buFont typeface="+mj-lt"/>
              <a:buAutoNum type="arabicPeriod"/>
            </a:pPr>
            <a:r>
              <a:rPr lang="en-US" sz="2400" dirty="0"/>
              <a:t>Use the Pythagorean Theorem to calculate the missing side (hypotenuse).</a:t>
            </a:r>
          </a:p>
          <a:p>
            <a:pPr marL="114300" indent="-342900">
              <a:lnSpc>
                <a:spcPct val="110000"/>
              </a:lnSpc>
              <a:spcAft>
                <a:spcPts val="600"/>
              </a:spcAft>
              <a:buFont typeface="+mj-lt"/>
              <a:buAutoNum type="arabicPeriod"/>
            </a:pPr>
            <a:r>
              <a:rPr lang="en-US" sz="2400" dirty="0"/>
              <a:t>Cut materials to the correct lengths.</a:t>
            </a:r>
          </a:p>
          <a:p>
            <a:pPr marL="114300" indent="-342900">
              <a:lnSpc>
                <a:spcPct val="110000"/>
              </a:lnSpc>
              <a:spcAft>
                <a:spcPts val="600"/>
              </a:spcAft>
              <a:buFont typeface="+mj-lt"/>
              <a:buAutoNum type="arabicPeriod"/>
            </a:pPr>
            <a:r>
              <a:rPr lang="en-US" sz="2400" dirty="0"/>
              <a:t>Assemble the kite triangle using tape or string.</a:t>
            </a:r>
          </a:p>
          <a:p>
            <a:pPr marL="114300" indent="-342900">
              <a:lnSpc>
                <a:spcPct val="110000"/>
              </a:lnSpc>
              <a:spcAft>
                <a:spcPts val="600"/>
              </a:spcAft>
              <a:buFont typeface="+mj-lt"/>
              <a:buAutoNum type="arabicPeriod"/>
            </a:pPr>
            <a:r>
              <a:rPr lang="en-US" sz="2400" dirty="0"/>
              <a:t>Verify the triangle satisfies a</a:t>
            </a:r>
            <a:r>
              <a:rPr lang="en-US" sz="2400" dirty="0">
                <a:latin typeface="Calibri" panose="020F0502020204030204" pitchFamily="34" charset="0"/>
                <a:ea typeface="Calibri" panose="020F0502020204030204" pitchFamily="34" charset="0"/>
                <a:cs typeface="Calibri" panose="020F0502020204030204" pitchFamily="34" charset="0"/>
              </a:rPr>
              <a:t>²</a:t>
            </a:r>
            <a:r>
              <a:rPr lang="en-US" sz="2400" dirty="0"/>
              <a:t>+b</a:t>
            </a:r>
            <a:r>
              <a:rPr lang="en-US" sz="2400" dirty="0">
                <a:latin typeface="Calibri" panose="020F0502020204030204" pitchFamily="34" charset="0"/>
                <a:ea typeface="Calibri" panose="020F0502020204030204" pitchFamily="34" charset="0"/>
                <a:cs typeface="Calibri" panose="020F0502020204030204" pitchFamily="34" charset="0"/>
              </a:rPr>
              <a:t>²</a:t>
            </a:r>
            <a:r>
              <a:rPr lang="en-US" sz="2400" dirty="0"/>
              <a:t>=c</a:t>
            </a:r>
            <a:r>
              <a:rPr lang="en-US" sz="2400" dirty="0">
                <a:latin typeface="Calibri" panose="020F0502020204030204" pitchFamily="34" charset="0"/>
                <a:ea typeface="Calibri" panose="020F0502020204030204" pitchFamily="34" charset="0"/>
                <a:cs typeface="Calibri" panose="020F0502020204030204" pitchFamily="34" charset="0"/>
              </a:rPr>
              <a:t>²</a:t>
            </a:r>
            <a:endParaRPr lang="en-US" sz="2400" dirty="0"/>
          </a:p>
          <a:p>
            <a:pPr marL="114300" indent="-342900">
              <a:lnSpc>
                <a:spcPct val="110000"/>
              </a:lnSpc>
              <a:spcAft>
                <a:spcPts val="600"/>
              </a:spcAft>
              <a:buFont typeface="+mj-lt"/>
              <a:buAutoNum type="arabicPeriod"/>
            </a:pPr>
            <a:r>
              <a:rPr lang="en-US" sz="2400" dirty="0"/>
              <a:t>Label all sides (a, b, c) clearly.</a:t>
            </a:r>
          </a:p>
          <a:p>
            <a:pPr marL="114300" indent="-342900">
              <a:lnSpc>
                <a:spcPct val="110000"/>
              </a:lnSpc>
              <a:spcAft>
                <a:spcPts val="600"/>
              </a:spcAft>
              <a:buFont typeface="+mj-lt"/>
              <a:buAutoNum type="arabicPeriod"/>
            </a:pPr>
            <a:r>
              <a:rPr lang="en-US" sz="2400" dirty="0"/>
              <a:t>Record all measurements and calculations.</a:t>
            </a:r>
          </a:p>
          <a:p>
            <a:pPr marL="114300" indent="-342900">
              <a:lnSpc>
                <a:spcPct val="110000"/>
              </a:lnSpc>
              <a:spcAft>
                <a:spcPts val="600"/>
              </a:spcAft>
              <a:buFont typeface="+mj-lt"/>
              <a:buAutoNum type="arabicPeriod"/>
            </a:pPr>
            <a:r>
              <a:rPr lang="en-US" sz="2400" dirty="0"/>
              <a:t>Optional: decorate your kite and present it to the class.</a:t>
            </a:r>
          </a:p>
        </p:txBody>
      </p:sp>
      <p:cxnSp>
        <p:nvCxnSpPr>
          <p:cNvPr id="17"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95CC11-8279-E5E0-2E94-DD75C05DE047}"/>
              </a:ext>
            </a:extLst>
          </p:cNvPr>
          <p:cNvSpPr txBox="1"/>
          <p:nvPr/>
        </p:nvSpPr>
        <p:spPr>
          <a:xfrm>
            <a:off x="4775200" y="289467"/>
            <a:ext cx="6096000" cy="369332"/>
          </a:xfrm>
          <a:prstGeom prst="rect">
            <a:avLst/>
          </a:prstGeom>
          <a:noFill/>
        </p:spPr>
        <p:txBody>
          <a:bodyPr wrap="square">
            <a:spAutoFit/>
          </a:bodyPr>
          <a:lstStyle/>
          <a:p>
            <a:pPr>
              <a:spcBef>
                <a:spcPct val="0"/>
              </a:spcBef>
              <a:spcAft>
                <a:spcPts val="600"/>
              </a:spcAft>
            </a:pPr>
            <a:r>
              <a:rPr lang="en-US" sz="1800" cap="all" spc="30" dirty="0">
                <a:latin typeface="+mj-lt"/>
                <a:ea typeface="+mj-ea"/>
                <a:cs typeface="+mj-cs"/>
              </a:rPr>
              <a:t>Project Procedures</a:t>
            </a:r>
          </a:p>
        </p:txBody>
      </p:sp>
      <p:sp>
        <p:nvSpPr>
          <p:cNvPr id="11" name="TextBox 10">
            <a:extLst>
              <a:ext uri="{FF2B5EF4-FFF2-40B4-BE49-F238E27FC236}">
                <a16:creationId xmlns:a16="http://schemas.microsoft.com/office/drawing/2014/main" id="{4366F9B6-E5D7-E56E-04B5-A98BC153DC58}"/>
              </a:ext>
            </a:extLst>
          </p:cNvPr>
          <p:cNvSpPr txBox="1"/>
          <p:nvPr/>
        </p:nvSpPr>
        <p:spPr>
          <a:xfrm>
            <a:off x="6702214" y="6236076"/>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20447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6B3F68-9516-45E5-A3B8-C85891C6BF4E}"/>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899EBD5-ED24-E8C2-F4DE-DB92419CF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FD8E4-56C0-8F66-5C9B-AB86233B976A}"/>
              </a:ext>
            </a:extLst>
          </p:cNvPr>
          <p:cNvSpPr>
            <a:spLocks noGrp="1"/>
          </p:cNvSpPr>
          <p:nvPr>
            <p:ph type="ctrTitle"/>
          </p:nvPr>
        </p:nvSpPr>
        <p:spPr>
          <a:xfrm>
            <a:off x="1696720" y="758595"/>
            <a:ext cx="9042400" cy="3720070"/>
          </a:xfrm>
        </p:spPr>
        <p:txBody>
          <a:bodyPr>
            <a:normAutofit fontScale="90000"/>
          </a:bodyPr>
          <a:lstStyle/>
          <a:p>
            <a:pPr>
              <a:lnSpc>
                <a:spcPct val="90000"/>
              </a:lnSpc>
            </a:pPr>
            <a:r>
              <a:rPr lang="en-US" sz="4000" b="1" dirty="0">
                <a:latin typeface="Amasis MT Pro" panose="02040504050005020304" pitchFamily="18" charset="0"/>
              </a:rPr>
              <a:t>Square Roots &amp; Irrational Numbers</a:t>
            </a:r>
            <a:br>
              <a:rPr lang="en-US" sz="4000" b="1" dirty="0">
                <a:latin typeface="Amasis MT Pro" panose="02040504050005020304" pitchFamily="18" charset="0"/>
              </a:rPr>
            </a:br>
            <a:br>
              <a:rPr lang="en-US" sz="4000" dirty="0">
                <a:latin typeface="Amasis MT Pro" panose="02040504050005020304" pitchFamily="18" charset="0"/>
              </a:rPr>
            </a:br>
            <a:r>
              <a:rPr lang="en-US" sz="4000" cap="none" dirty="0">
                <a:latin typeface="Amasis MT Pro" panose="02040504050005020304" pitchFamily="18" charset="0"/>
              </a:rPr>
              <a:t>Non-perfect squares → square roots are </a:t>
            </a:r>
            <a:r>
              <a:rPr lang="en-US" sz="4000" b="1" cap="none" dirty="0">
                <a:latin typeface="Amasis MT Pro" panose="02040504050005020304" pitchFamily="18" charset="0"/>
              </a:rPr>
              <a:t>irrational numbers</a:t>
            </a:r>
            <a:br>
              <a:rPr lang="en-US" sz="4000" b="1" cap="none" dirty="0">
                <a:latin typeface="Amasis MT Pro" panose="02040504050005020304" pitchFamily="18" charset="0"/>
              </a:rPr>
            </a:br>
            <a:br>
              <a:rPr lang="en-US" sz="4000" b="1" cap="none" dirty="0">
                <a:latin typeface="Amasis MT Pro" panose="02040504050005020304" pitchFamily="18" charset="0"/>
              </a:rPr>
            </a:br>
            <a:br>
              <a:rPr lang="en-US" sz="4000" b="1" cap="none" dirty="0">
                <a:latin typeface="Amasis MT Pro" panose="02040504050005020304" pitchFamily="18" charset="0"/>
              </a:rPr>
            </a:br>
            <a:r>
              <a:rPr lang="en-US" sz="4000" b="1" cap="none" dirty="0">
                <a:latin typeface="Amasis MT Pro" panose="02040504050005020304" pitchFamily="18" charset="0"/>
              </a:rPr>
              <a:t>Example:</a:t>
            </a:r>
            <a:endParaRPr lang="en-US" sz="4000" dirty="0">
              <a:latin typeface="Amasis MT Pro" panose="02040504050005020304" pitchFamily="18" charset="0"/>
            </a:endParaRPr>
          </a:p>
        </p:txBody>
      </p:sp>
      <p:cxnSp>
        <p:nvCxnSpPr>
          <p:cNvPr id="46" name="Straight Connector 45">
            <a:extLst>
              <a:ext uri="{FF2B5EF4-FFF2-40B4-BE49-F238E27FC236}">
                <a16:creationId xmlns:a16="http://schemas.microsoft.com/office/drawing/2014/main" id="{C12C8322-DE75-9D80-9A42-9F4652A87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52835" y="4943771"/>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091B7A-F7D4-1DB7-16C9-A9942699B0D7}"/>
              </a:ext>
            </a:extLst>
          </p:cNvPr>
          <p:cNvPicPr>
            <a:picLocks noChangeAspect="1"/>
          </p:cNvPicPr>
          <p:nvPr/>
        </p:nvPicPr>
        <p:blipFill>
          <a:blip r:embed="rId3"/>
          <a:stretch>
            <a:fillRect/>
          </a:stretch>
        </p:blipFill>
        <p:spPr>
          <a:xfrm>
            <a:off x="2170047" y="4943771"/>
            <a:ext cx="8569073" cy="1848928"/>
          </a:xfrm>
          <a:prstGeom prst="rect">
            <a:avLst/>
          </a:prstGeom>
        </p:spPr>
      </p:pic>
      <p:sp>
        <p:nvSpPr>
          <p:cNvPr id="8" name="TextBox 7">
            <a:extLst>
              <a:ext uri="{FF2B5EF4-FFF2-40B4-BE49-F238E27FC236}">
                <a16:creationId xmlns:a16="http://schemas.microsoft.com/office/drawing/2014/main" id="{0039E40F-44CC-E311-8E19-77A8E9A592D9}"/>
              </a:ext>
            </a:extLst>
          </p:cNvPr>
          <p:cNvSpPr txBox="1"/>
          <p:nvPr/>
        </p:nvSpPr>
        <p:spPr>
          <a:xfrm>
            <a:off x="8342489" y="6336653"/>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11670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67A67-5DB9-7869-5210-CC71CCE09DE0}"/>
              </a:ext>
            </a:extLst>
          </p:cNvPr>
          <p:cNvSpPr>
            <a:spLocks noGrp="1"/>
          </p:cNvSpPr>
          <p:nvPr>
            <p:ph type="title"/>
          </p:nvPr>
        </p:nvSpPr>
        <p:spPr>
          <a:xfrm>
            <a:off x="704088" y="914400"/>
            <a:ext cx="4071112" cy="4404064"/>
          </a:xfrm>
        </p:spPr>
        <p:txBody>
          <a:bodyPr>
            <a:noAutofit/>
          </a:bodyPr>
          <a:lstStyle/>
          <a:p>
            <a:r>
              <a:rPr lang="en-US" sz="2400" b="1" cap="none" dirty="0">
                <a:latin typeface="Amasis MT Pro" panose="02040504050005020304" pitchFamily="18" charset="0"/>
              </a:rPr>
              <a:t>Understanding The Pythagorean Theorem</a:t>
            </a:r>
            <a:br>
              <a:rPr lang="en-US" sz="2400" b="1" cap="none" dirty="0">
                <a:latin typeface="Amasis MT Pro" panose="02040504050005020304" pitchFamily="18" charset="0"/>
              </a:rPr>
            </a:br>
            <a:br>
              <a:rPr lang="en-US" sz="2400" b="1" cap="none" dirty="0">
                <a:latin typeface="Amasis MT Pro" panose="02040504050005020304" pitchFamily="18" charset="0"/>
              </a:rPr>
            </a:br>
            <a:r>
              <a:rPr lang="en-US" sz="2400" cap="none" dirty="0">
                <a:latin typeface="Amasis MT Pro" panose="02040504050005020304" pitchFamily="18" charset="0"/>
              </a:rPr>
              <a:t>The Pythagorean Theorem states that in a right triangle, the square of the hypotenuse (the side opposite the right angle) is equal to the sum of the squares of the other two sides. It is written as a²+b²=c² and is used to find missing side lengths in right triangles.</a:t>
            </a:r>
            <a:br>
              <a:rPr lang="en-US" sz="2400" cap="none" dirty="0">
                <a:latin typeface="Amasis MT Pro" panose="02040504050005020304" pitchFamily="18" charset="0"/>
              </a:rPr>
            </a:br>
            <a:br>
              <a:rPr lang="en-US" sz="2400" cap="none" dirty="0">
                <a:latin typeface="Amasis MT Pro" panose="02040504050005020304" pitchFamily="18" charset="0"/>
              </a:rPr>
            </a:br>
            <a:endParaRPr lang="en-US" sz="2400" cap="none" dirty="0">
              <a:latin typeface="Amasis MT Pro" panose="02040504050005020304" pitchFamily="18" charset="0"/>
            </a:endParaRPr>
          </a:p>
        </p:txBody>
      </p:sp>
      <p:cxnSp>
        <p:nvCxnSpPr>
          <p:cNvPr id="18" name="Straight Connector 17">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04388643-5C73-D60F-ED91-C2357F42385B}"/>
              </a:ext>
            </a:extLst>
          </p:cNvPr>
          <p:cNvGraphicFramePr>
            <a:graphicFrameLocks noGrp="1"/>
          </p:cNvGraphicFramePr>
          <p:nvPr>
            <p:ph idx="1"/>
            <p:extLst>
              <p:ext uri="{D42A27DB-BD31-4B8C-83A1-F6EECF244321}">
                <p14:modId xmlns:p14="http://schemas.microsoft.com/office/powerpoint/2010/main" val="680102326"/>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107B4B5-4D40-6EB5-93A7-F90FC61FEF58}"/>
              </a:ext>
            </a:extLst>
          </p:cNvPr>
          <p:cNvSpPr txBox="1"/>
          <p:nvPr/>
        </p:nvSpPr>
        <p:spPr>
          <a:xfrm>
            <a:off x="704088" y="337013"/>
            <a:ext cx="6096000" cy="369332"/>
          </a:xfrm>
          <a:prstGeom prst="rect">
            <a:avLst/>
          </a:prstGeom>
          <a:noFill/>
        </p:spPr>
        <p:txBody>
          <a:bodyPr wrap="square">
            <a:spAutoFit/>
          </a:bodyPr>
          <a:lstStyle/>
          <a:p>
            <a:r>
              <a:rPr lang="en-US" cap="none" dirty="0">
                <a:solidFill>
                  <a:srgbClr val="C00000"/>
                </a:solidFill>
                <a:latin typeface="Amasis MT Pro" panose="02040504050005020304" pitchFamily="18" charset="0"/>
              </a:rPr>
              <a:t>Pythagorean Theorem Formula: </a:t>
            </a:r>
            <a:endParaRPr lang="en-US" dirty="0"/>
          </a:p>
        </p:txBody>
      </p:sp>
      <p:sp>
        <p:nvSpPr>
          <p:cNvPr id="6" name="TextBox 5">
            <a:extLst>
              <a:ext uri="{FF2B5EF4-FFF2-40B4-BE49-F238E27FC236}">
                <a16:creationId xmlns:a16="http://schemas.microsoft.com/office/drawing/2014/main" id="{5845D80B-792F-1A82-2681-FF7F5EE397B2}"/>
              </a:ext>
            </a:extLst>
          </p:cNvPr>
          <p:cNvSpPr txBox="1"/>
          <p:nvPr/>
        </p:nvSpPr>
        <p:spPr>
          <a:xfrm>
            <a:off x="7808525" y="6309696"/>
            <a:ext cx="3849511" cy="369332"/>
          </a:xfrm>
          <a:prstGeom prst="rect">
            <a:avLst/>
          </a:prstGeom>
          <a:noFill/>
        </p:spPr>
        <p:txBody>
          <a:bodyPr wrap="square" rtlCol="0">
            <a:spAutoFit/>
          </a:bodyPr>
          <a:lstStyle/>
          <a:p>
            <a:pPr algn="ctr"/>
            <a:r>
              <a:rPr lang="en-US" dirty="0">
                <a:solidFill>
                  <a:srgbClr val="0070C0"/>
                </a:solidFill>
                <a:hlinkClick r:id="rId8">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2136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836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320EEDFF-66D0-9065-B97A-6A5222C66E21}"/>
              </a:ext>
            </a:extLst>
          </p:cNvPr>
          <p:cNvSpPr>
            <a:spLocks noGrp="1" noChangeArrowheads="1"/>
          </p:cNvSpPr>
          <p:nvPr>
            <p:ph idx="1"/>
          </p:nvPr>
        </p:nvSpPr>
        <p:spPr bwMode="auto">
          <a:xfrm>
            <a:off x="704088" y="970844"/>
            <a:ext cx="6766560" cy="4991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None/>
              <a:tabLst/>
            </a:pPr>
            <a:r>
              <a:rPr kumimoji="0" lang="en-US" altLang="en-US" sz="2800" b="0" i="0" u="none" strike="noStrike" cap="none" normalizeH="0" baseline="0" dirty="0">
                <a:ln>
                  <a:noFill/>
                </a:ln>
                <a:effectLst/>
                <a:latin typeface="Arial" panose="020B0604020202020204" pitchFamily="34" charset="0"/>
              </a:rPr>
              <a:t>Triangle sets: </a:t>
            </a:r>
          </a:p>
          <a:p>
            <a:pPr marL="742950" marR="0" lvl="0" indent="-742950" defTabSz="914400" rtl="0" eaLnBrk="0" fontAlgn="base" latinLnBrk="0" hangingPunct="0">
              <a:spcBef>
                <a:spcPct val="0"/>
              </a:spcBef>
              <a:spcAft>
                <a:spcPts val="600"/>
              </a:spcAft>
              <a:buClrTx/>
              <a:buSzTx/>
              <a:buAutoNum type="alphaLcPeriod"/>
              <a:tabLst/>
            </a:pPr>
            <a:r>
              <a:rPr kumimoji="0" lang="en-US" altLang="en-US" sz="3600" b="1" i="0" u="none" strike="noStrike" cap="none" normalizeH="0" baseline="0" dirty="0">
                <a:ln>
                  <a:noFill/>
                </a:ln>
                <a:effectLst/>
                <a:latin typeface="Arial" panose="020B0604020202020204" pitchFamily="34" charset="0"/>
              </a:rPr>
              <a:t>(5, 12, 13)</a:t>
            </a:r>
          </a:p>
          <a:p>
            <a:pPr marL="742950" marR="0" lvl="0" indent="-742950" defTabSz="914400" rtl="0" eaLnBrk="0" fontAlgn="base" latinLnBrk="0" hangingPunct="0">
              <a:spcBef>
                <a:spcPct val="0"/>
              </a:spcBef>
              <a:spcAft>
                <a:spcPts val="600"/>
              </a:spcAft>
              <a:buClrTx/>
              <a:buSzTx/>
              <a:buAutoNum type="alphaLcPeriod"/>
              <a:tabLst/>
            </a:pPr>
            <a:r>
              <a:rPr kumimoji="0" lang="en-US" altLang="en-US" sz="3600" b="1" i="0" u="none" strike="noStrike" cap="none" normalizeH="0" baseline="0" dirty="0">
                <a:ln>
                  <a:noFill/>
                </a:ln>
                <a:effectLst/>
                <a:latin typeface="Arial" panose="020B0604020202020204" pitchFamily="34" charset="0"/>
              </a:rPr>
              <a:t>(7, 24, 25)</a:t>
            </a:r>
          </a:p>
          <a:p>
            <a:pPr marL="742950" marR="0" lvl="0" indent="-742950" defTabSz="914400" rtl="0" eaLnBrk="0" fontAlgn="base" latinLnBrk="0" hangingPunct="0">
              <a:spcBef>
                <a:spcPct val="0"/>
              </a:spcBef>
              <a:spcAft>
                <a:spcPts val="600"/>
              </a:spcAft>
              <a:buClrTx/>
              <a:buSzTx/>
              <a:buAutoNum type="alphaLcPeriod"/>
              <a:tabLst/>
            </a:pPr>
            <a:r>
              <a:rPr kumimoji="0" lang="en-US" altLang="en-US" sz="3600" b="1" i="0" u="none" strike="noStrike" cap="none" normalizeH="0" baseline="0" dirty="0">
                <a:ln>
                  <a:noFill/>
                </a:ln>
                <a:effectLst/>
                <a:latin typeface="Arial" panose="020B0604020202020204" pitchFamily="34" charset="0"/>
              </a:rPr>
              <a:t>(8, 15, 17)</a:t>
            </a:r>
          </a:p>
          <a:p>
            <a:pPr marL="0" marR="0" lvl="0" indent="0" defTabSz="914400" rtl="0" eaLnBrk="0" fontAlgn="base" latinLnBrk="0" hangingPunct="0">
              <a:spcBef>
                <a:spcPct val="0"/>
              </a:spcBef>
              <a:spcAft>
                <a:spcPts val="600"/>
              </a:spcAft>
              <a:buClrTx/>
              <a:buSzTx/>
              <a:buNone/>
              <a:tabLst/>
            </a:pPr>
            <a:r>
              <a:rPr kumimoji="0" lang="en-US" altLang="en-US" sz="2800" b="0" i="0" u="none" strike="noStrike" cap="none" normalizeH="0" baseline="0" dirty="0">
                <a:ln>
                  <a:noFill/>
                </a:ln>
                <a:effectLst/>
                <a:latin typeface="Arial" panose="020B0604020202020204" pitchFamily="34" charset="0"/>
              </a:rPr>
              <a:t>Steps:</a:t>
            </a:r>
          </a:p>
          <a:p>
            <a:pPr marL="0" marR="0" lvl="0" indent="0" defTabSz="914400" rtl="0" eaLnBrk="0" fontAlgn="base" latinLnBrk="0" hangingPunct="0">
              <a:spcBef>
                <a:spcPct val="0"/>
              </a:spcBef>
              <a:spcAft>
                <a:spcPts val="600"/>
              </a:spcAft>
              <a:buClrTx/>
              <a:buSzTx/>
              <a:buFontTx/>
              <a:buAutoNum type="arabicPeriod"/>
              <a:tabLst/>
            </a:pPr>
            <a:r>
              <a:rPr kumimoji="0" lang="en-US" altLang="en-US" sz="2800" b="0" i="0" u="none" strike="noStrike" cap="none" normalizeH="0" baseline="0" dirty="0">
                <a:ln>
                  <a:noFill/>
                </a:ln>
                <a:effectLst/>
                <a:latin typeface="Arial" panose="020B0604020202020204" pitchFamily="34" charset="0"/>
              </a:rPr>
              <a:t>Square the two shorter sides</a:t>
            </a:r>
          </a:p>
          <a:p>
            <a:pPr marL="0" marR="0" lvl="0" indent="0" defTabSz="914400" rtl="0" eaLnBrk="0" fontAlgn="base" latinLnBrk="0" hangingPunct="0">
              <a:spcBef>
                <a:spcPct val="0"/>
              </a:spcBef>
              <a:spcAft>
                <a:spcPts val="600"/>
              </a:spcAft>
              <a:buClrTx/>
              <a:buSzTx/>
              <a:buFontTx/>
              <a:buAutoNum type="arabicPeriod" startAt="2"/>
              <a:tabLst/>
            </a:pPr>
            <a:r>
              <a:rPr kumimoji="0" lang="en-US" altLang="en-US" sz="2800" b="0" i="0" u="none" strike="noStrike" cap="none" normalizeH="0" baseline="0" dirty="0">
                <a:ln>
                  <a:noFill/>
                </a:ln>
                <a:effectLst/>
                <a:latin typeface="Arial" panose="020B0604020202020204" pitchFamily="34" charset="0"/>
              </a:rPr>
              <a:t>Add them</a:t>
            </a:r>
          </a:p>
          <a:p>
            <a:pPr marL="0" marR="0" lvl="0" indent="0" defTabSz="914400" rtl="0" eaLnBrk="0" fontAlgn="base" latinLnBrk="0" hangingPunct="0">
              <a:spcBef>
                <a:spcPct val="0"/>
              </a:spcBef>
              <a:spcAft>
                <a:spcPts val="600"/>
              </a:spcAft>
              <a:buClrTx/>
              <a:buSzTx/>
              <a:buFontTx/>
              <a:buAutoNum type="arabicPeriod" startAt="3"/>
              <a:tabLst/>
            </a:pPr>
            <a:r>
              <a:rPr kumimoji="0" lang="en-US" altLang="en-US" sz="2800" b="0" i="0" u="none" strike="noStrike" cap="none" normalizeH="0" baseline="0" dirty="0">
                <a:ln>
                  <a:noFill/>
                </a:ln>
                <a:effectLst/>
                <a:latin typeface="Arial" panose="020B0604020202020204" pitchFamily="34" charset="0"/>
              </a:rPr>
              <a:t>Compare to square of hypotenuse</a:t>
            </a:r>
          </a:p>
          <a:p>
            <a:pPr marL="0" marR="0" lvl="0" indent="0" defTabSz="914400" rtl="0" eaLnBrk="0" fontAlgn="base" latinLnBrk="0" hangingPunct="0">
              <a:spcBef>
                <a:spcPct val="0"/>
              </a:spcBef>
              <a:spcAft>
                <a:spcPts val="600"/>
              </a:spcAft>
              <a:buClrTx/>
              <a:buSzTx/>
              <a:buFontTx/>
              <a:buAutoNum type="arabicPeriod" startAt="4"/>
              <a:tabLst/>
            </a:pPr>
            <a:r>
              <a:rPr kumimoji="0" lang="en-US" altLang="en-US" sz="2800" b="0" i="0" u="none" strike="noStrike" cap="none" normalizeH="0" baseline="0" dirty="0">
                <a:ln>
                  <a:noFill/>
                </a:ln>
                <a:effectLst/>
                <a:latin typeface="Arial" panose="020B0604020202020204" pitchFamily="34" charset="0"/>
              </a:rPr>
              <a:t>Decide: Right triangle or Not?</a:t>
            </a:r>
          </a:p>
          <a:p>
            <a:pPr marL="0" marR="0" lvl="0" indent="0" defTabSz="914400" rtl="0" eaLnBrk="0" fontAlgn="base" latinLnBrk="0" hangingPunct="0">
              <a:spcBef>
                <a:spcPct val="0"/>
              </a:spcBef>
              <a:spcAft>
                <a:spcPts val="600"/>
              </a:spcAft>
              <a:buClrTx/>
              <a:buSzTx/>
              <a:buFontTx/>
              <a:buNone/>
              <a:tabLst/>
            </a:pPr>
            <a:endParaRPr kumimoji="0" lang="en-US" altLang="en-US" sz="2800" b="0" i="0" u="none" strike="noStrike" cap="none" normalizeH="0" baseline="0" dirty="0">
              <a:ln>
                <a:noFill/>
              </a:ln>
              <a:effectLst/>
              <a:latin typeface="Arial" panose="020B0604020202020204" pitchFamily="34" charset="0"/>
            </a:endParaRPr>
          </a:p>
        </p:txBody>
      </p:sp>
      <p:cxnSp>
        <p:nvCxnSpPr>
          <p:cNvPr id="21" name="Straight Connector 20">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4768"/>
            <a:ext cx="6583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Top view of a wooden puzzle">
            <a:extLst>
              <a:ext uri="{FF2B5EF4-FFF2-40B4-BE49-F238E27FC236}">
                <a16:creationId xmlns:a16="http://schemas.microsoft.com/office/drawing/2014/main" id="{90D780BC-C262-E160-BA6D-D499923E684C}"/>
              </a:ext>
            </a:extLst>
          </p:cNvPr>
          <p:cNvPicPr>
            <a:picLocks noChangeAspect="1"/>
          </p:cNvPicPr>
          <p:nvPr/>
        </p:nvPicPr>
        <p:blipFill>
          <a:blip r:embed="rId3"/>
          <a:srcRect l="49784" r="10536" b="-1"/>
          <a:stretch>
            <a:fillRect/>
          </a:stretch>
        </p:blipFill>
        <p:spPr>
          <a:xfrm>
            <a:off x="8115300" y="10"/>
            <a:ext cx="4076700" cy="6857990"/>
          </a:xfrm>
          <a:prstGeom prst="rect">
            <a:avLst/>
          </a:prstGeom>
        </p:spPr>
      </p:pic>
      <p:sp>
        <p:nvSpPr>
          <p:cNvPr id="7" name="TextBox 6">
            <a:extLst>
              <a:ext uri="{FF2B5EF4-FFF2-40B4-BE49-F238E27FC236}">
                <a16:creationId xmlns:a16="http://schemas.microsoft.com/office/drawing/2014/main" id="{B94B448A-0725-75E8-80DB-1798D173EB69}"/>
              </a:ext>
            </a:extLst>
          </p:cNvPr>
          <p:cNvSpPr txBox="1"/>
          <p:nvPr/>
        </p:nvSpPr>
        <p:spPr>
          <a:xfrm>
            <a:off x="704088" y="362584"/>
            <a:ext cx="6096000" cy="341632"/>
          </a:xfrm>
          <a:prstGeom prst="rect">
            <a:avLst/>
          </a:prstGeom>
          <a:noFill/>
        </p:spPr>
        <p:txBody>
          <a:bodyPr wrap="square">
            <a:spAutoFit/>
          </a:bodyPr>
          <a:lstStyle/>
          <a:p>
            <a:pPr>
              <a:lnSpc>
                <a:spcPct val="90000"/>
              </a:lnSpc>
            </a:pPr>
            <a:r>
              <a:rPr lang="en-US" dirty="0">
                <a:latin typeface="Amasis MT Pro" panose="02040504050005020304" pitchFamily="18" charset="0"/>
              </a:rPr>
              <a:t>Guided Practice / Partner Activity</a:t>
            </a:r>
          </a:p>
        </p:txBody>
      </p:sp>
      <p:sp>
        <p:nvSpPr>
          <p:cNvPr id="8" name="TextBox 7">
            <a:extLst>
              <a:ext uri="{FF2B5EF4-FFF2-40B4-BE49-F238E27FC236}">
                <a16:creationId xmlns:a16="http://schemas.microsoft.com/office/drawing/2014/main" id="{A1B6B5C3-FE8B-E28F-7EC3-F7BAD689CD24}"/>
              </a:ext>
            </a:extLst>
          </p:cNvPr>
          <p:cNvSpPr txBox="1"/>
          <p:nvPr/>
        </p:nvSpPr>
        <p:spPr>
          <a:xfrm>
            <a:off x="704088" y="6225279"/>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10427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Effect transition="in" filter="fade">
                                      <p:cBhvr>
                                        <p:cTn id="54" dur="1000"/>
                                        <p:tgtEl>
                                          <p:spTgt spid="4">
                                            <p:txEl>
                                              <p:pRg st="5" end="5"/>
                                            </p:txEl>
                                          </p:spTgt>
                                        </p:tgtEl>
                                      </p:cBhvr>
                                    </p:animEffect>
                                    <p:anim calcmode="lin" valueType="num">
                                      <p:cBhvr>
                                        <p:cTn id="5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1000"/>
                                        <p:tgtEl>
                                          <p:spTgt spid="4">
                                            <p:txEl>
                                              <p:pRg st="6" end="6"/>
                                            </p:txEl>
                                          </p:spTgt>
                                        </p:tgtEl>
                                      </p:cBhvr>
                                    </p:animEffect>
                                    <p:anim calcmode="lin" valueType="num">
                                      <p:cBhvr>
                                        <p:cTn id="6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1000"/>
                                        <p:tgtEl>
                                          <p:spTgt spid="4">
                                            <p:txEl>
                                              <p:pRg st="7" end="7"/>
                                            </p:txEl>
                                          </p:spTgt>
                                        </p:tgtEl>
                                      </p:cBhvr>
                                    </p:animEffect>
                                    <p:anim calcmode="lin" valueType="num">
                                      <p:cBhvr>
                                        <p:cTn id="6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Effect transition="in" filter="fade">
                                      <p:cBhvr>
                                        <p:cTn id="75" dur="1000"/>
                                        <p:tgtEl>
                                          <p:spTgt spid="4">
                                            <p:txEl>
                                              <p:pRg st="8" end="8"/>
                                            </p:txEl>
                                          </p:spTgt>
                                        </p:tgtEl>
                                      </p:cBhvr>
                                    </p:animEffect>
                                    <p:anim calcmode="lin" valueType="num">
                                      <p:cBhvr>
                                        <p:cTn id="7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385DC-15D5-8416-4D7F-BBB8D5982A7A}"/>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dirty="0">
                <a:latin typeface="Amasis MT Pro" panose="02040504050005020304" pitchFamily="18" charset="0"/>
              </a:rPr>
              <a:t>Pythagorean Theorem</a:t>
            </a:r>
          </a:p>
        </p:txBody>
      </p:sp>
      <p:sp>
        <p:nvSpPr>
          <p:cNvPr id="3" name="Content Placeholder 2">
            <a:extLst>
              <a:ext uri="{FF2B5EF4-FFF2-40B4-BE49-F238E27FC236}">
                <a16:creationId xmlns:a16="http://schemas.microsoft.com/office/drawing/2014/main" id="{2575FDAC-81F6-B64E-BF18-E19E56C54647}"/>
              </a:ext>
            </a:extLst>
          </p:cNvPr>
          <p:cNvSpPr>
            <a:spLocks noGrp="1"/>
          </p:cNvSpPr>
          <p:nvPr>
            <p:ph idx="1"/>
          </p:nvPr>
        </p:nvSpPr>
        <p:spPr>
          <a:xfrm>
            <a:off x="5619964" y="3429000"/>
            <a:ext cx="5917280" cy="2362201"/>
          </a:xfrm>
        </p:spPr>
        <p:txBody>
          <a:bodyPr vert="horz" lIns="91440" tIns="45720" rIns="91440" bIns="45720" rtlCol="0" anchor="b">
            <a:normAutofit fontScale="92500" lnSpcReduction="10000"/>
          </a:bodyPr>
          <a:lstStyle/>
          <a:p>
            <a:pPr marL="0" indent="0">
              <a:buNone/>
            </a:pPr>
            <a:r>
              <a:rPr lang="en-US" sz="4000" b="1" dirty="0"/>
              <a:t>Objective: </a:t>
            </a:r>
            <a:r>
              <a:rPr lang="en-US" sz="4000" dirty="0"/>
              <a:t>Students will determine whether triangles with given sides are right triangles or not.</a:t>
            </a:r>
          </a:p>
        </p:txBody>
      </p:sp>
      <p:pic>
        <p:nvPicPr>
          <p:cNvPr id="5" name="Picture 4" descr="A pattern of triangles and lines&#10;&#10;AI-generated content may be incorrect.">
            <a:extLst>
              <a:ext uri="{FF2B5EF4-FFF2-40B4-BE49-F238E27FC236}">
                <a16:creationId xmlns:a16="http://schemas.microsoft.com/office/drawing/2014/main" id="{15786D91-B950-FFDC-D872-C193C7087966}"/>
              </a:ext>
            </a:extLst>
          </p:cNvPr>
          <p:cNvPicPr>
            <a:picLocks noChangeAspect="1"/>
          </p:cNvPicPr>
          <p:nvPr/>
        </p:nvPicPr>
        <p:blipFill>
          <a:blip r:embed="rId3"/>
          <a:srcRect l="14520" r="24502" b="-1"/>
          <a:stretch>
            <a:fillRect/>
          </a:stretch>
        </p:blipFill>
        <p:spPr>
          <a:xfrm>
            <a:off x="1" y="10"/>
            <a:ext cx="4876799" cy="6857989"/>
          </a:xfrm>
          <a:prstGeom prst="rect">
            <a:avLst/>
          </a:prstGeom>
        </p:spPr>
      </p:pic>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D5C6E56-B97C-E2C7-1BA1-5006017ACD42}"/>
              </a:ext>
            </a:extLst>
          </p:cNvPr>
          <p:cNvSpPr txBox="1"/>
          <p:nvPr/>
        </p:nvSpPr>
        <p:spPr>
          <a:xfrm>
            <a:off x="5619964" y="313420"/>
            <a:ext cx="6096000" cy="369332"/>
          </a:xfrm>
          <a:prstGeom prst="rect">
            <a:avLst/>
          </a:prstGeom>
          <a:noFill/>
        </p:spPr>
        <p:txBody>
          <a:bodyPr wrap="square">
            <a:spAutoFit/>
          </a:bodyPr>
          <a:lstStyle/>
          <a:p>
            <a:r>
              <a:rPr lang="en-US" sz="1800" dirty="0">
                <a:latin typeface="Amasis MT Pro" panose="02040504050005020304" pitchFamily="18" charset="0"/>
              </a:rPr>
              <a:t>Day 2</a:t>
            </a:r>
            <a:endParaRPr lang="en-US" dirty="0"/>
          </a:p>
        </p:txBody>
      </p:sp>
      <p:sp>
        <p:nvSpPr>
          <p:cNvPr id="7" name="TextBox 6">
            <a:extLst>
              <a:ext uri="{FF2B5EF4-FFF2-40B4-BE49-F238E27FC236}">
                <a16:creationId xmlns:a16="http://schemas.microsoft.com/office/drawing/2014/main" id="{DE33B2D6-C16A-A119-5FAD-C5A1CBB5EEB3}"/>
              </a:ext>
            </a:extLst>
          </p:cNvPr>
          <p:cNvSpPr txBox="1"/>
          <p:nvPr/>
        </p:nvSpPr>
        <p:spPr>
          <a:xfrm>
            <a:off x="6702214" y="6236076"/>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22159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3ACB-989D-6226-EFC9-8287FF6FED76}"/>
              </a:ext>
            </a:extLst>
          </p:cNvPr>
          <p:cNvSpPr>
            <a:spLocks noGrp="1"/>
          </p:cNvSpPr>
          <p:nvPr>
            <p:ph type="title"/>
          </p:nvPr>
        </p:nvSpPr>
        <p:spPr/>
        <p:txBody>
          <a:bodyPr>
            <a:noAutofit/>
          </a:bodyPr>
          <a:lstStyle/>
          <a:p>
            <a:r>
              <a:rPr lang="en-US" sz="3200" b="1" u="sng" cap="none" dirty="0">
                <a:latin typeface="Amasis MT Pro" panose="02040504050005020304" pitchFamily="18" charset="0"/>
              </a:rPr>
              <a:t>Right VS Not Right Triangles</a:t>
            </a:r>
            <a:br>
              <a:rPr lang="en-US" sz="3200" cap="none" dirty="0">
                <a:latin typeface="Amasis MT Pro" panose="02040504050005020304" pitchFamily="18" charset="0"/>
              </a:rPr>
            </a:br>
            <a:endParaRPr lang="en-US" sz="3200" dirty="0">
              <a:latin typeface="Amasis MT Pro" panose="02040504050005020304" pitchFamily="18" charset="0"/>
            </a:endParaRPr>
          </a:p>
        </p:txBody>
      </p:sp>
      <p:sp>
        <p:nvSpPr>
          <p:cNvPr id="3" name="Content Placeholder 2">
            <a:extLst>
              <a:ext uri="{FF2B5EF4-FFF2-40B4-BE49-F238E27FC236}">
                <a16:creationId xmlns:a16="http://schemas.microsoft.com/office/drawing/2014/main" id="{811EFBD2-D7C2-AABA-67E5-4C9E97460734}"/>
              </a:ext>
            </a:extLst>
          </p:cNvPr>
          <p:cNvSpPr>
            <a:spLocks noGrp="1"/>
          </p:cNvSpPr>
          <p:nvPr>
            <p:ph idx="1"/>
          </p:nvPr>
        </p:nvSpPr>
        <p:spPr>
          <a:xfrm>
            <a:off x="700635" y="1569156"/>
            <a:ext cx="10691265" cy="4392732"/>
          </a:xfrm>
        </p:spPr>
        <p:txBody>
          <a:bodyPr>
            <a:normAutofit lnSpcReduction="10000"/>
          </a:bodyPr>
          <a:lstStyle/>
          <a:p>
            <a:pPr algn="ctr"/>
            <a:r>
              <a:rPr lang="en-US" sz="3200" dirty="0"/>
              <a:t>Right Triangle: </a:t>
            </a:r>
            <a:r>
              <a:rPr lang="en-US" sz="4800" b="1" dirty="0"/>
              <a:t>a²+b²=c²</a:t>
            </a:r>
            <a:r>
              <a:rPr lang="en-US" sz="4800" dirty="0"/>
              <a:t>✅</a:t>
            </a:r>
          </a:p>
          <a:p>
            <a:pPr algn="ctr"/>
            <a:r>
              <a:rPr lang="en-US" sz="3200" dirty="0"/>
              <a:t>Not Right Triangle: </a:t>
            </a:r>
            <a:r>
              <a:rPr lang="en-US" sz="4300" b="1" dirty="0"/>
              <a:t>a²+b²</a:t>
            </a:r>
            <a:r>
              <a:rPr lang="en-US" sz="4300" dirty="0"/>
              <a:t>≠</a:t>
            </a:r>
            <a:r>
              <a:rPr lang="en-US" sz="4300" b="1" dirty="0"/>
              <a:t>c²</a:t>
            </a:r>
            <a:r>
              <a:rPr lang="en-US" sz="4300" dirty="0"/>
              <a:t>❌</a:t>
            </a:r>
            <a:endParaRPr lang="en-US" sz="3200" dirty="0"/>
          </a:p>
          <a:p>
            <a:pPr>
              <a:buNone/>
            </a:pPr>
            <a:endParaRPr lang="en-US" b="1" dirty="0"/>
          </a:p>
          <a:p>
            <a:pPr>
              <a:buNone/>
            </a:pPr>
            <a:r>
              <a:rPr lang="en-US" b="1" dirty="0"/>
              <a:t>Steps to Check:</a:t>
            </a:r>
            <a:endParaRPr lang="en-US" dirty="0"/>
          </a:p>
          <a:p>
            <a:pPr>
              <a:buFont typeface="+mj-lt"/>
              <a:buAutoNum type="arabicPeriod"/>
            </a:pPr>
            <a:r>
              <a:rPr lang="en-US" dirty="0"/>
              <a:t>Identify the longest side → hypotenuse </a:t>
            </a:r>
            <a:r>
              <a:rPr lang="en-US" b="1" i="1" dirty="0"/>
              <a:t>c</a:t>
            </a:r>
          </a:p>
          <a:p>
            <a:pPr>
              <a:buFont typeface="+mj-lt"/>
              <a:buAutoNum type="arabicPeriod"/>
            </a:pPr>
            <a:r>
              <a:rPr lang="en-US" dirty="0"/>
              <a:t>Square the two shorter sides (</a:t>
            </a:r>
            <a:r>
              <a:rPr lang="en-US" b="1" dirty="0"/>
              <a:t>a²+b²)</a:t>
            </a:r>
          </a:p>
          <a:p>
            <a:pPr>
              <a:buFont typeface="+mj-lt"/>
              <a:buAutoNum type="arabicPeriod"/>
            </a:pPr>
            <a:r>
              <a:rPr lang="en-US" dirty="0"/>
              <a:t>Compare sum to </a:t>
            </a:r>
            <a:r>
              <a:rPr lang="en-US" b="1" i="1" dirty="0"/>
              <a:t>c</a:t>
            </a:r>
            <a:r>
              <a:rPr lang="en-US" b="1" i="1" dirty="0">
                <a:latin typeface="Calibri" panose="020F0502020204030204" pitchFamily="34" charset="0"/>
                <a:ea typeface="Calibri" panose="020F0502020204030204" pitchFamily="34" charset="0"/>
                <a:cs typeface="Calibri" panose="020F0502020204030204" pitchFamily="34" charset="0"/>
              </a:rPr>
              <a:t>²</a:t>
            </a:r>
            <a:endParaRPr lang="en-US" b="1" i="1" dirty="0"/>
          </a:p>
          <a:p>
            <a:pPr>
              <a:buFont typeface="+mj-lt"/>
              <a:buAutoNum type="arabicPeriod"/>
            </a:pPr>
            <a:r>
              <a:rPr lang="en-US" dirty="0"/>
              <a:t>Decide: Right triangle or Not</a:t>
            </a:r>
          </a:p>
          <a:p>
            <a:endParaRPr lang="en-US" sz="3200" dirty="0"/>
          </a:p>
        </p:txBody>
      </p:sp>
      <p:sp>
        <p:nvSpPr>
          <p:cNvPr id="4" name="TextBox 3">
            <a:extLst>
              <a:ext uri="{FF2B5EF4-FFF2-40B4-BE49-F238E27FC236}">
                <a16:creationId xmlns:a16="http://schemas.microsoft.com/office/drawing/2014/main" id="{B400F756-096C-F018-FF0F-310CDB222741}"/>
              </a:ext>
            </a:extLst>
          </p:cNvPr>
          <p:cNvSpPr txBox="1"/>
          <p:nvPr/>
        </p:nvSpPr>
        <p:spPr>
          <a:xfrm>
            <a:off x="7977859" y="6247312"/>
            <a:ext cx="3849511" cy="369332"/>
          </a:xfrm>
          <a:prstGeom prst="rect">
            <a:avLst/>
          </a:prstGeom>
          <a:noFill/>
        </p:spPr>
        <p:txBody>
          <a:bodyPr wrap="square" rtlCol="0">
            <a:spAutoFit/>
          </a:bodyPr>
          <a:lstStyle/>
          <a:p>
            <a:r>
              <a:rPr lang="en-US" dirty="0">
                <a:solidFill>
                  <a:srgbClr val="0070C0"/>
                </a:solidFill>
                <a:hlinkClick r:id="rId3">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1587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loating staircases">
            <a:extLst>
              <a:ext uri="{FF2B5EF4-FFF2-40B4-BE49-F238E27FC236}">
                <a16:creationId xmlns:a16="http://schemas.microsoft.com/office/drawing/2014/main" id="{72D0C9B0-32C1-0167-5150-7C25BE8E3444}"/>
              </a:ext>
            </a:extLst>
          </p:cNvPr>
          <p:cNvPicPr>
            <a:picLocks noChangeAspect="1"/>
          </p:cNvPicPr>
          <p:nvPr/>
        </p:nvPicPr>
        <p:blipFill>
          <a:blip r:embed="rId3"/>
          <a:srcRect t="15730"/>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55557-35A1-0FA2-C24F-75B76C493DD4}"/>
              </a:ext>
            </a:extLst>
          </p:cNvPr>
          <p:cNvSpPr>
            <a:spLocks noGrp="1"/>
          </p:cNvSpPr>
          <p:nvPr>
            <p:ph type="title"/>
          </p:nvPr>
        </p:nvSpPr>
        <p:spPr>
          <a:xfrm>
            <a:off x="704088" y="871759"/>
            <a:ext cx="3235733" cy="5092994"/>
          </a:xfrm>
        </p:spPr>
        <p:txBody>
          <a:bodyPr vert="horz" lIns="91440" tIns="45720" rIns="91440" bIns="45720" rtlCol="0" anchor="t">
            <a:normAutofit fontScale="90000"/>
          </a:bodyPr>
          <a:lstStyle/>
          <a:p>
            <a:pPr>
              <a:lnSpc>
                <a:spcPct val="90000"/>
              </a:lnSpc>
            </a:pPr>
            <a:r>
              <a:rPr lang="en-US" sz="2000" b="1" u="sng" cap="none" dirty="0">
                <a:solidFill>
                  <a:srgbClr val="FFFFFF"/>
                </a:solidFill>
                <a:latin typeface="Amasis MT Pro" panose="02040504050005020304" pitchFamily="18" charset="0"/>
              </a:rPr>
              <a:t>Guided example:</a:t>
            </a:r>
            <a:br>
              <a:rPr lang="en-US" sz="2200" cap="none" dirty="0">
                <a:solidFill>
                  <a:srgbClr val="FFFFFF"/>
                </a:solidFill>
                <a:latin typeface="Amasis MT Pro" panose="02040504050005020304" pitchFamily="18" charset="0"/>
              </a:rPr>
            </a:br>
            <a:br>
              <a:rPr lang="en-US" sz="2200" cap="none" dirty="0">
                <a:solidFill>
                  <a:srgbClr val="FFFFFF"/>
                </a:solidFill>
                <a:latin typeface="Amasis MT Pro" panose="02040504050005020304" pitchFamily="18" charset="0"/>
              </a:rPr>
            </a:br>
            <a:r>
              <a:rPr lang="en-US" sz="3400" cap="none" dirty="0">
                <a:solidFill>
                  <a:srgbClr val="FFFFFF"/>
                </a:solidFill>
                <a:latin typeface="Amasis MT Pro" panose="02040504050005020304" pitchFamily="18" charset="0"/>
              </a:rPr>
              <a:t>A ladder leans against a wall. The bottom is 9 ft from the wall. The ladder is 15 ft long. Does it form a right triangle with the wall and ground? Find the height the ladder reaches.</a:t>
            </a:r>
            <a:br>
              <a:rPr lang="en-US" sz="3400" cap="none" dirty="0">
                <a:solidFill>
                  <a:srgbClr val="FFFFFF"/>
                </a:solidFill>
                <a:latin typeface="Amasis MT Pro" panose="02040504050005020304" pitchFamily="18" charset="0"/>
              </a:rPr>
            </a:br>
            <a:br>
              <a:rPr lang="en-US" sz="3400" cap="none" dirty="0">
                <a:solidFill>
                  <a:srgbClr val="FFFFFF"/>
                </a:solidFill>
                <a:latin typeface="Amasis MT Pro" panose="02040504050005020304" pitchFamily="18" charset="0"/>
              </a:rPr>
            </a:br>
            <a:endParaRPr lang="en-US" sz="3400" cap="none" dirty="0">
              <a:solidFill>
                <a:srgbClr val="FFFFFF"/>
              </a:solidFill>
              <a:latin typeface="Amasis MT Pro" panose="02040504050005020304" pitchFamily="18" charset="0"/>
            </a:endParaRPr>
          </a:p>
        </p:txBody>
      </p:sp>
      <p:sp>
        <p:nvSpPr>
          <p:cNvPr id="3" name="Content Placeholder 2">
            <a:extLst>
              <a:ext uri="{FF2B5EF4-FFF2-40B4-BE49-F238E27FC236}">
                <a16:creationId xmlns:a16="http://schemas.microsoft.com/office/drawing/2014/main" id="{12FAB943-CC23-888A-DB4A-F74A637810BB}"/>
              </a:ext>
            </a:extLst>
          </p:cNvPr>
          <p:cNvSpPr>
            <a:spLocks noGrp="1"/>
          </p:cNvSpPr>
          <p:nvPr>
            <p:ph idx="1"/>
          </p:nvPr>
        </p:nvSpPr>
        <p:spPr>
          <a:xfrm>
            <a:off x="4271076" y="6134100"/>
            <a:ext cx="7289199" cy="399849"/>
          </a:xfrm>
        </p:spPr>
        <p:txBody>
          <a:bodyPr vert="horz" lIns="91440" tIns="45720" rIns="91440" bIns="45720" rtlCol="0" anchor="t">
            <a:normAutofit lnSpcReduction="10000"/>
          </a:bodyPr>
          <a:lstStyle/>
          <a:p>
            <a:pPr marL="0" indent="0">
              <a:buNone/>
            </a:pPr>
            <a:r>
              <a:rPr lang="en-US" dirty="0">
                <a:solidFill>
                  <a:srgbClr val="FFFFFF"/>
                </a:solidFill>
              </a:rPr>
              <a:t>Is the triangle a right triangle or not? Why or why not?</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4A03DCA-2253-EE44-01E1-C732DCC44D75}"/>
              </a:ext>
            </a:extLst>
          </p:cNvPr>
          <p:cNvPicPr>
            <a:picLocks noChangeAspect="1"/>
          </p:cNvPicPr>
          <p:nvPr/>
        </p:nvPicPr>
        <p:blipFill>
          <a:blip r:embed="rId4"/>
          <a:srcRect l="68218" t="21551" r="3516" b="16425"/>
          <a:stretch>
            <a:fillRect/>
          </a:stretch>
        </p:blipFill>
        <p:spPr>
          <a:xfrm>
            <a:off x="6547147" y="1773061"/>
            <a:ext cx="2934523" cy="3769775"/>
          </a:xfrm>
          <a:prstGeom prst="rect">
            <a:avLst/>
          </a:prstGeom>
        </p:spPr>
      </p:pic>
      <p:sp>
        <p:nvSpPr>
          <p:cNvPr id="12" name="TextBox 11">
            <a:extLst>
              <a:ext uri="{FF2B5EF4-FFF2-40B4-BE49-F238E27FC236}">
                <a16:creationId xmlns:a16="http://schemas.microsoft.com/office/drawing/2014/main" id="{0FEB07C2-20E3-85D7-2416-079BAD579B38}"/>
              </a:ext>
            </a:extLst>
          </p:cNvPr>
          <p:cNvSpPr txBox="1"/>
          <p:nvPr/>
        </p:nvSpPr>
        <p:spPr>
          <a:xfrm>
            <a:off x="4271076" y="271594"/>
            <a:ext cx="7809725" cy="1323439"/>
          </a:xfrm>
          <a:prstGeom prst="rect">
            <a:avLst/>
          </a:prstGeom>
          <a:noFill/>
        </p:spPr>
        <p:txBody>
          <a:bodyPr wrap="square">
            <a:spAutoFit/>
          </a:bodyPr>
          <a:lstStyle/>
          <a:p>
            <a:r>
              <a:rPr lang="en-US" sz="2000" b="1" cap="none" dirty="0">
                <a:solidFill>
                  <a:srgbClr val="FFFFFF"/>
                </a:solidFill>
                <a:latin typeface="Amasis MT Pro" panose="02040504050005020304" pitchFamily="18" charset="0"/>
              </a:rPr>
              <a:t>Process / equation:</a:t>
            </a:r>
            <a:br>
              <a:rPr lang="en-US" sz="2000" b="1" cap="none" dirty="0">
                <a:solidFill>
                  <a:srgbClr val="FFFFFF"/>
                </a:solidFill>
                <a:latin typeface="Amasis MT Pro" panose="02040504050005020304" pitchFamily="18" charset="0"/>
              </a:rPr>
            </a:br>
            <a:r>
              <a:rPr lang="en-US" sz="2000" b="1" cap="none" dirty="0">
                <a:solidFill>
                  <a:srgbClr val="FFFFFF"/>
                </a:solidFill>
                <a:latin typeface="Amasis MT Pro" panose="02040504050005020304" pitchFamily="18" charset="0"/>
              </a:rPr>
              <a:t>1. Identify sides: 𝑎=? (height), 𝑏=9 (base), 𝑐=15 (ladder)</a:t>
            </a:r>
            <a:br>
              <a:rPr lang="en-US" sz="2000" b="1" cap="none" dirty="0">
                <a:solidFill>
                  <a:srgbClr val="FFFFFF"/>
                </a:solidFill>
                <a:latin typeface="Amasis MT Pro" panose="02040504050005020304" pitchFamily="18" charset="0"/>
              </a:rPr>
            </a:br>
            <a:r>
              <a:rPr lang="en-US" sz="2000" b="1" cap="none" dirty="0">
                <a:solidFill>
                  <a:srgbClr val="FFFFFF"/>
                </a:solidFill>
                <a:latin typeface="Amasis MT Pro" panose="02040504050005020304" pitchFamily="18" charset="0"/>
              </a:rPr>
              <a:t>2. Apply Pythagorean Theorem:</a:t>
            </a:r>
            <a:br>
              <a:rPr lang="en-US" sz="2000" cap="none" dirty="0">
                <a:solidFill>
                  <a:srgbClr val="FFFFFF"/>
                </a:solidFill>
                <a:latin typeface="Amasis MT Pro" panose="02040504050005020304" pitchFamily="18" charset="0"/>
              </a:rPr>
            </a:br>
            <a:endParaRPr lang="en-US" sz="2000" dirty="0"/>
          </a:p>
        </p:txBody>
      </p:sp>
      <p:sp>
        <p:nvSpPr>
          <p:cNvPr id="14" name="TextBox 13">
            <a:extLst>
              <a:ext uri="{FF2B5EF4-FFF2-40B4-BE49-F238E27FC236}">
                <a16:creationId xmlns:a16="http://schemas.microsoft.com/office/drawing/2014/main" id="{AA6A1345-A38D-020E-B1BE-BF4A9F0A5D84}"/>
              </a:ext>
            </a:extLst>
          </p:cNvPr>
          <p:cNvSpPr txBox="1"/>
          <p:nvPr/>
        </p:nvSpPr>
        <p:spPr>
          <a:xfrm>
            <a:off x="8542303" y="6393016"/>
            <a:ext cx="3849511" cy="369332"/>
          </a:xfrm>
          <a:prstGeom prst="rect">
            <a:avLst/>
          </a:prstGeom>
          <a:noFill/>
        </p:spPr>
        <p:txBody>
          <a:bodyPr wrap="square" rtlCol="0">
            <a:spAutoFit/>
          </a:bodyPr>
          <a:lstStyle/>
          <a:p>
            <a:r>
              <a:rPr lang="en-US" dirty="0">
                <a:solidFill>
                  <a:srgbClr val="FFFF00"/>
                </a:solidFill>
                <a:hlinkClick r:id="rId5">
                  <a:extLst>
                    <a:ext uri="{A12FA001-AC4F-418D-AE19-62706E023703}">
                      <ahyp:hlinkClr xmlns:ahyp="http://schemas.microsoft.com/office/drawing/2018/hyperlinkcolor" val="tx"/>
                    </a:ext>
                  </a:extLst>
                </a:hlinkClick>
              </a:rPr>
              <a:t>www.innovatewithmrbarbado.com</a:t>
            </a:r>
            <a:r>
              <a:rPr lang="en-US" dirty="0">
                <a:solidFill>
                  <a:srgbClr val="FFFF00"/>
                </a:solidFill>
              </a:rPr>
              <a:t> </a:t>
            </a:r>
          </a:p>
        </p:txBody>
      </p:sp>
    </p:spTree>
    <p:extLst>
      <p:ext uri="{BB962C8B-B14F-4D97-AF65-F5344CB8AC3E}">
        <p14:creationId xmlns:p14="http://schemas.microsoft.com/office/powerpoint/2010/main" val="31539530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3E9955-1EE7-EC10-B2F8-DBE3AA49DAA7}"/>
              </a:ext>
            </a:extLst>
          </p:cNvPr>
          <p:cNvSpPr>
            <a:spLocks noGrp="1"/>
          </p:cNvSpPr>
          <p:nvPr>
            <p:ph type="title"/>
          </p:nvPr>
        </p:nvSpPr>
        <p:spPr>
          <a:xfrm>
            <a:off x="704088" y="914399"/>
            <a:ext cx="3660776" cy="5102577"/>
          </a:xfrm>
        </p:spPr>
        <p:txBody>
          <a:bodyPr>
            <a:normAutofit fontScale="90000"/>
          </a:bodyPr>
          <a:lstStyle/>
          <a:p>
            <a:pPr>
              <a:lnSpc>
                <a:spcPct val="90000"/>
              </a:lnSpc>
            </a:pPr>
            <a:br>
              <a:rPr lang="en-US" sz="2000" b="1" u="sng" cap="none" dirty="0">
                <a:latin typeface="Amasis MT Pro" panose="02040504050005020304" pitchFamily="18" charset="0"/>
              </a:rPr>
            </a:br>
            <a:r>
              <a:rPr lang="en-US" sz="2400" cap="none" dirty="0">
                <a:latin typeface="Amasis MT Pro" panose="02040504050005020304" pitchFamily="18" charset="0"/>
              </a:rPr>
              <a:t>1. work with a partner to check each triangle.</a:t>
            </a:r>
            <a:br>
              <a:rPr lang="en-US" sz="2400" cap="none" dirty="0">
                <a:latin typeface="Amasis MT Pro" panose="02040504050005020304" pitchFamily="18" charset="0"/>
              </a:rPr>
            </a:br>
            <a:r>
              <a:rPr lang="en-US" sz="2400" cap="none" dirty="0">
                <a:latin typeface="Amasis MT Pro" panose="02040504050005020304" pitchFamily="18" charset="0"/>
              </a:rPr>
              <a:t>2. Identify the hypotenuse (longest side).</a:t>
            </a:r>
            <a:br>
              <a:rPr lang="en-US" sz="2400" cap="none" dirty="0">
                <a:latin typeface="Amasis MT Pro" panose="02040504050005020304" pitchFamily="18" charset="0"/>
              </a:rPr>
            </a:br>
            <a:r>
              <a:rPr lang="en-US" sz="2400" cap="none" dirty="0">
                <a:latin typeface="Amasis MT Pro" panose="02040504050005020304" pitchFamily="18" charset="0"/>
              </a:rPr>
              <a:t>3. Square the two shorter sides and add them.</a:t>
            </a:r>
            <a:br>
              <a:rPr lang="en-US" sz="2400" cap="none" dirty="0">
                <a:latin typeface="Amasis MT Pro" panose="02040504050005020304" pitchFamily="18" charset="0"/>
              </a:rPr>
            </a:br>
            <a:r>
              <a:rPr lang="en-US" sz="2400" cap="none" dirty="0">
                <a:latin typeface="Amasis MT Pro" panose="02040504050005020304" pitchFamily="18" charset="0"/>
              </a:rPr>
              <a:t>4. Compare to the hypotenuse squared.</a:t>
            </a:r>
            <a:br>
              <a:rPr lang="en-US" sz="2400" cap="none" dirty="0">
                <a:latin typeface="Amasis MT Pro" panose="02040504050005020304" pitchFamily="18" charset="0"/>
              </a:rPr>
            </a:br>
            <a:br>
              <a:rPr lang="en-US" sz="2000" cap="none" dirty="0">
                <a:latin typeface="Amasis MT Pro" panose="02040504050005020304" pitchFamily="18" charset="0"/>
              </a:rPr>
            </a:br>
            <a:r>
              <a:rPr lang="en-US" sz="2000" cap="none" dirty="0">
                <a:latin typeface="Amasis MT Pro" panose="02040504050005020304" pitchFamily="18" charset="0"/>
              </a:rPr>
              <a:t>Equal → right triangle ✅</a:t>
            </a:r>
            <a:br>
              <a:rPr lang="en-US" sz="2000" cap="none" dirty="0">
                <a:latin typeface="Amasis MT Pro" panose="02040504050005020304" pitchFamily="18" charset="0"/>
              </a:rPr>
            </a:br>
            <a:r>
              <a:rPr lang="en-US" sz="2000" cap="none" dirty="0">
                <a:latin typeface="Amasis MT Pro" panose="02040504050005020304" pitchFamily="18" charset="0"/>
              </a:rPr>
              <a:t>not equal → not right ❌	</a:t>
            </a:r>
            <a:br>
              <a:rPr lang="en-US" sz="2000" cap="none" dirty="0">
                <a:latin typeface="Amasis MT Pro" panose="02040504050005020304" pitchFamily="18" charset="0"/>
              </a:rPr>
            </a:br>
            <a:br>
              <a:rPr lang="en-US" sz="2000" cap="none" dirty="0">
                <a:latin typeface="Amasis MT Pro" panose="02040504050005020304" pitchFamily="18" charset="0"/>
              </a:rPr>
            </a:br>
            <a:br>
              <a:rPr lang="en-US" sz="2000" cap="none" dirty="0">
                <a:latin typeface="Amasis MT Pro" panose="02040504050005020304" pitchFamily="18" charset="0"/>
              </a:rPr>
            </a:br>
            <a:br>
              <a:rPr lang="en-US" sz="2000" cap="none" dirty="0">
                <a:latin typeface="Amasis MT Pro" panose="02040504050005020304" pitchFamily="18" charset="0"/>
              </a:rPr>
            </a:br>
            <a:br>
              <a:rPr lang="en-US" sz="2000" cap="none" dirty="0">
                <a:latin typeface="Amasis MT Pro" panose="02040504050005020304" pitchFamily="18" charset="0"/>
              </a:rPr>
            </a:br>
            <a:r>
              <a:rPr lang="en-US" sz="2000" cap="none" dirty="0">
                <a:latin typeface="Amasis MT Pro" panose="02040504050005020304" pitchFamily="18" charset="0"/>
              </a:rPr>
              <a:t>Note: Show your work and be ready to share.</a:t>
            </a:r>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CBF3840-037A-B63C-2905-2E2FEEC4BE75}"/>
              </a:ext>
            </a:extLst>
          </p:cNvPr>
          <p:cNvGraphicFramePr>
            <a:graphicFrameLocks noGrp="1"/>
          </p:cNvGraphicFramePr>
          <p:nvPr>
            <p:ph idx="1"/>
            <p:extLst>
              <p:ext uri="{D42A27DB-BD31-4B8C-83A1-F6EECF244321}">
                <p14:modId xmlns:p14="http://schemas.microsoft.com/office/powerpoint/2010/main" val="2057597039"/>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DC24699-8081-7512-14EA-82F2F512D786}"/>
              </a:ext>
            </a:extLst>
          </p:cNvPr>
          <p:cNvSpPr txBox="1"/>
          <p:nvPr/>
        </p:nvSpPr>
        <p:spPr>
          <a:xfrm>
            <a:off x="800100" y="345886"/>
            <a:ext cx="6096000" cy="369332"/>
          </a:xfrm>
          <a:prstGeom prst="rect">
            <a:avLst/>
          </a:prstGeom>
          <a:noFill/>
        </p:spPr>
        <p:txBody>
          <a:bodyPr wrap="square">
            <a:spAutoFit/>
          </a:bodyPr>
          <a:lstStyle/>
          <a:p>
            <a:r>
              <a:rPr lang="en-US" sz="1800" cap="none" dirty="0">
                <a:latin typeface="Amasis MT Pro" panose="02040504050005020304" pitchFamily="18" charset="0"/>
              </a:rPr>
              <a:t>Practice together: </a:t>
            </a:r>
            <a:endParaRPr lang="en-US" dirty="0"/>
          </a:p>
        </p:txBody>
      </p:sp>
      <p:sp>
        <p:nvSpPr>
          <p:cNvPr id="7" name="TextBox 6">
            <a:extLst>
              <a:ext uri="{FF2B5EF4-FFF2-40B4-BE49-F238E27FC236}">
                <a16:creationId xmlns:a16="http://schemas.microsoft.com/office/drawing/2014/main" id="{7DE891C2-B629-A845-87C6-D74B078DF38F}"/>
              </a:ext>
            </a:extLst>
          </p:cNvPr>
          <p:cNvSpPr txBox="1"/>
          <p:nvPr/>
        </p:nvSpPr>
        <p:spPr>
          <a:xfrm>
            <a:off x="7921414" y="6315725"/>
            <a:ext cx="3849511" cy="369332"/>
          </a:xfrm>
          <a:prstGeom prst="rect">
            <a:avLst/>
          </a:prstGeom>
          <a:noFill/>
        </p:spPr>
        <p:txBody>
          <a:bodyPr wrap="square" rtlCol="0">
            <a:spAutoFit/>
          </a:bodyPr>
          <a:lstStyle/>
          <a:p>
            <a:r>
              <a:rPr lang="en-US" dirty="0">
                <a:solidFill>
                  <a:srgbClr val="0070C0"/>
                </a:solidFill>
                <a:hlinkClick r:id="rId8">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32049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23AB7-4A57-ED48-814D-591F4BD3396C}"/>
              </a:ext>
            </a:extLst>
          </p:cNvPr>
          <p:cNvSpPr>
            <a:spLocks noGrp="1"/>
          </p:cNvSpPr>
          <p:nvPr>
            <p:ph type="title"/>
          </p:nvPr>
        </p:nvSpPr>
        <p:spPr>
          <a:xfrm>
            <a:off x="704088" y="914400"/>
            <a:ext cx="3799763" cy="1473200"/>
          </a:xfrm>
        </p:spPr>
        <p:txBody>
          <a:bodyPr vert="horz" lIns="91440" tIns="45720" rIns="91440" bIns="45720" rtlCol="0">
            <a:noAutofit/>
          </a:bodyPr>
          <a:lstStyle/>
          <a:p>
            <a:r>
              <a:rPr lang="en-US" dirty="0">
                <a:latin typeface="Amasis MT Pro" panose="02040504050005020304" pitchFamily="18" charset="0"/>
              </a:rPr>
              <a:t>Pythagorean Theorem </a:t>
            </a:r>
          </a:p>
        </p:txBody>
      </p:sp>
      <p:cxnSp>
        <p:nvCxnSpPr>
          <p:cNvPr id="24" name="Straight Connector 2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5DD02-53A6-23FC-77E0-2DDA08894A3C}"/>
              </a:ext>
            </a:extLst>
          </p:cNvPr>
          <p:cNvSpPr>
            <a:spLocks noGrp="1"/>
          </p:cNvSpPr>
          <p:nvPr>
            <p:ph idx="1"/>
          </p:nvPr>
        </p:nvSpPr>
        <p:spPr>
          <a:xfrm>
            <a:off x="704088" y="2387600"/>
            <a:ext cx="3799763" cy="3767328"/>
          </a:xfrm>
        </p:spPr>
        <p:txBody>
          <a:bodyPr vert="horz" lIns="91440" tIns="45720" rIns="91440" bIns="45720" rtlCol="0">
            <a:normAutofit/>
          </a:bodyPr>
          <a:lstStyle/>
          <a:p>
            <a:pPr marL="0" indent="0">
              <a:buNone/>
            </a:pPr>
            <a:r>
              <a:rPr lang="en-US" sz="3200" b="1" dirty="0"/>
              <a:t>Objective:</a:t>
            </a:r>
            <a:r>
              <a:rPr lang="en-US" sz="3200" dirty="0"/>
              <a:t> Students will apply the Pythagorean Theorem to find missing sides of triangles.</a:t>
            </a:r>
          </a:p>
        </p:txBody>
      </p:sp>
      <p:pic>
        <p:nvPicPr>
          <p:cNvPr id="6" name="Picture 5" descr="A triangle with a red square&#10;&#10;AI-generated content may be incorrect.">
            <a:extLst>
              <a:ext uri="{FF2B5EF4-FFF2-40B4-BE49-F238E27FC236}">
                <a16:creationId xmlns:a16="http://schemas.microsoft.com/office/drawing/2014/main" id="{52C86E90-8EE3-A62C-1C94-DD85D81F9FC4}"/>
              </a:ext>
            </a:extLst>
          </p:cNvPr>
          <p:cNvPicPr>
            <a:picLocks noChangeAspect="1"/>
          </p:cNvPicPr>
          <p:nvPr/>
        </p:nvPicPr>
        <p:blipFill>
          <a:blip r:embed="rId3"/>
          <a:srcRect l="1517" r="3604"/>
          <a:stretch>
            <a:fillRect/>
          </a:stretch>
        </p:blipFill>
        <p:spPr>
          <a:xfrm>
            <a:off x="4981575" y="735286"/>
            <a:ext cx="6674466" cy="4570492"/>
          </a:xfrm>
          <a:prstGeom prst="rect">
            <a:avLst/>
          </a:prstGeom>
        </p:spPr>
      </p:pic>
      <p:sp>
        <p:nvSpPr>
          <p:cNvPr id="8" name="TextBox 7">
            <a:extLst>
              <a:ext uri="{FF2B5EF4-FFF2-40B4-BE49-F238E27FC236}">
                <a16:creationId xmlns:a16="http://schemas.microsoft.com/office/drawing/2014/main" id="{95438A41-A259-1153-F133-0E4B050E4C1A}"/>
              </a:ext>
            </a:extLst>
          </p:cNvPr>
          <p:cNvSpPr txBox="1"/>
          <p:nvPr/>
        </p:nvSpPr>
        <p:spPr>
          <a:xfrm>
            <a:off x="704088" y="353044"/>
            <a:ext cx="6096000" cy="369332"/>
          </a:xfrm>
          <a:prstGeom prst="rect">
            <a:avLst/>
          </a:prstGeom>
          <a:noFill/>
        </p:spPr>
        <p:txBody>
          <a:bodyPr wrap="square">
            <a:spAutoFit/>
          </a:bodyPr>
          <a:lstStyle/>
          <a:p>
            <a:r>
              <a:rPr lang="en-US" sz="1800" dirty="0"/>
              <a:t>Day 3</a:t>
            </a:r>
            <a:endParaRPr lang="en-US" dirty="0"/>
          </a:p>
        </p:txBody>
      </p:sp>
      <p:sp>
        <p:nvSpPr>
          <p:cNvPr id="10" name="TextBox 9">
            <a:extLst>
              <a:ext uri="{FF2B5EF4-FFF2-40B4-BE49-F238E27FC236}">
                <a16:creationId xmlns:a16="http://schemas.microsoft.com/office/drawing/2014/main" id="{DF667D06-CBFF-5080-D1DE-6F48C337C772}"/>
              </a:ext>
            </a:extLst>
          </p:cNvPr>
          <p:cNvSpPr txBox="1"/>
          <p:nvPr/>
        </p:nvSpPr>
        <p:spPr>
          <a:xfrm>
            <a:off x="8342489" y="6315098"/>
            <a:ext cx="3849511" cy="369332"/>
          </a:xfrm>
          <a:prstGeom prst="rect">
            <a:avLst/>
          </a:prstGeom>
          <a:noFill/>
        </p:spPr>
        <p:txBody>
          <a:bodyPr wrap="square" rtlCol="0">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www.innovatewithmrbarbado.com</a:t>
            </a:r>
            <a:r>
              <a:rPr lang="en-US" dirty="0">
                <a:solidFill>
                  <a:srgbClr val="0070C0"/>
                </a:solidFill>
              </a:rPr>
              <a:t> </a:t>
            </a:r>
          </a:p>
        </p:txBody>
      </p:sp>
    </p:spTree>
    <p:extLst>
      <p:ext uri="{BB962C8B-B14F-4D97-AF65-F5344CB8AC3E}">
        <p14:creationId xmlns:p14="http://schemas.microsoft.com/office/powerpoint/2010/main" val="42944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TotalTime>
  <Words>2082</Words>
  <Application>Microsoft Office PowerPoint</Application>
  <PresentationFormat>Widescreen</PresentationFormat>
  <Paragraphs>191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Amasis MT Pro</vt:lpstr>
      <vt:lpstr>Aptos</vt:lpstr>
      <vt:lpstr>Arial</vt:lpstr>
      <vt:lpstr>Calibri</vt:lpstr>
      <vt:lpstr>Calisto MT</vt:lpstr>
      <vt:lpstr>Univers Condensed</vt:lpstr>
      <vt:lpstr>ChronicleVTI</vt:lpstr>
      <vt:lpstr>Pythagorean Theorem  Benchmark: MA.8.GR.1.3 – Use the Pythagorean theorem to determine if a triangle is a right triangle.</vt:lpstr>
      <vt:lpstr>Square Roots &amp; Irrational Numbers  Non-perfect squares → square roots are irrational numbers   Example:</vt:lpstr>
      <vt:lpstr>Understanding The Pythagorean Theorem  The Pythagorean Theorem states that in a right triangle, the square of the hypotenuse (the side opposite the right angle) is equal to the sum of the squares of the other two sides. It is written as a²+b²=c² and is used to find missing side lengths in right triangles.  </vt:lpstr>
      <vt:lpstr>PowerPoint Presentation</vt:lpstr>
      <vt:lpstr>Pythagorean Theorem</vt:lpstr>
      <vt:lpstr>Right VS Not Right Triangles </vt:lpstr>
      <vt:lpstr>Guided example:  A ladder leans against a wall. The bottom is 9 ft from the wall. The ladder is 15 ft long. Does it form a right triangle with the wall and ground? Find the height the ladder reaches.  </vt:lpstr>
      <vt:lpstr> 1. work with a partner to check each triangle. 2. Identify the hypotenuse (longest side). 3. Square the two shorter sides and add them. 4. Compare to the hypotenuse squared.  Equal → right triangle ✅ not equal → not right ❌      Note: Show your work and be ready to share.</vt:lpstr>
      <vt:lpstr>Pythagorean Theorem </vt:lpstr>
      <vt:lpstr>Missing Side:</vt:lpstr>
      <vt:lpstr>A ladder leans against a wall. The bottom is 7 ft from the wall. The ladder is 25 ft. How high does the ladder reach?</vt:lpstr>
      <vt:lpstr>PowerPoint Presentation</vt:lpstr>
      <vt:lpstr>Pythagorean Theorem  </vt:lpstr>
      <vt:lpstr>Steps for Solving Word Problems:</vt:lpstr>
      <vt:lpstr> A rectangular TV screen is 36 in wide and 48 in tall. Find the diagonal length.</vt:lpstr>
      <vt:lpstr>PowerPoint Presentation</vt:lpstr>
      <vt:lpstr>Triangular Kite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1</cp:revision>
  <dcterms:created xsi:type="dcterms:W3CDTF">2025-08-23T14:53:29Z</dcterms:created>
  <dcterms:modified xsi:type="dcterms:W3CDTF">2025-08-23T18:20:29Z</dcterms:modified>
</cp:coreProperties>
</file>