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8A1151-3688-A536-A17C-46F2885A5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19" y="4109885"/>
            <a:ext cx="2755283" cy="207997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200" dirty="0">
                <a:latin typeface="Amasis MT Pro" panose="02040504050005020304" pitchFamily="18" charset="0"/>
              </a:rPr>
              <a:t>Understanding Electricity and Circuits!</a:t>
            </a:r>
          </a:p>
        </p:txBody>
      </p:sp>
      <p:pic>
        <p:nvPicPr>
          <p:cNvPr id="6" name="Picture 5" descr="Electronics protoboard">
            <a:extLst>
              <a:ext uri="{FF2B5EF4-FFF2-40B4-BE49-F238E27FC236}">
                <a16:creationId xmlns:a16="http://schemas.microsoft.com/office/drawing/2014/main" id="{8B7E7313-B960-3722-5F4A-7C7C02001D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316"/>
          <a:stretch/>
        </p:blipFill>
        <p:spPr>
          <a:xfrm>
            <a:off x="20" y="10"/>
            <a:ext cx="9143980" cy="3991887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</p:spPr>
      </p:pic>
      <p:sp>
        <p:nvSpPr>
          <p:cNvPr id="29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74529" y="5470492"/>
            <a:ext cx="1371600" cy="13716"/>
          </a:xfrm>
          <a:custGeom>
            <a:avLst/>
            <a:gdLst>
              <a:gd name="connsiteX0" fmla="*/ 0 w 1371600"/>
              <a:gd name="connsiteY0" fmla="*/ 0 h 13716"/>
              <a:gd name="connsiteX1" fmla="*/ 685800 w 1371600"/>
              <a:gd name="connsiteY1" fmla="*/ 0 h 13716"/>
              <a:gd name="connsiteX2" fmla="*/ 1371600 w 1371600"/>
              <a:gd name="connsiteY2" fmla="*/ 0 h 13716"/>
              <a:gd name="connsiteX3" fmla="*/ 1371600 w 1371600"/>
              <a:gd name="connsiteY3" fmla="*/ 13716 h 13716"/>
              <a:gd name="connsiteX4" fmla="*/ 713232 w 1371600"/>
              <a:gd name="connsiteY4" fmla="*/ 13716 h 13716"/>
              <a:gd name="connsiteX5" fmla="*/ 0 w 1371600"/>
              <a:gd name="connsiteY5" fmla="*/ 13716 h 13716"/>
              <a:gd name="connsiteX6" fmla="*/ 0 w 1371600"/>
              <a:gd name="connsiteY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3716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127" y="2892"/>
                  <a:pt x="1371229" y="8681"/>
                  <a:pt x="1371600" y="13716"/>
                </a:cubicBezTo>
                <a:cubicBezTo>
                  <a:pt x="1107995" y="21892"/>
                  <a:pt x="1033361" y="28370"/>
                  <a:pt x="713232" y="13716"/>
                </a:cubicBezTo>
                <a:cubicBezTo>
                  <a:pt x="393103" y="-938"/>
                  <a:pt x="289343" y="38649"/>
                  <a:pt x="0" y="13716"/>
                </a:cubicBezTo>
                <a:cubicBezTo>
                  <a:pt x="227" y="7219"/>
                  <a:pt x="197" y="5990"/>
                  <a:pt x="0" y="0"/>
                </a:cubicBezTo>
                <a:close/>
              </a:path>
              <a:path w="1371600" h="13716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228" y="6235"/>
                  <a:pt x="1371259" y="10206"/>
                  <a:pt x="1371600" y="13716"/>
                </a:cubicBezTo>
                <a:cubicBezTo>
                  <a:pt x="1176823" y="-5981"/>
                  <a:pt x="900830" y="5417"/>
                  <a:pt x="713232" y="13716"/>
                </a:cubicBezTo>
                <a:cubicBezTo>
                  <a:pt x="525634" y="22015"/>
                  <a:pt x="282837" y="1152"/>
                  <a:pt x="0" y="13716"/>
                </a:cubicBezTo>
                <a:cubicBezTo>
                  <a:pt x="596" y="8712"/>
                  <a:pt x="320" y="342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796FBC2-C4BA-AE1E-E6E0-946A40EF352F}"/>
              </a:ext>
            </a:extLst>
          </p:cNvPr>
          <p:cNvSpPr txBox="1">
            <a:spLocks/>
          </p:cNvSpPr>
          <p:nvPr/>
        </p:nvSpPr>
        <p:spPr>
          <a:xfrm>
            <a:off x="3490720" y="4265134"/>
            <a:ext cx="5173220" cy="1673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Objective: To explore electricity, how it moves, and how circuits work.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Florida Benchmark: SC.5.P.11.1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NGSS Standard: 4-PS3-2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Amasis MT Pro" panose="020405040500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57EE3F-50AD-7B05-ED8C-A50A0C0EF0F2}"/>
              </a:ext>
            </a:extLst>
          </p:cNvPr>
          <p:cNvSpPr/>
          <p:nvPr/>
        </p:nvSpPr>
        <p:spPr>
          <a:xfrm>
            <a:off x="4074107" y="5705950"/>
            <a:ext cx="3814916" cy="914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masis MT Pro" panose="02040504050005020304" pitchFamily="18" charset="0"/>
              </a:rPr>
              <a:t>John Mark L. Barbado, M.Ed.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masis MT Pro" panose="02040504050005020304" pitchFamily="18" charset="0"/>
              </a:rPr>
              <a:t>STEM Educator</a:t>
            </a:r>
          </a:p>
        </p:txBody>
      </p:sp>
    </p:spTree>
    <p:extLst>
      <p:ext uri="{BB962C8B-B14F-4D97-AF65-F5344CB8AC3E}">
        <p14:creationId xmlns:p14="http://schemas.microsoft.com/office/powerpoint/2010/main" val="869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" panose="02040504050005020304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1. U.S. Department of Energy. (2023). Electricity Basics: Circuits and Currents. Retrieved from [DOE Website]</a:t>
            </a:r>
          </a:p>
          <a:p>
            <a:r>
              <a:rPr lang="en-US" sz="2800" dirty="0">
                <a:latin typeface="Amasis MT Pro" panose="02040504050005020304" pitchFamily="18" charset="0"/>
              </a:rPr>
              <a:t>2. National Science Teaching Association. (2024). Understanding Electric Circuits. Retrieved from [NSTA Website]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ightbulb off with illuminated background">
            <a:extLst>
              <a:ext uri="{FF2B5EF4-FFF2-40B4-BE49-F238E27FC236}">
                <a16:creationId xmlns:a16="http://schemas.microsoft.com/office/drawing/2014/main" id="{11984518-03CB-0762-FFC1-2E0543FC12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83" r="7596" b="-1"/>
          <a:stretch/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71" y="1936866"/>
            <a:ext cx="5599213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400" dirty="0">
                <a:solidFill>
                  <a:srgbClr val="FFFFFF"/>
                </a:solidFill>
                <a:latin typeface="Amasis MT Pro" panose="02040504050005020304" pitchFamily="18" charset="0"/>
              </a:rPr>
              <a:t>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70" y="4873599"/>
            <a:ext cx="7644323" cy="14190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dirty="0">
                <a:solidFill>
                  <a:srgbClr val="FFFFFF"/>
                </a:solidFill>
                <a:latin typeface="Amasis MT Pro" panose="02040504050005020304" pitchFamily="18" charset="0"/>
              </a:rPr>
              <a:t>How does electricity move through a circuit, and why is it important in our daily lives?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7908" y="741391"/>
            <a:ext cx="3368866" cy="1616203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What Is Electricity?</a:t>
            </a:r>
          </a:p>
        </p:txBody>
      </p:sp>
      <p:pic>
        <p:nvPicPr>
          <p:cNvPr id="13" name="Picture 12" descr="An unlit lightbulb with colorful background lights">
            <a:extLst>
              <a:ext uri="{FF2B5EF4-FFF2-40B4-BE49-F238E27FC236}">
                <a16:creationId xmlns:a16="http://schemas.microsoft.com/office/drawing/2014/main" id="{26E7D27F-5B6D-16C4-E98C-9BCEB4644B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21" r="41278" b="-1"/>
          <a:stretch/>
        </p:blipFill>
        <p:spPr>
          <a:xfrm>
            <a:off x="20" y="10"/>
            <a:ext cx="4571980" cy="685799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8" y="2533476"/>
            <a:ext cx="3368865" cy="3447832"/>
          </a:xfrm>
        </p:spPr>
        <p:txBody>
          <a:bodyPr anchor="t">
            <a:normAutofit lnSpcReduction="10000"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Electricity is a type of energy that powers many things around us. It’s created by tiny particles called electrons moving through wires.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5" y="687480"/>
            <a:ext cx="5689244" cy="99417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masis MT Pro" panose="02040504050005020304" pitchFamily="18" charset="0"/>
              </a:rPr>
              <a:t>How Does Electricity Move?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697" y="1765827"/>
            <a:ext cx="5033221" cy="3788227"/>
          </a:xfrm>
        </p:spPr>
        <p:txBody>
          <a:bodyPr anchor="ctr">
            <a:normAutofit fontScale="92500"/>
          </a:bodyPr>
          <a:lstStyle/>
          <a:p>
            <a:r>
              <a:rPr lang="en-US" sz="3600" dirty="0">
                <a:latin typeface="Amasis MT Pro" panose="02040504050005020304" pitchFamily="18" charset="0"/>
              </a:rPr>
              <a:t>Electricity moves through a "circuit", which is a path that the electricity follows. A complete circuit allows electricity to flow, while an open circuit stops it.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6" name="Graphic 15" descr="Power">
            <a:extLst>
              <a:ext uri="{FF2B5EF4-FFF2-40B4-BE49-F238E27FC236}">
                <a16:creationId xmlns:a16="http://schemas.microsoft.com/office/drawing/2014/main" id="{8FAE4202-9A0E-3A9A-A8F7-9A484E8E3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  <a:latin typeface="Amasis MT Pro" panose="02040504050005020304" pitchFamily="18" charset="0"/>
              </a:rPr>
              <a:t>What is a circuit?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768" y="1679223"/>
            <a:ext cx="8229599" cy="4348373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An electric circuit is a loop that lets electricity flow from one place to another. There are four main parts: </a:t>
            </a:r>
            <a:r>
              <a:rPr lang="en-US" sz="4000" dirty="0">
                <a:highlight>
                  <a:srgbClr val="FFFF00"/>
                </a:highlight>
                <a:latin typeface="Amasis MT Pro" panose="02040504050005020304" pitchFamily="18" charset="0"/>
              </a:rPr>
              <a:t>power source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00"/>
                </a:highlight>
                <a:latin typeface="Amasis MT Pro" panose="02040504050005020304" pitchFamily="18" charset="0"/>
              </a:rPr>
              <a:t>conductor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FF"/>
                </a:highlight>
                <a:latin typeface="Amasis MT Pro" panose="02040504050005020304" pitchFamily="18" charset="0"/>
              </a:rPr>
              <a:t>load</a:t>
            </a:r>
            <a:r>
              <a:rPr lang="en-US" sz="4000" dirty="0">
                <a:latin typeface="Amasis MT Pro" panose="02040504050005020304" pitchFamily="18" charset="0"/>
              </a:rPr>
              <a:t>, and </a:t>
            </a:r>
            <a:r>
              <a:rPr lang="en-US" sz="4000" dirty="0">
                <a:highlight>
                  <a:srgbClr val="FF00FF"/>
                </a:highlight>
                <a:latin typeface="Amasis MT Pro" panose="02040504050005020304" pitchFamily="18" charset="0"/>
              </a:rPr>
              <a:t>switch</a:t>
            </a:r>
            <a:r>
              <a:rPr lang="en-US" sz="4000" dirty="0">
                <a:latin typeface="Amasis MT Pro" panose="020405040500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800" kern="1200" dirty="0">
                <a:solidFill>
                  <a:srgbClr val="3F3F3F"/>
                </a:solidFill>
                <a:latin typeface="Amasis MT Pro" panose="02040504050005020304" pitchFamily="18" charset="0"/>
              </a:rPr>
              <a:t>Types of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686" y="2888250"/>
            <a:ext cx="3223013" cy="2959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 indent="0" defTabSz="91440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00"/>
                </a:solidFill>
                <a:latin typeface="Amasis MT Pro" panose="02040504050005020304" pitchFamily="18" charset="0"/>
              </a:rPr>
              <a:t>Series Circuit: </a:t>
            </a:r>
            <a:r>
              <a:rPr lang="en-US" sz="3600" dirty="0">
                <a:latin typeface="Amasis MT Pro" panose="02040504050005020304" pitchFamily="18" charset="0"/>
              </a:rPr>
              <a:t>One path for electricity.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E9BF06F-B755-1952-6AC8-95463AC5F06C}"/>
              </a:ext>
            </a:extLst>
          </p:cNvPr>
          <p:cNvSpPr txBox="1"/>
          <p:nvPr/>
        </p:nvSpPr>
        <p:spPr>
          <a:xfrm>
            <a:off x="4813298" y="2888250"/>
            <a:ext cx="3219445" cy="29597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FFFF00"/>
                </a:solidFill>
                <a:latin typeface="Amasis MT Pro" panose="02040504050005020304" pitchFamily="18" charset="0"/>
              </a:rPr>
              <a:t>Parallel Circuit: </a:t>
            </a:r>
            <a:r>
              <a:rPr lang="en-US" sz="3200" dirty="0">
                <a:latin typeface="Amasis MT Pro" panose="02040504050005020304" pitchFamily="18" charset="0"/>
              </a:rPr>
              <a:t>Multiple paths, so if one part fails, others keep working.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Why are circuits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Circuits power our daily devices like phones, lights, and appliances. Understanding circuits helps us troubleshoot when things stop working.</a:t>
            </a:r>
          </a:p>
        </p:txBody>
      </p:sp>
      <p:pic>
        <p:nvPicPr>
          <p:cNvPr id="5" name="Picture 4" descr="Electronics protoboard">
            <a:extLst>
              <a:ext uri="{FF2B5EF4-FFF2-40B4-BE49-F238E27FC236}">
                <a16:creationId xmlns:a16="http://schemas.microsoft.com/office/drawing/2014/main" id="{D9A299F7-99FC-79DF-6F61-1E0601F6F2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559" r="47564" b="-1"/>
          <a:stretch/>
        </p:blipFill>
        <p:spPr>
          <a:xfrm>
            <a:off x="5143347" y="-10886"/>
            <a:ext cx="400065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492" y="1444741"/>
            <a:ext cx="7018398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b="1" kern="1200" dirty="0">
                <a:solidFill>
                  <a:schemeClr val="tx1"/>
                </a:solidFill>
                <a:latin typeface="Amasis MT Pro" panose="02040504050005020304" pitchFamily="18" charset="0"/>
              </a:rPr>
              <a:t>Be Careful with Electricity!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492" y="2701427"/>
            <a:ext cx="3362493" cy="96600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masis MT Pro" panose="02040504050005020304" pitchFamily="18" charset="0"/>
              </a:rPr>
              <a:t>Electricity is powerful.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12A9C-D8D5-231F-7B38-AD761CB017F0}"/>
              </a:ext>
            </a:extLst>
          </p:cNvPr>
          <p:cNvSpPr txBox="1"/>
          <p:nvPr/>
        </p:nvSpPr>
        <p:spPr>
          <a:xfrm>
            <a:off x="4451985" y="2701427"/>
            <a:ext cx="3846441" cy="12019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Always turn off the power before fixing electrical things.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88A903-70EB-03AD-A497-AACC59AE6B5F}"/>
              </a:ext>
            </a:extLst>
          </p:cNvPr>
          <p:cNvSpPr txBox="1"/>
          <p:nvPr/>
        </p:nvSpPr>
        <p:spPr>
          <a:xfrm>
            <a:off x="1247670" y="4389435"/>
            <a:ext cx="68886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Never touch wires with wet hands and use batteries the right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0742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b="1" kern="1200" dirty="0">
                <a:solidFill>
                  <a:srgbClr val="FFFFFF"/>
                </a:solidFill>
                <a:latin typeface="Amasis MT Pro" panose="02040504050005020304" pitchFamily="18" charset="0"/>
              </a:rPr>
              <a:t>Recap: Why Circuits and Electricity Are Cool!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6345"/>
            <a:ext cx="3823335" cy="391061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FFFFFF"/>
                </a:solidFill>
                <a:latin typeface="Amasis MT Pro" panose="02040504050005020304" pitchFamily="18" charset="0"/>
              </a:rPr>
              <a:t>Electricity is the energy that makes everything work.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808695-610B-146C-78BD-933AD7FC4ED6}"/>
              </a:ext>
            </a:extLst>
          </p:cNvPr>
          <p:cNvSpPr txBox="1"/>
          <p:nvPr/>
        </p:nvSpPr>
        <p:spPr>
          <a:xfrm>
            <a:off x="4692015" y="2266345"/>
            <a:ext cx="3823335" cy="3910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masis MT Pro" panose="02040504050005020304" pitchFamily="18" charset="0"/>
              </a:rPr>
              <a:t>Understanding circuits helps us see why things turn on and how they stay powered up.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335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Amasis MT Pro</vt:lpstr>
      <vt:lpstr>Arial</vt:lpstr>
      <vt:lpstr>Calibri</vt:lpstr>
      <vt:lpstr>Office Theme</vt:lpstr>
      <vt:lpstr>Understanding Electricity and Circuits!</vt:lpstr>
      <vt:lpstr>Essential Question</vt:lpstr>
      <vt:lpstr>What Is Electricity?</vt:lpstr>
      <vt:lpstr>How Does Electricity Move?</vt:lpstr>
      <vt:lpstr>What is a circuit?</vt:lpstr>
      <vt:lpstr>Types of Circuits</vt:lpstr>
      <vt:lpstr>Why are circuits important?</vt:lpstr>
      <vt:lpstr>Be Careful with Electricity!</vt:lpstr>
      <vt:lpstr>Recap: Why Circuits and Electricity Are Cool!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Substitute Teacher</dc:creator>
  <cp:keywords/>
  <dc:description>generated using python-pptx</dc:description>
  <cp:lastModifiedBy>John mark Barbado</cp:lastModifiedBy>
  <cp:revision>3</cp:revision>
  <dcterms:created xsi:type="dcterms:W3CDTF">2013-01-27T09:14:16Z</dcterms:created>
  <dcterms:modified xsi:type="dcterms:W3CDTF">2026-03-15T12:36:57Z</dcterms:modified>
  <cp:category/>
</cp:coreProperties>
</file>