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xml" ContentType="application/xml"/>
  <Default Extension="jpeg" ContentType="image/jpeg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s/slide3.xml" ContentType="application/vnd.openxmlformats-officedocument.presentationml.slide+xml"/>
  <Override PartName="/docProps/core.xml" ContentType="application/vnd.openxmlformats-package.core-properties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216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tableStyles" Target="tableStyle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617E8C1-1E87-4F23-8E0D-A817C0AA86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1EF6247-2D4D-4FAA-AA5E-F4581D1D65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ACA75A2-509A-4C1F-A772-74F4450350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906C8A8-7870-46C4-B2F2-00F4BD703D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C0CE22-C166-4AAF-81E9-049AFDBCD7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DB04C30-A891-4ADC-BC6A-C0C9BC490A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0DF611C-2079-4D08-BD2C-F47104A6FF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8FEEC10-595E-45EC-974A-277D91B9D1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B237D81-80BC-4F86-AD68-FC56A42DE1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2EA3F37-1398-47E8-BAC0-77FFB08208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46F5385-D1D9-4CA0-A11A-8AF5C9E8A5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0E5C23E-8A30-4482-B54D-E05DC263A3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1179731" cy="3515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5081111" cy="8257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800"/>
              <a:t>Non-Contact Forces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7657252" cy="519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/>
              <a:t>Magnetic Force • Electric Force • Gravity • Distance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40280"/>
            <a:ext cx="10789920" cy="4282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</a:pPr>
            <a:r>
              <a:rPr sz="4400"/>
              <a:t>• Weekly goal: explain and predict interactions caused by forces that act without direct contact.</a:t>
            </a:r>
          </a:p>
          <a:p>
            <a:pPr>
              <a:spcAft>
                <a:spcPts val="1300"/>
              </a:spcAft>
            </a:pPr>
            <a:r>
              <a:rPr sz="4400"/>
              <a:t>• Use observations, diagrams, and evidence to compare gravitational, magnetic, and electric forces.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2011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•  FRIDAY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Apply &amp; Predict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Which non-contact force best explains the interaction?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11680"/>
            <a:ext cx="10789920" cy="4002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</a:pPr>
            <a:r>
              <a:rPr sz="3200"/>
              <a:t>• A dropped object accelerates toward Earth → gravitational force.</a:t>
            </a:r>
          </a:p>
          <a:p>
            <a:pPr>
              <a:spcAft>
                <a:spcPts val="1300"/>
              </a:spcAft>
            </a:pPr>
            <a:r>
              <a:rPr sz="3200"/>
              <a:t>• Two magnet poles push apart → magnetic force.</a:t>
            </a:r>
          </a:p>
          <a:p>
            <a:pPr>
              <a:spcAft>
                <a:spcPts val="1300"/>
              </a:spcAft>
            </a:pPr>
            <a:r>
              <a:rPr sz="3200"/>
              <a:t>• A statically charged object attracts another object → electric force.</a:t>
            </a:r>
          </a:p>
          <a:p>
            <a:pPr>
              <a:spcAft>
                <a:spcPts val="1300"/>
              </a:spcAft>
            </a:pPr>
            <a:r>
              <a:rPr sz="3200"/>
              <a:t>• For each situation: identify the force, describe the interaction, and explain the evidence.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2011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•  FRIDAY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Weekly Reasoning Challenge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Claim → Evidence → Reasoning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11680"/>
            <a:ext cx="10789920" cy="4759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</a:pPr>
            <a:r>
              <a:rPr sz="2800"/>
              <a:t>• CLAIM: Identify the non-contact force involved.</a:t>
            </a:r>
          </a:p>
          <a:p>
            <a:pPr>
              <a:spcAft>
                <a:spcPts val="1300"/>
              </a:spcAft>
            </a:pPr>
            <a:r>
              <a:rPr sz="2800"/>
              <a:t>• EVIDENCE: State the observation or information that supports your claim.</a:t>
            </a:r>
          </a:p>
          <a:p>
            <a:pPr>
              <a:spcAft>
                <a:spcPts val="1300"/>
              </a:spcAft>
            </a:pPr>
            <a:r>
              <a:rPr sz="2800"/>
              <a:t>• REASONING: Explain how the evidence connects to what you know about that force.</a:t>
            </a:r>
          </a:p>
          <a:p>
            <a:pPr>
              <a:spcAft>
                <a:spcPts val="1300"/>
              </a:spcAft>
            </a:pPr>
            <a:endParaRPr lang="en-US" sz="2800"/>
          </a:p>
          <a:p>
            <a:pPr>
              <a:spcAft>
                <a:spcPts val="1300"/>
              </a:spcAft>
            </a:pPr>
            <a:endParaRPr lang="en-US" sz="2800"/>
          </a:p>
          <a:p>
            <a:pPr>
              <a:spcAft>
                <a:spcPts val="1300"/>
              </a:spcAft>
            </a:pPr>
            <a:r>
              <a:rPr sz="2800"/>
              <a:t>Can you explain how distance or object properties could change the interaction?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2011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•  WEEKLY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Three Forces — One Big Idea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Forces do not always require touching.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965960"/>
            <a:ext cx="5303520" cy="3977639"/>
          </a:xfrm>
          <a:prstGeom prst="roundRect">
            <a:avLst/>
          </a:prstGeom>
          <a:solidFill>
            <a:srgbClr val="F4F8FB"/>
          </a:solidFill>
          <a:ln>
            <a:solidFill>
              <a:srgbClr val="082B5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4846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REMEMBER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788920"/>
            <a:ext cx="4623968" cy="2957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2400"/>
              <a:t>• Gravity: attraction between masses</a:t>
            </a:r>
          </a:p>
          <a:p>
            <a:pPr>
              <a:spcAft>
                <a:spcPts val="1200"/>
              </a:spcAft>
            </a:pPr>
            <a:r>
              <a:rPr sz="2400"/>
              <a:t>• Magnetism: attraction or repulsion involving magnetic interactions</a:t>
            </a:r>
          </a:p>
          <a:p>
            <a:pPr>
              <a:spcAft>
                <a:spcPts val="1200"/>
              </a:spcAft>
            </a:pPr>
            <a:r>
              <a:rPr sz="2400"/>
              <a:t>• Electric force: attraction or repulsion involving charge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965960"/>
            <a:ext cx="5303520" cy="3977639"/>
          </a:xfrm>
          <a:prstGeom prst="roundRect">
            <a:avLst/>
          </a:prstGeom>
          <a:solidFill>
            <a:srgbClr val="F4F8FB"/>
          </a:solidFill>
          <a:ln>
            <a:solidFill>
              <a:srgbClr val="1882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2194560"/>
            <a:ext cx="4846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BE READY TO DO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9672" y="2788920"/>
            <a:ext cx="4623968" cy="274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2400"/>
              <a:t>• Classify a real-world interaction.</a:t>
            </a:r>
          </a:p>
          <a:p>
            <a:pPr>
              <a:spcAft>
                <a:spcPts val="1200"/>
              </a:spcAft>
            </a:pPr>
            <a:r>
              <a:rPr sz="2400"/>
              <a:t>• Predict attraction or repulsion.</a:t>
            </a:r>
          </a:p>
          <a:p>
            <a:pPr>
              <a:spcAft>
                <a:spcPts val="1200"/>
              </a:spcAft>
            </a:pPr>
            <a:r>
              <a:rPr sz="2400"/>
              <a:t>• Explain how distance affects an interaction.</a:t>
            </a:r>
          </a:p>
          <a:p>
            <a:pPr>
              <a:spcAft>
                <a:spcPts val="1200"/>
              </a:spcAft>
            </a:pPr>
            <a:r>
              <a:rPr sz="2400"/>
              <a:t>• Support an explanation with evidence.</a:t>
            </a:r>
          </a:p>
        </p:txBody>
      </p:sp>
      <p:pic>
        <p:nvPicPr>
          <p:cNvPr id="12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2011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•  MONDAY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4075628" cy="8257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800"/>
              <a:t>Magnetic Force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How can magnets push or pull without touching?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965960"/>
            <a:ext cx="5303520" cy="3977639"/>
          </a:xfrm>
          <a:prstGeom prst="roundRect">
            <a:avLst/>
          </a:prstGeom>
          <a:solidFill>
            <a:srgbClr val="F4F8FB"/>
          </a:solidFill>
          <a:ln>
            <a:solidFill>
              <a:srgbClr val="082B5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4846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MAGNETIC POLES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788920"/>
            <a:ext cx="4709159" cy="2348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3200"/>
              <a:t>• Every magnet has a north (N) and south (S) pole.</a:t>
            </a:r>
          </a:p>
          <a:p>
            <a:pPr>
              <a:spcAft>
                <a:spcPts val="1200"/>
              </a:spcAft>
            </a:pPr>
            <a:r>
              <a:rPr sz="3200"/>
              <a:t>• Opposite poles attract.</a:t>
            </a:r>
          </a:p>
          <a:p>
            <a:pPr>
              <a:spcAft>
                <a:spcPts val="1200"/>
              </a:spcAft>
            </a:pPr>
            <a:r>
              <a:rPr sz="3200"/>
              <a:t>• Like poles repel.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965960"/>
            <a:ext cx="5303520" cy="3977639"/>
          </a:xfrm>
          <a:prstGeom prst="roundRect">
            <a:avLst/>
          </a:prstGeom>
          <a:solidFill>
            <a:srgbClr val="F4F8FB"/>
          </a:solidFill>
          <a:ln>
            <a:solidFill>
              <a:srgbClr val="1882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2194560"/>
            <a:ext cx="4846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MAGNETIC FIELD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9672" y="2788920"/>
            <a:ext cx="4709159" cy="2958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2800"/>
              <a:t>• The region around a magnet where magnetic force acts.</a:t>
            </a:r>
          </a:p>
          <a:p>
            <a:pPr>
              <a:spcAft>
                <a:spcPts val="1200"/>
              </a:spcAft>
            </a:pPr>
            <a:r>
              <a:rPr sz="2800"/>
              <a:t>• The field is invisible, but its effects can be observed.</a:t>
            </a:r>
          </a:p>
          <a:p>
            <a:pPr>
              <a:spcAft>
                <a:spcPts val="1200"/>
              </a:spcAft>
            </a:pPr>
            <a:r>
              <a:rPr sz="2800"/>
              <a:t>• The force can act across empty space.</a:t>
            </a:r>
          </a:p>
        </p:txBody>
      </p:sp>
      <p:pic>
        <p:nvPicPr>
          <p:cNvPr id="12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2011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•  MONDAY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4936698" cy="7033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/>
              <a:t>Predict the Interaction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Use pole evidence to predict motion.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11680"/>
            <a:ext cx="10789920" cy="4289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</a:pPr>
            <a:r>
              <a:rPr sz="4000"/>
              <a:t>• N facing S → attraction</a:t>
            </a:r>
          </a:p>
          <a:p>
            <a:pPr>
              <a:spcAft>
                <a:spcPts val="1300"/>
              </a:spcAft>
            </a:pPr>
            <a:r>
              <a:rPr sz="4000"/>
              <a:t>• N facing N → repulsion</a:t>
            </a:r>
          </a:p>
          <a:p>
            <a:pPr>
              <a:spcAft>
                <a:spcPts val="1300"/>
              </a:spcAft>
            </a:pPr>
            <a:r>
              <a:rPr sz="4000"/>
              <a:t>• S facing S → repulsion</a:t>
            </a:r>
          </a:p>
          <a:p>
            <a:pPr>
              <a:spcAft>
                <a:spcPts val="1300"/>
              </a:spcAft>
            </a:pPr>
            <a:endParaRPr lang="en-US" sz="4000"/>
          </a:p>
          <a:p>
            <a:pPr>
              <a:spcAft>
                <a:spcPts val="1300"/>
              </a:spcAft>
            </a:pPr>
            <a:r>
              <a:rPr sz="3600"/>
              <a:t>Discussion: If an unknown pole repels a north pole, what must the unknown pole be? Explain your evidence.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2011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•  TUESDAY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5265212" cy="6421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/>
              <a:t>Distance &amp; Magnetic Force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How does changing distance change the interaction?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11680"/>
            <a:ext cx="10789920" cy="4759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</a:pPr>
            <a:r>
              <a:rPr sz="2800"/>
              <a:t>• Magnets can interact without touching.</a:t>
            </a:r>
          </a:p>
          <a:p>
            <a:pPr>
              <a:spcAft>
                <a:spcPts val="1300"/>
              </a:spcAft>
            </a:pPr>
            <a:r>
              <a:rPr sz="2800"/>
              <a:t>• When magnets are closer together, the magnetic interaction is generally stronger.</a:t>
            </a:r>
          </a:p>
          <a:p>
            <a:pPr>
              <a:spcAft>
                <a:spcPts val="1300"/>
              </a:spcAft>
            </a:pPr>
            <a:r>
              <a:rPr sz="2800"/>
              <a:t>• As the distance between magnets increases, the magnetic interaction becomes weaker.</a:t>
            </a:r>
          </a:p>
          <a:p>
            <a:pPr>
              <a:spcAft>
                <a:spcPts val="1300"/>
              </a:spcAft>
            </a:pPr>
            <a:endParaRPr lang="en-US" sz="2800"/>
          </a:p>
          <a:p>
            <a:pPr>
              <a:spcAft>
                <a:spcPts val="1300"/>
              </a:spcAft>
            </a:pPr>
            <a:endParaRPr lang="en-US" sz="2800"/>
          </a:p>
          <a:p>
            <a:pPr>
              <a:spcAft>
                <a:spcPts val="1300"/>
              </a:spcAft>
            </a:pPr>
            <a:r>
              <a:rPr lang="en-US" sz="2800"/>
              <a:t>Note: </a:t>
            </a:r>
            <a:r>
              <a:rPr sz="2800"/>
              <a:t>In an investigation, change only the distance when you want to study its effect on magnetic force.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2011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•  TUESDAY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Think Like a Scientist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5069651" cy="4585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/>
              <a:t>Use observations to make a conclusion.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965960"/>
            <a:ext cx="5303520" cy="3977639"/>
          </a:xfrm>
          <a:prstGeom prst="roundRect">
            <a:avLst/>
          </a:prstGeom>
          <a:solidFill>
            <a:srgbClr val="F4F8FB"/>
          </a:solidFill>
          <a:ln>
            <a:solidFill>
              <a:srgbClr val="082B5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4846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VARIABLES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788920"/>
            <a:ext cx="4623968" cy="2958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2800"/>
              <a:t>• Changed variable: distance between magnets</a:t>
            </a:r>
          </a:p>
          <a:p>
            <a:pPr>
              <a:spcAft>
                <a:spcPts val="1200"/>
              </a:spcAft>
            </a:pPr>
            <a:r>
              <a:rPr sz="2800"/>
              <a:t>• Observed result: strength/effect of interaction</a:t>
            </a:r>
          </a:p>
          <a:p>
            <a:pPr>
              <a:spcAft>
                <a:spcPts val="1200"/>
              </a:spcAft>
            </a:pPr>
            <a:r>
              <a:rPr sz="2800"/>
              <a:t>• Keep other conditions as consistent as possible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965960"/>
            <a:ext cx="5303520" cy="3977639"/>
          </a:xfrm>
          <a:prstGeom prst="roundRect">
            <a:avLst/>
          </a:prstGeom>
          <a:solidFill>
            <a:srgbClr val="F4F8FB"/>
          </a:solidFill>
          <a:ln>
            <a:solidFill>
              <a:srgbClr val="1882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2194560"/>
            <a:ext cx="4846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EVIDENCE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9672" y="2788920"/>
            <a:ext cx="4623968" cy="2958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2800"/>
              <a:t>• Compare results at different distances.</a:t>
            </a:r>
          </a:p>
          <a:p>
            <a:pPr>
              <a:spcAft>
                <a:spcPts val="1200"/>
              </a:spcAft>
            </a:pPr>
            <a:r>
              <a:rPr sz="2800"/>
              <a:t>• Look for a pattern, not just one observation.</a:t>
            </a:r>
          </a:p>
          <a:p>
            <a:pPr>
              <a:spcAft>
                <a:spcPts val="1200"/>
              </a:spcAft>
            </a:pPr>
            <a:r>
              <a:rPr sz="2800"/>
              <a:t>• Write a conclusion supported by the pattern.</a:t>
            </a:r>
          </a:p>
        </p:txBody>
      </p:sp>
      <p:pic>
        <p:nvPicPr>
          <p:cNvPr id="12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2011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•  WEDNESDAY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2987794" cy="7033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/>
              <a:t>Electric Force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Charged objects can attract or repel without touching.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965960"/>
            <a:ext cx="5303520" cy="3977639"/>
          </a:xfrm>
          <a:prstGeom prst="roundRect">
            <a:avLst/>
          </a:prstGeom>
          <a:solidFill>
            <a:srgbClr val="F4F8FB"/>
          </a:solidFill>
          <a:ln>
            <a:solidFill>
              <a:srgbClr val="082B5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4846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ELECTRIC CHARGE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788920"/>
            <a:ext cx="4521737" cy="2104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2800"/>
              <a:t>• Objects can have positive (+) or negative (−) charge.</a:t>
            </a:r>
          </a:p>
          <a:p>
            <a:pPr>
              <a:spcAft>
                <a:spcPts val="1200"/>
              </a:spcAft>
            </a:pPr>
            <a:r>
              <a:rPr sz="2800"/>
              <a:t>• Like charges repel.</a:t>
            </a:r>
          </a:p>
          <a:p>
            <a:pPr>
              <a:spcAft>
                <a:spcPts val="1200"/>
              </a:spcAft>
            </a:pPr>
            <a:r>
              <a:rPr sz="2800"/>
              <a:t>• Opposite charges attract.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965960"/>
            <a:ext cx="5303520" cy="3977639"/>
          </a:xfrm>
          <a:prstGeom prst="roundRect">
            <a:avLst/>
          </a:prstGeom>
          <a:solidFill>
            <a:srgbClr val="F4F8FB"/>
          </a:solidFill>
          <a:ln>
            <a:solidFill>
              <a:srgbClr val="1882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2194560"/>
            <a:ext cx="4846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STATIC ELECTRICITY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9672" y="2788920"/>
            <a:ext cx="4521737" cy="2592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2400"/>
              <a:t>• Charge can build up on an object.</a:t>
            </a:r>
          </a:p>
          <a:p>
            <a:pPr>
              <a:spcAft>
                <a:spcPts val="1200"/>
              </a:spcAft>
            </a:pPr>
            <a:r>
              <a:rPr sz="2400"/>
              <a:t>• A charged object can influence another object at a distance.</a:t>
            </a:r>
          </a:p>
          <a:p>
            <a:pPr>
              <a:spcAft>
                <a:spcPts val="1200"/>
              </a:spcAft>
            </a:pPr>
            <a:r>
              <a:rPr sz="2400"/>
              <a:t>• The interaction is an electric force.</a:t>
            </a:r>
          </a:p>
        </p:txBody>
      </p:sp>
      <p:pic>
        <p:nvPicPr>
          <p:cNvPr id="12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2011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•  WEDNESDAY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97280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Predict Charge Interactions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Look for the same pattern you saw with magnetic poles.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11680"/>
            <a:ext cx="10789920" cy="4045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</a:pPr>
            <a:r>
              <a:rPr sz="3600"/>
              <a:t>• + facing − → attraction</a:t>
            </a:r>
          </a:p>
          <a:p>
            <a:pPr>
              <a:spcAft>
                <a:spcPts val="1300"/>
              </a:spcAft>
            </a:pPr>
            <a:r>
              <a:rPr sz="3600"/>
              <a:t>• + facing + → repulsion</a:t>
            </a:r>
          </a:p>
          <a:p>
            <a:pPr>
              <a:spcAft>
                <a:spcPts val="1300"/>
              </a:spcAft>
            </a:pPr>
            <a:r>
              <a:rPr sz="3600"/>
              <a:t>• − facing − → repulsion</a:t>
            </a:r>
          </a:p>
          <a:p>
            <a:pPr>
              <a:spcAft>
                <a:spcPts val="1300"/>
              </a:spcAft>
            </a:pPr>
            <a:endParaRPr lang="en-US" sz="3600"/>
          </a:p>
          <a:p>
            <a:pPr>
              <a:spcAft>
                <a:spcPts val="1300"/>
              </a:spcAft>
            </a:pPr>
            <a:r>
              <a:rPr sz="3600"/>
              <a:t>How is this pattern similar to magnetic attraction and repulsion? What is different about the objects involved?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2011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•  THURSDAY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6837878" cy="580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/>
              <a:t>Compare the Three Non-Contact Forces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Gravity • Magnetism • Electric Force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965960"/>
            <a:ext cx="5303520" cy="3977639"/>
          </a:xfrm>
          <a:prstGeom prst="roundRect">
            <a:avLst/>
          </a:prstGeom>
          <a:solidFill>
            <a:srgbClr val="F4F8FB"/>
          </a:solidFill>
          <a:ln>
            <a:solidFill>
              <a:srgbClr val="082B5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4846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SIMILARITIES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788920"/>
            <a:ext cx="4623968" cy="2958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2800"/>
              <a:t>• Can act without direct physical contact.</a:t>
            </a:r>
          </a:p>
          <a:p>
            <a:pPr>
              <a:spcAft>
                <a:spcPts val="1200"/>
              </a:spcAft>
            </a:pPr>
            <a:r>
              <a:rPr sz="2800"/>
              <a:t>• Can change an object’s motion.</a:t>
            </a:r>
          </a:p>
          <a:p>
            <a:pPr>
              <a:spcAft>
                <a:spcPts val="1200"/>
              </a:spcAft>
            </a:pPr>
            <a:r>
              <a:rPr sz="2800"/>
              <a:t>• Their effects can change when conditions change.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965960"/>
            <a:ext cx="5303520" cy="3977639"/>
          </a:xfrm>
          <a:prstGeom prst="roundRect">
            <a:avLst/>
          </a:prstGeom>
          <a:solidFill>
            <a:srgbClr val="F4F8FB"/>
          </a:solidFill>
          <a:ln>
            <a:solidFill>
              <a:srgbClr val="1882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2194560"/>
            <a:ext cx="4846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IMPORTANT DIFFERENCES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9672" y="2788920"/>
            <a:ext cx="4623968" cy="2958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2800"/>
              <a:t>• Gravity is attractive in the situations studied.</a:t>
            </a:r>
          </a:p>
          <a:p>
            <a:pPr>
              <a:spcAft>
                <a:spcPts val="1200"/>
              </a:spcAft>
            </a:pPr>
            <a:r>
              <a:rPr sz="2800"/>
              <a:t>• Magnetic force can attract or repel.</a:t>
            </a:r>
          </a:p>
          <a:p>
            <a:pPr>
              <a:spcAft>
                <a:spcPts val="1200"/>
              </a:spcAft>
            </a:pPr>
            <a:r>
              <a:rPr sz="2800"/>
              <a:t>• Electric force can attract or repel.</a:t>
            </a:r>
          </a:p>
        </p:txBody>
      </p:sp>
      <p:pic>
        <p:nvPicPr>
          <p:cNvPr id="12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82B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10896"/>
            <a:ext cx="2011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  •  THURSDAY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4908818" cy="519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/>
              <a:t>What Influences Force Strength?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17320"/>
            <a:ext cx="1069848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Use evidence instead of memorizing isolated facts.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11680"/>
            <a:ext cx="10789920" cy="3837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</a:pPr>
            <a:r>
              <a:rPr sz="3200"/>
              <a:t>• Distance matters: changing separation can change the strength of an interaction.</a:t>
            </a:r>
          </a:p>
          <a:p>
            <a:pPr>
              <a:spcAft>
                <a:spcPts val="1300"/>
              </a:spcAft>
            </a:pPr>
            <a:r>
              <a:rPr sz="3200"/>
              <a:t>• Object properties matter: mass is important for gravity; magnetic properties matter for magnetism; electric charge matters for electric force.</a:t>
            </a:r>
          </a:p>
          <a:p>
            <a:pPr>
              <a:spcAft>
                <a:spcPts val="1300"/>
              </a:spcAft>
            </a:pPr>
            <a:r>
              <a:rPr sz="3200"/>
              <a:t>• When comparing scenarios, identify BOTH the type of force and the factor that changed.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769123" y="226092"/>
            <a:ext cx="1102297" cy="11022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john mark barbado</cp:lastModifiedBy>
  <cp:revision>1</cp:revision>
  <dcterms:created xsi:type="dcterms:W3CDTF">2013-01-27T09:14:16Z</dcterms:created>
  <dcterms:modified xsi:type="dcterms:W3CDTF">2026-08-31T12:41:54Z</dcterms:modified>
  <cp:category/>
</cp:coreProperties>
</file>