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5"/>
  </p:notes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980" autoAdjust="0"/>
  </p:normalViewPr>
  <p:slideViewPr>
    <p:cSldViewPr snapToGrid="0">
      <p:cViewPr varScale="1">
        <p:scale>
          <a:sx n="75" d="100"/>
          <a:sy n="75" d="100"/>
        </p:scale>
        <p:origin x="97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99866-8D64-4701-AA46-0EEDB337E60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8A99C2D0-1F11-45EF-87CA-0FD642551DAF}">
      <dgm:prSet custT="1"/>
      <dgm:spPr/>
      <dgm:t>
        <a:bodyPr/>
        <a:lstStyle/>
        <a:p>
          <a:pPr>
            <a:lnSpc>
              <a:spcPct val="100000"/>
            </a:lnSpc>
          </a:pPr>
          <a:r>
            <a:rPr lang="el-GR" sz="4400" dirty="0">
              <a:solidFill>
                <a:srgbClr val="0070C0"/>
              </a:solidFill>
            </a:rPr>
            <a:t>π</a:t>
          </a:r>
          <a:r>
            <a:rPr lang="el-GR" sz="2200" dirty="0"/>
            <a:t> </a:t>
          </a:r>
          <a:r>
            <a:rPr lang="en-US" sz="2200" dirty="0"/>
            <a:t>is irrational → cannot be written as a fraction.</a:t>
          </a:r>
        </a:p>
      </dgm:t>
    </dgm:pt>
    <dgm:pt modelId="{E947FED2-0BDA-4FB9-9466-27F13234D8EC}" type="parTrans" cxnId="{3179EB95-D9AB-4877-96E8-14330A40DD9A}">
      <dgm:prSet/>
      <dgm:spPr/>
      <dgm:t>
        <a:bodyPr/>
        <a:lstStyle/>
        <a:p>
          <a:endParaRPr lang="en-US"/>
        </a:p>
      </dgm:t>
    </dgm:pt>
    <dgm:pt modelId="{07559220-C962-426F-B5E9-C25C88F71B90}" type="sibTrans" cxnId="{3179EB95-D9AB-4877-96E8-14330A40DD9A}">
      <dgm:prSet/>
      <dgm:spPr/>
      <dgm:t>
        <a:bodyPr/>
        <a:lstStyle/>
        <a:p>
          <a:endParaRPr lang="en-US"/>
        </a:p>
      </dgm:t>
    </dgm:pt>
    <dgm:pt modelId="{E332737F-4089-4A2E-B9F0-CE56370D1339}">
      <dgm:prSet custT="1"/>
      <dgm:spPr/>
      <dgm:t>
        <a:bodyPr/>
        <a:lstStyle/>
        <a:p>
          <a:pPr>
            <a:lnSpc>
              <a:spcPct val="100000"/>
            </a:lnSpc>
          </a:pPr>
          <a:r>
            <a:rPr lang="en-US" sz="2500" dirty="0"/>
            <a:t>Formula Reminder: Circumference </a:t>
          </a:r>
          <a:r>
            <a:rPr lang="en-US" sz="3600" b="1" dirty="0">
              <a:solidFill>
                <a:srgbClr val="0070C0"/>
              </a:solidFill>
            </a:rPr>
            <a:t>𝐶=2𝜋𝑟</a:t>
          </a:r>
          <a:endParaRPr lang="en-US" sz="2500" dirty="0">
            <a:solidFill>
              <a:srgbClr val="0070C0"/>
            </a:solidFill>
          </a:endParaRPr>
        </a:p>
      </dgm:t>
    </dgm:pt>
    <dgm:pt modelId="{F17A1381-4423-42BC-B165-F476C8172204}" type="parTrans" cxnId="{D28FB5A7-56FC-4D66-9F3F-6672968E8D8A}">
      <dgm:prSet/>
      <dgm:spPr/>
      <dgm:t>
        <a:bodyPr/>
        <a:lstStyle/>
        <a:p>
          <a:endParaRPr lang="en-US"/>
        </a:p>
      </dgm:t>
    </dgm:pt>
    <dgm:pt modelId="{C4C880E4-776A-4A0D-A2B8-25D0B76A8658}" type="sibTrans" cxnId="{D28FB5A7-56FC-4D66-9F3F-6672968E8D8A}">
      <dgm:prSet/>
      <dgm:spPr/>
      <dgm:t>
        <a:bodyPr/>
        <a:lstStyle/>
        <a:p>
          <a:endParaRPr lang="en-US"/>
        </a:p>
      </dgm:t>
    </dgm:pt>
    <dgm:pt modelId="{347C7E1F-73A6-4642-BBE2-E6B9D6391FF8}" type="pres">
      <dgm:prSet presAssocID="{5D899866-8D64-4701-AA46-0EEDB337E601}" presName="root" presStyleCnt="0">
        <dgm:presLayoutVars>
          <dgm:dir/>
          <dgm:resizeHandles val="exact"/>
        </dgm:presLayoutVars>
      </dgm:prSet>
      <dgm:spPr/>
    </dgm:pt>
    <dgm:pt modelId="{0E91FEAB-A098-4449-95C9-DE1AFFD6AF39}" type="pres">
      <dgm:prSet presAssocID="{8A99C2D0-1F11-45EF-87CA-0FD642551DAF}" presName="compNode" presStyleCnt="0"/>
      <dgm:spPr/>
    </dgm:pt>
    <dgm:pt modelId="{B3CA3E1E-1736-45B4-A65B-828DEC852995}" type="pres">
      <dgm:prSet presAssocID="{8A99C2D0-1F11-45EF-87CA-0FD642551DAF}" presName="bgRect" presStyleLbl="bgShp" presStyleIdx="0" presStyleCnt="2"/>
      <dgm:spPr/>
    </dgm:pt>
    <dgm:pt modelId="{1D34E72D-5DC2-406D-B24C-8337FF40F146}" type="pres">
      <dgm:prSet presAssocID="{8A99C2D0-1F11-45EF-87CA-0FD642551DA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encil"/>
        </a:ext>
      </dgm:extLst>
    </dgm:pt>
    <dgm:pt modelId="{8BB1A817-2741-4DE0-B8D8-65D6251683F5}" type="pres">
      <dgm:prSet presAssocID="{8A99C2D0-1F11-45EF-87CA-0FD642551DAF}" presName="spaceRect" presStyleCnt="0"/>
      <dgm:spPr/>
    </dgm:pt>
    <dgm:pt modelId="{5AD23A44-B48C-4870-AEA5-F01AD4FD4EBC}" type="pres">
      <dgm:prSet presAssocID="{8A99C2D0-1F11-45EF-87CA-0FD642551DAF}" presName="parTx" presStyleLbl="revTx" presStyleIdx="0" presStyleCnt="2">
        <dgm:presLayoutVars>
          <dgm:chMax val="0"/>
          <dgm:chPref val="0"/>
        </dgm:presLayoutVars>
      </dgm:prSet>
      <dgm:spPr/>
    </dgm:pt>
    <dgm:pt modelId="{18E92CDD-1AA7-4713-939D-AC705B547203}" type="pres">
      <dgm:prSet presAssocID="{07559220-C962-426F-B5E9-C25C88F71B90}" presName="sibTrans" presStyleCnt="0"/>
      <dgm:spPr/>
    </dgm:pt>
    <dgm:pt modelId="{BF71CC90-08B9-417F-9727-DA6C338A3BA8}" type="pres">
      <dgm:prSet presAssocID="{E332737F-4089-4A2E-B9F0-CE56370D1339}" presName="compNode" presStyleCnt="0"/>
      <dgm:spPr/>
    </dgm:pt>
    <dgm:pt modelId="{5B6FF6E9-40F7-4E16-8658-9C2E34100F30}" type="pres">
      <dgm:prSet presAssocID="{E332737F-4089-4A2E-B9F0-CE56370D1339}" presName="bgRect" presStyleLbl="bgShp" presStyleIdx="1" presStyleCnt="2"/>
      <dgm:spPr/>
    </dgm:pt>
    <dgm:pt modelId="{161DCA48-96AE-4DC1-A915-E0D8AD98D816}" type="pres">
      <dgm:prSet presAssocID="{E332737F-4089-4A2E-B9F0-CE56370D13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alculator"/>
        </a:ext>
      </dgm:extLst>
    </dgm:pt>
    <dgm:pt modelId="{C5F6FB4E-90D1-4A17-8CAE-C550C9CEAEEB}" type="pres">
      <dgm:prSet presAssocID="{E332737F-4089-4A2E-B9F0-CE56370D1339}" presName="spaceRect" presStyleCnt="0"/>
      <dgm:spPr/>
    </dgm:pt>
    <dgm:pt modelId="{EDC4035D-FE70-43BF-A4DB-63823CE63E05}" type="pres">
      <dgm:prSet presAssocID="{E332737F-4089-4A2E-B9F0-CE56370D1339}" presName="parTx" presStyleLbl="revTx" presStyleIdx="1" presStyleCnt="2">
        <dgm:presLayoutVars>
          <dgm:chMax val="0"/>
          <dgm:chPref val="0"/>
        </dgm:presLayoutVars>
      </dgm:prSet>
      <dgm:spPr/>
    </dgm:pt>
  </dgm:ptLst>
  <dgm:cxnLst>
    <dgm:cxn modelId="{5F596C51-44B3-4293-B7ED-E0DB1D56C4AF}" type="presOf" srcId="{8A99C2D0-1F11-45EF-87CA-0FD642551DAF}" destId="{5AD23A44-B48C-4870-AEA5-F01AD4FD4EBC}" srcOrd="0" destOrd="0" presId="urn:microsoft.com/office/officeart/2018/2/layout/IconVerticalSolidList"/>
    <dgm:cxn modelId="{477EBB8D-8D8C-4D74-9F21-813319A7BCFC}" type="presOf" srcId="{5D899866-8D64-4701-AA46-0EEDB337E601}" destId="{347C7E1F-73A6-4642-BBE2-E6B9D6391FF8}" srcOrd="0" destOrd="0" presId="urn:microsoft.com/office/officeart/2018/2/layout/IconVerticalSolidList"/>
    <dgm:cxn modelId="{3179EB95-D9AB-4877-96E8-14330A40DD9A}" srcId="{5D899866-8D64-4701-AA46-0EEDB337E601}" destId="{8A99C2D0-1F11-45EF-87CA-0FD642551DAF}" srcOrd="0" destOrd="0" parTransId="{E947FED2-0BDA-4FB9-9466-27F13234D8EC}" sibTransId="{07559220-C962-426F-B5E9-C25C88F71B90}"/>
    <dgm:cxn modelId="{D28FB5A7-56FC-4D66-9F3F-6672968E8D8A}" srcId="{5D899866-8D64-4701-AA46-0EEDB337E601}" destId="{E332737F-4089-4A2E-B9F0-CE56370D1339}" srcOrd="1" destOrd="0" parTransId="{F17A1381-4423-42BC-B165-F476C8172204}" sibTransId="{C4C880E4-776A-4A0D-A2B8-25D0B76A8658}"/>
    <dgm:cxn modelId="{D4CD29FC-AAFB-4759-97B8-1B36750E68A4}" type="presOf" srcId="{E332737F-4089-4A2E-B9F0-CE56370D1339}" destId="{EDC4035D-FE70-43BF-A4DB-63823CE63E05}" srcOrd="0" destOrd="0" presId="urn:microsoft.com/office/officeart/2018/2/layout/IconVerticalSolidList"/>
    <dgm:cxn modelId="{B320F258-391C-4364-A6BF-007B6E623D0D}" type="presParOf" srcId="{347C7E1F-73A6-4642-BBE2-E6B9D6391FF8}" destId="{0E91FEAB-A098-4449-95C9-DE1AFFD6AF39}" srcOrd="0" destOrd="0" presId="urn:microsoft.com/office/officeart/2018/2/layout/IconVerticalSolidList"/>
    <dgm:cxn modelId="{4E247167-C73A-4BB0-AC32-E96DA70A3324}" type="presParOf" srcId="{0E91FEAB-A098-4449-95C9-DE1AFFD6AF39}" destId="{B3CA3E1E-1736-45B4-A65B-828DEC852995}" srcOrd="0" destOrd="0" presId="urn:microsoft.com/office/officeart/2018/2/layout/IconVerticalSolidList"/>
    <dgm:cxn modelId="{29E76F74-C749-43E2-A9E1-4D39AB080B2F}" type="presParOf" srcId="{0E91FEAB-A098-4449-95C9-DE1AFFD6AF39}" destId="{1D34E72D-5DC2-406D-B24C-8337FF40F146}" srcOrd="1" destOrd="0" presId="urn:microsoft.com/office/officeart/2018/2/layout/IconVerticalSolidList"/>
    <dgm:cxn modelId="{FFB56F67-D841-434A-8F9C-30DE0C88C451}" type="presParOf" srcId="{0E91FEAB-A098-4449-95C9-DE1AFFD6AF39}" destId="{8BB1A817-2741-4DE0-B8D8-65D6251683F5}" srcOrd="2" destOrd="0" presId="urn:microsoft.com/office/officeart/2018/2/layout/IconVerticalSolidList"/>
    <dgm:cxn modelId="{C14722F7-57E2-4FDA-BCF0-4F5E07C24BE8}" type="presParOf" srcId="{0E91FEAB-A098-4449-95C9-DE1AFFD6AF39}" destId="{5AD23A44-B48C-4870-AEA5-F01AD4FD4EBC}" srcOrd="3" destOrd="0" presId="urn:microsoft.com/office/officeart/2018/2/layout/IconVerticalSolidList"/>
    <dgm:cxn modelId="{F735C850-E5E9-4261-8BBB-58A37F130B77}" type="presParOf" srcId="{347C7E1F-73A6-4642-BBE2-E6B9D6391FF8}" destId="{18E92CDD-1AA7-4713-939D-AC705B547203}" srcOrd="1" destOrd="0" presId="urn:microsoft.com/office/officeart/2018/2/layout/IconVerticalSolidList"/>
    <dgm:cxn modelId="{64DD175D-E115-4828-88DD-A384D61F43D3}" type="presParOf" srcId="{347C7E1F-73A6-4642-BBE2-E6B9D6391FF8}" destId="{BF71CC90-08B9-417F-9727-DA6C338A3BA8}" srcOrd="2" destOrd="0" presId="urn:microsoft.com/office/officeart/2018/2/layout/IconVerticalSolidList"/>
    <dgm:cxn modelId="{45D806B1-88B8-48E4-A21A-258B6DB2FE95}" type="presParOf" srcId="{BF71CC90-08B9-417F-9727-DA6C338A3BA8}" destId="{5B6FF6E9-40F7-4E16-8658-9C2E34100F30}" srcOrd="0" destOrd="0" presId="urn:microsoft.com/office/officeart/2018/2/layout/IconVerticalSolidList"/>
    <dgm:cxn modelId="{4E9F0EA1-E6AD-41BD-BD44-B23E7F8CC1E0}" type="presParOf" srcId="{BF71CC90-08B9-417F-9727-DA6C338A3BA8}" destId="{161DCA48-96AE-4DC1-A915-E0D8AD98D816}" srcOrd="1" destOrd="0" presId="urn:microsoft.com/office/officeart/2018/2/layout/IconVerticalSolidList"/>
    <dgm:cxn modelId="{ADB365F4-FC6C-4113-A59B-684FE193750D}" type="presParOf" srcId="{BF71CC90-08B9-417F-9727-DA6C338A3BA8}" destId="{C5F6FB4E-90D1-4A17-8CAE-C550C9CEAEEB}" srcOrd="2" destOrd="0" presId="urn:microsoft.com/office/officeart/2018/2/layout/IconVerticalSolidList"/>
    <dgm:cxn modelId="{E69F4BA2-5FBB-4134-8E96-8049A1D3EBA4}" type="presParOf" srcId="{BF71CC90-08B9-417F-9727-DA6C338A3BA8}" destId="{EDC4035D-FE70-43BF-A4DB-63823CE63E05}"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75DDA-E4E4-4E1D-804E-EADB81056C1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1F4140F-A14E-4960-AD32-15CE10CABFD0}">
      <dgm:prSet/>
      <dgm:spPr/>
      <dgm:t>
        <a:bodyPr/>
        <a:lstStyle/>
        <a:p>
          <a:r>
            <a:rPr lang="en-US" b="1"/>
            <a:t>Task:</a:t>
          </a:r>
          <a:endParaRPr lang="en-US"/>
        </a:p>
      </dgm:t>
    </dgm:pt>
    <dgm:pt modelId="{6EC66A12-1364-4F3F-9391-7F01731BEA10}" type="parTrans" cxnId="{414D3C3F-0C92-4BBE-A6BD-26B0F3B6DBB3}">
      <dgm:prSet/>
      <dgm:spPr/>
      <dgm:t>
        <a:bodyPr/>
        <a:lstStyle/>
        <a:p>
          <a:endParaRPr lang="en-US"/>
        </a:p>
      </dgm:t>
    </dgm:pt>
    <dgm:pt modelId="{CB22917E-1C97-4E38-969F-61741BB1CCA9}" type="sibTrans" cxnId="{414D3C3F-0C92-4BBE-A6BD-26B0F3B6DBB3}">
      <dgm:prSet/>
      <dgm:spPr/>
      <dgm:t>
        <a:bodyPr/>
        <a:lstStyle/>
        <a:p>
          <a:endParaRPr lang="en-US"/>
        </a:p>
      </dgm:t>
    </dgm:pt>
    <dgm:pt modelId="{E49C4C24-0BD3-4146-A2F3-0E906A671197}">
      <dgm:prSet/>
      <dgm:spPr/>
      <dgm:t>
        <a:bodyPr/>
        <a:lstStyle/>
        <a:p>
          <a:r>
            <a:rPr lang="en-US" dirty="0"/>
            <a:t>1. Sketch your Ferris wheel in groups.</a:t>
          </a:r>
        </a:p>
      </dgm:t>
    </dgm:pt>
    <dgm:pt modelId="{F3AFEEC4-4CB2-46B3-88DC-A435B697BB1F}" type="parTrans" cxnId="{8CF91762-0602-4C9F-8D50-5787942ABF81}">
      <dgm:prSet/>
      <dgm:spPr/>
      <dgm:t>
        <a:bodyPr/>
        <a:lstStyle/>
        <a:p>
          <a:endParaRPr lang="en-US"/>
        </a:p>
      </dgm:t>
    </dgm:pt>
    <dgm:pt modelId="{7E5ED970-8EAF-49D0-AF3A-406C33A34649}" type="sibTrans" cxnId="{8CF91762-0602-4C9F-8D50-5787942ABF81}">
      <dgm:prSet/>
      <dgm:spPr/>
      <dgm:t>
        <a:bodyPr/>
        <a:lstStyle/>
        <a:p>
          <a:endParaRPr lang="en-US"/>
        </a:p>
      </dgm:t>
    </dgm:pt>
    <dgm:pt modelId="{4CE3D57E-44AB-429F-9FFE-3227FB61A11C}">
      <dgm:prSet/>
      <dgm:spPr/>
      <dgm:t>
        <a:bodyPr/>
        <a:lstStyle/>
        <a:p>
          <a:r>
            <a:rPr lang="en-US" dirty="0"/>
            <a:t>2. Label radius and circumference.</a:t>
          </a:r>
        </a:p>
      </dgm:t>
    </dgm:pt>
    <dgm:pt modelId="{71E56ED9-6D2C-46A4-B769-A147BAE019C5}" type="parTrans" cxnId="{CF72943F-DDAF-4F39-971A-326ED6B866B3}">
      <dgm:prSet/>
      <dgm:spPr/>
      <dgm:t>
        <a:bodyPr/>
        <a:lstStyle/>
        <a:p>
          <a:endParaRPr lang="en-US"/>
        </a:p>
      </dgm:t>
    </dgm:pt>
    <dgm:pt modelId="{B86D0721-E648-42E3-9432-EF6F8A288EA3}" type="sibTrans" cxnId="{CF72943F-DDAF-4F39-971A-326ED6B866B3}">
      <dgm:prSet/>
      <dgm:spPr/>
      <dgm:t>
        <a:bodyPr/>
        <a:lstStyle/>
        <a:p>
          <a:endParaRPr lang="en-US"/>
        </a:p>
      </dgm:t>
    </dgm:pt>
    <dgm:pt modelId="{587D581C-0DBA-40DC-A676-64068DB797FE}">
      <dgm:prSet/>
      <dgm:spPr/>
      <dgm:t>
        <a:bodyPr/>
        <a:lstStyle/>
        <a:p>
          <a:r>
            <a:rPr lang="en-US" dirty="0"/>
            <a:t>3. Use C=2πr to calculate.</a:t>
          </a:r>
        </a:p>
      </dgm:t>
    </dgm:pt>
    <dgm:pt modelId="{3BF98B09-1649-4F3C-B442-2E1CFBDA9A9E}" type="parTrans" cxnId="{EC5CB0C5-47AC-4708-B836-EB4DE96E78E3}">
      <dgm:prSet/>
      <dgm:spPr/>
      <dgm:t>
        <a:bodyPr/>
        <a:lstStyle/>
        <a:p>
          <a:endParaRPr lang="en-US"/>
        </a:p>
      </dgm:t>
    </dgm:pt>
    <dgm:pt modelId="{2B51DF76-E86C-4AE5-953F-C873E70B6A79}" type="sibTrans" cxnId="{EC5CB0C5-47AC-4708-B836-EB4DE96E78E3}">
      <dgm:prSet/>
      <dgm:spPr/>
      <dgm:t>
        <a:bodyPr/>
        <a:lstStyle/>
        <a:p>
          <a:endParaRPr lang="en-US"/>
        </a:p>
      </dgm:t>
    </dgm:pt>
    <dgm:pt modelId="{7296420E-6B8D-4E77-8B1A-50E48B16993E}" type="pres">
      <dgm:prSet presAssocID="{BF375DDA-E4E4-4E1D-804E-EADB81056C1E}" presName="vert0" presStyleCnt="0">
        <dgm:presLayoutVars>
          <dgm:dir/>
          <dgm:animOne val="branch"/>
          <dgm:animLvl val="lvl"/>
        </dgm:presLayoutVars>
      </dgm:prSet>
      <dgm:spPr/>
    </dgm:pt>
    <dgm:pt modelId="{D52FFD55-FE14-4D7A-94DF-65288A89E9FE}" type="pres">
      <dgm:prSet presAssocID="{91F4140F-A14E-4960-AD32-15CE10CABFD0}" presName="thickLine" presStyleLbl="alignNode1" presStyleIdx="0" presStyleCnt="1"/>
      <dgm:spPr/>
    </dgm:pt>
    <dgm:pt modelId="{5B78C872-C819-4702-BF3E-5746A696F1ED}" type="pres">
      <dgm:prSet presAssocID="{91F4140F-A14E-4960-AD32-15CE10CABFD0}" presName="horz1" presStyleCnt="0"/>
      <dgm:spPr/>
    </dgm:pt>
    <dgm:pt modelId="{00F135C4-9C4A-4CC3-9196-DDD89C94897F}" type="pres">
      <dgm:prSet presAssocID="{91F4140F-A14E-4960-AD32-15CE10CABFD0}" presName="tx1" presStyleLbl="revTx" presStyleIdx="0" presStyleCnt="4"/>
      <dgm:spPr/>
    </dgm:pt>
    <dgm:pt modelId="{69B71399-7638-406C-8E1A-4F1972000520}" type="pres">
      <dgm:prSet presAssocID="{91F4140F-A14E-4960-AD32-15CE10CABFD0}" presName="vert1" presStyleCnt="0"/>
      <dgm:spPr/>
    </dgm:pt>
    <dgm:pt modelId="{D55B8A2C-8149-4F44-A46F-947701632430}" type="pres">
      <dgm:prSet presAssocID="{E49C4C24-0BD3-4146-A2F3-0E906A671197}" presName="vertSpace2a" presStyleCnt="0"/>
      <dgm:spPr/>
    </dgm:pt>
    <dgm:pt modelId="{9FA4E7A7-8A19-4330-AF16-AFBBFF940AB0}" type="pres">
      <dgm:prSet presAssocID="{E49C4C24-0BD3-4146-A2F3-0E906A671197}" presName="horz2" presStyleCnt="0"/>
      <dgm:spPr/>
    </dgm:pt>
    <dgm:pt modelId="{4C193EB2-7906-4180-8745-623269BA20A3}" type="pres">
      <dgm:prSet presAssocID="{E49C4C24-0BD3-4146-A2F3-0E906A671197}" presName="horzSpace2" presStyleCnt="0"/>
      <dgm:spPr/>
    </dgm:pt>
    <dgm:pt modelId="{8482DBD5-2E55-4086-954E-DFC5610AA630}" type="pres">
      <dgm:prSet presAssocID="{E49C4C24-0BD3-4146-A2F3-0E906A671197}" presName="tx2" presStyleLbl="revTx" presStyleIdx="1" presStyleCnt="4"/>
      <dgm:spPr/>
    </dgm:pt>
    <dgm:pt modelId="{3A2A6EFC-69F6-4912-B811-B9ACDA9C3751}" type="pres">
      <dgm:prSet presAssocID="{E49C4C24-0BD3-4146-A2F3-0E906A671197}" presName="vert2" presStyleCnt="0"/>
      <dgm:spPr/>
    </dgm:pt>
    <dgm:pt modelId="{CC0ABA6F-B236-4E0B-97FA-40D8932EB298}" type="pres">
      <dgm:prSet presAssocID="{E49C4C24-0BD3-4146-A2F3-0E906A671197}" presName="thinLine2b" presStyleLbl="callout" presStyleIdx="0" presStyleCnt="3"/>
      <dgm:spPr/>
    </dgm:pt>
    <dgm:pt modelId="{DC311897-380A-4B02-89AC-63A1F32CDEA8}" type="pres">
      <dgm:prSet presAssocID="{E49C4C24-0BD3-4146-A2F3-0E906A671197}" presName="vertSpace2b" presStyleCnt="0"/>
      <dgm:spPr/>
    </dgm:pt>
    <dgm:pt modelId="{E55E0FB4-098C-411F-AFFF-7C044CB10207}" type="pres">
      <dgm:prSet presAssocID="{4CE3D57E-44AB-429F-9FFE-3227FB61A11C}" presName="horz2" presStyleCnt="0"/>
      <dgm:spPr/>
    </dgm:pt>
    <dgm:pt modelId="{0C2A2BA8-D477-4A61-9DD3-0443C23061B5}" type="pres">
      <dgm:prSet presAssocID="{4CE3D57E-44AB-429F-9FFE-3227FB61A11C}" presName="horzSpace2" presStyleCnt="0"/>
      <dgm:spPr/>
    </dgm:pt>
    <dgm:pt modelId="{2114C8DD-9B6D-444C-B6F5-EC07A0F84E23}" type="pres">
      <dgm:prSet presAssocID="{4CE3D57E-44AB-429F-9FFE-3227FB61A11C}" presName="tx2" presStyleLbl="revTx" presStyleIdx="2" presStyleCnt="4"/>
      <dgm:spPr/>
    </dgm:pt>
    <dgm:pt modelId="{6DE5F0AC-9BFA-4FC5-9E8C-43720226D7C9}" type="pres">
      <dgm:prSet presAssocID="{4CE3D57E-44AB-429F-9FFE-3227FB61A11C}" presName="vert2" presStyleCnt="0"/>
      <dgm:spPr/>
    </dgm:pt>
    <dgm:pt modelId="{9AC5AE38-6BE5-4B5E-B74A-0ABD9D746423}" type="pres">
      <dgm:prSet presAssocID="{4CE3D57E-44AB-429F-9FFE-3227FB61A11C}" presName="thinLine2b" presStyleLbl="callout" presStyleIdx="1" presStyleCnt="3"/>
      <dgm:spPr/>
    </dgm:pt>
    <dgm:pt modelId="{66DA0AD6-C947-4907-B410-9E7A6B76573C}" type="pres">
      <dgm:prSet presAssocID="{4CE3D57E-44AB-429F-9FFE-3227FB61A11C}" presName="vertSpace2b" presStyleCnt="0"/>
      <dgm:spPr/>
    </dgm:pt>
    <dgm:pt modelId="{A538F8DE-657B-4CF8-86D2-5A551A3F3B8C}" type="pres">
      <dgm:prSet presAssocID="{587D581C-0DBA-40DC-A676-64068DB797FE}" presName="horz2" presStyleCnt="0"/>
      <dgm:spPr/>
    </dgm:pt>
    <dgm:pt modelId="{3D17BEB4-3520-440C-951D-CD3DCE264BC7}" type="pres">
      <dgm:prSet presAssocID="{587D581C-0DBA-40DC-A676-64068DB797FE}" presName="horzSpace2" presStyleCnt="0"/>
      <dgm:spPr/>
    </dgm:pt>
    <dgm:pt modelId="{F6A1B705-584B-4AD3-840D-AC0D08562975}" type="pres">
      <dgm:prSet presAssocID="{587D581C-0DBA-40DC-A676-64068DB797FE}" presName="tx2" presStyleLbl="revTx" presStyleIdx="3" presStyleCnt="4"/>
      <dgm:spPr/>
    </dgm:pt>
    <dgm:pt modelId="{246FA33F-B5C6-4BCA-BA91-85C07E23235C}" type="pres">
      <dgm:prSet presAssocID="{587D581C-0DBA-40DC-A676-64068DB797FE}" presName="vert2" presStyleCnt="0"/>
      <dgm:spPr/>
    </dgm:pt>
    <dgm:pt modelId="{16011C16-65F5-47F8-8D64-EF04F5514B1C}" type="pres">
      <dgm:prSet presAssocID="{587D581C-0DBA-40DC-A676-64068DB797FE}" presName="thinLine2b" presStyleLbl="callout" presStyleIdx="2" presStyleCnt="3"/>
      <dgm:spPr/>
    </dgm:pt>
    <dgm:pt modelId="{B5EEBCD3-1D23-418A-BAF2-14E028FE6544}" type="pres">
      <dgm:prSet presAssocID="{587D581C-0DBA-40DC-A676-64068DB797FE}" presName="vertSpace2b" presStyleCnt="0"/>
      <dgm:spPr/>
    </dgm:pt>
  </dgm:ptLst>
  <dgm:cxnLst>
    <dgm:cxn modelId="{C3F45B0F-D34A-4DC2-95EA-B477505BDADC}" type="presOf" srcId="{BF375DDA-E4E4-4E1D-804E-EADB81056C1E}" destId="{7296420E-6B8D-4E77-8B1A-50E48B16993E}" srcOrd="0" destOrd="0" presId="urn:microsoft.com/office/officeart/2008/layout/LinedList"/>
    <dgm:cxn modelId="{5566A817-7C4A-47C2-A412-6C5FB575AD27}" type="presOf" srcId="{587D581C-0DBA-40DC-A676-64068DB797FE}" destId="{F6A1B705-584B-4AD3-840D-AC0D08562975}" srcOrd="0" destOrd="0" presId="urn:microsoft.com/office/officeart/2008/layout/LinedList"/>
    <dgm:cxn modelId="{414D3C3F-0C92-4BBE-A6BD-26B0F3B6DBB3}" srcId="{BF375DDA-E4E4-4E1D-804E-EADB81056C1E}" destId="{91F4140F-A14E-4960-AD32-15CE10CABFD0}" srcOrd="0" destOrd="0" parTransId="{6EC66A12-1364-4F3F-9391-7F01731BEA10}" sibTransId="{CB22917E-1C97-4E38-969F-61741BB1CCA9}"/>
    <dgm:cxn modelId="{CF72943F-DDAF-4F39-971A-326ED6B866B3}" srcId="{91F4140F-A14E-4960-AD32-15CE10CABFD0}" destId="{4CE3D57E-44AB-429F-9FFE-3227FB61A11C}" srcOrd="1" destOrd="0" parTransId="{71E56ED9-6D2C-46A4-B769-A147BAE019C5}" sibTransId="{B86D0721-E648-42E3-9432-EF6F8A288EA3}"/>
    <dgm:cxn modelId="{8CF91762-0602-4C9F-8D50-5787942ABF81}" srcId="{91F4140F-A14E-4960-AD32-15CE10CABFD0}" destId="{E49C4C24-0BD3-4146-A2F3-0E906A671197}" srcOrd="0" destOrd="0" parTransId="{F3AFEEC4-4CB2-46B3-88DC-A435B697BB1F}" sibTransId="{7E5ED970-8EAF-49D0-AF3A-406C33A34649}"/>
    <dgm:cxn modelId="{B3EBAE69-8447-4D50-B358-1C5B1EE6A34A}" type="presOf" srcId="{91F4140F-A14E-4960-AD32-15CE10CABFD0}" destId="{00F135C4-9C4A-4CC3-9196-DDD89C94897F}" srcOrd="0" destOrd="0" presId="urn:microsoft.com/office/officeart/2008/layout/LinedList"/>
    <dgm:cxn modelId="{8CE79D8E-CE1D-4B60-872A-806ADECE7D27}" type="presOf" srcId="{4CE3D57E-44AB-429F-9FFE-3227FB61A11C}" destId="{2114C8DD-9B6D-444C-B6F5-EC07A0F84E23}" srcOrd="0" destOrd="0" presId="urn:microsoft.com/office/officeart/2008/layout/LinedList"/>
    <dgm:cxn modelId="{CD6F0AC3-05A5-418B-AD90-07D391DA9735}" type="presOf" srcId="{E49C4C24-0BD3-4146-A2F3-0E906A671197}" destId="{8482DBD5-2E55-4086-954E-DFC5610AA630}" srcOrd="0" destOrd="0" presId="urn:microsoft.com/office/officeart/2008/layout/LinedList"/>
    <dgm:cxn modelId="{EC5CB0C5-47AC-4708-B836-EB4DE96E78E3}" srcId="{91F4140F-A14E-4960-AD32-15CE10CABFD0}" destId="{587D581C-0DBA-40DC-A676-64068DB797FE}" srcOrd="2" destOrd="0" parTransId="{3BF98B09-1649-4F3C-B442-2E1CFBDA9A9E}" sibTransId="{2B51DF76-E86C-4AE5-953F-C873E70B6A79}"/>
    <dgm:cxn modelId="{9D1BB4D5-48B0-4694-97ED-A4C2382E615E}" type="presParOf" srcId="{7296420E-6B8D-4E77-8B1A-50E48B16993E}" destId="{D52FFD55-FE14-4D7A-94DF-65288A89E9FE}" srcOrd="0" destOrd="0" presId="urn:microsoft.com/office/officeart/2008/layout/LinedList"/>
    <dgm:cxn modelId="{D2A80BCC-FE19-44C9-9BCE-2A572A55997C}" type="presParOf" srcId="{7296420E-6B8D-4E77-8B1A-50E48B16993E}" destId="{5B78C872-C819-4702-BF3E-5746A696F1ED}" srcOrd="1" destOrd="0" presId="urn:microsoft.com/office/officeart/2008/layout/LinedList"/>
    <dgm:cxn modelId="{34EAF1AA-15CA-45BD-A593-D0E5BE73CF93}" type="presParOf" srcId="{5B78C872-C819-4702-BF3E-5746A696F1ED}" destId="{00F135C4-9C4A-4CC3-9196-DDD89C94897F}" srcOrd="0" destOrd="0" presId="urn:microsoft.com/office/officeart/2008/layout/LinedList"/>
    <dgm:cxn modelId="{3DED580F-894C-4351-A079-652E978639A2}" type="presParOf" srcId="{5B78C872-C819-4702-BF3E-5746A696F1ED}" destId="{69B71399-7638-406C-8E1A-4F1972000520}" srcOrd="1" destOrd="0" presId="urn:microsoft.com/office/officeart/2008/layout/LinedList"/>
    <dgm:cxn modelId="{EB9EDFB0-C107-4602-BCB8-BF648B70CB4A}" type="presParOf" srcId="{69B71399-7638-406C-8E1A-4F1972000520}" destId="{D55B8A2C-8149-4F44-A46F-947701632430}" srcOrd="0" destOrd="0" presId="urn:microsoft.com/office/officeart/2008/layout/LinedList"/>
    <dgm:cxn modelId="{25817751-E7F5-4F21-887B-9DC6C9396A19}" type="presParOf" srcId="{69B71399-7638-406C-8E1A-4F1972000520}" destId="{9FA4E7A7-8A19-4330-AF16-AFBBFF940AB0}" srcOrd="1" destOrd="0" presId="urn:microsoft.com/office/officeart/2008/layout/LinedList"/>
    <dgm:cxn modelId="{116B9FCB-C579-4CEE-80A4-B416DA802D9F}" type="presParOf" srcId="{9FA4E7A7-8A19-4330-AF16-AFBBFF940AB0}" destId="{4C193EB2-7906-4180-8745-623269BA20A3}" srcOrd="0" destOrd="0" presId="urn:microsoft.com/office/officeart/2008/layout/LinedList"/>
    <dgm:cxn modelId="{8B1C98E1-51B1-437C-B213-70699A960304}" type="presParOf" srcId="{9FA4E7A7-8A19-4330-AF16-AFBBFF940AB0}" destId="{8482DBD5-2E55-4086-954E-DFC5610AA630}" srcOrd="1" destOrd="0" presId="urn:microsoft.com/office/officeart/2008/layout/LinedList"/>
    <dgm:cxn modelId="{ED6337F3-2DCD-47FC-BD84-32143F2CDF49}" type="presParOf" srcId="{9FA4E7A7-8A19-4330-AF16-AFBBFF940AB0}" destId="{3A2A6EFC-69F6-4912-B811-B9ACDA9C3751}" srcOrd="2" destOrd="0" presId="urn:microsoft.com/office/officeart/2008/layout/LinedList"/>
    <dgm:cxn modelId="{80FBAE15-7E6F-4D0A-9551-206F3848F39B}" type="presParOf" srcId="{69B71399-7638-406C-8E1A-4F1972000520}" destId="{CC0ABA6F-B236-4E0B-97FA-40D8932EB298}" srcOrd="2" destOrd="0" presId="urn:microsoft.com/office/officeart/2008/layout/LinedList"/>
    <dgm:cxn modelId="{07085819-52C0-4FDC-816D-CDB28C585A6E}" type="presParOf" srcId="{69B71399-7638-406C-8E1A-4F1972000520}" destId="{DC311897-380A-4B02-89AC-63A1F32CDEA8}" srcOrd="3" destOrd="0" presId="urn:microsoft.com/office/officeart/2008/layout/LinedList"/>
    <dgm:cxn modelId="{791B8516-04F9-42E3-9C45-BE8D772B957D}" type="presParOf" srcId="{69B71399-7638-406C-8E1A-4F1972000520}" destId="{E55E0FB4-098C-411F-AFFF-7C044CB10207}" srcOrd="4" destOrd="0" presId="urn:microsoft.com/office/officeart/2008/layout/LinedList"/>
    <dgm:cxn modelId="{8FF1A10B-6E82-42E6-A5EA-65D91DD56921}" type="presParOf" srcId="{E55E0FB4-098C-411F-AFFF-7C044CB10207}" destId="{0C2A2BA8-D477-4A61-9DD3-0443C23061B5}" srcOrd="0" destOrd="0" presId="urn:microsoft.com/office/officeart/2008/layout/LinedList"/>
    <dgm:cxn modelId="{76DCBDA5-2648-429F-8AD4-55295579F8A3}" type="presParOf" srcId="{E55E0FB4-098C-411F-AFFF-7C044CB10207}" destId="{2114C8DD-9B6D-444C-B6F5-EC07A0F84E23}" srcOrd="1" destOrd="0" presId="urn:microsoft.com/office/officeart/2008/layout/LinedList"/>
    <dgm:cxn modelId="{4AACBD1E-038F-4B7E-B099-1573EF2B8347}" type="presParOf" srcId="{E55E0FB4-098C-411F-AFFF-7C044CB10207}" destId="{6DE5F0AC-9BFA-4FC5-9E8C-43720226D7C9}" srcOrd="2" destOrd="0" presId="urn:microsoft.com/office/officeart/2008/layout/LinedList"/>
    <dgm:cxn modelId="{F6E14CBF-633A-48AF-BF3D-BDBA8692A84D}" type="presParOf" srcId="{69B71399-7638-406C-8E1A-4F1972000520}" destId="{9AC5AE38-6BE5-4B5E-B74A-0ABD9D746423}" srcOrd="5" destOrd="0" presId="urn:microsoft.com/office/officeart/2008/layout/LinedList"/>
    <dgm:cxn modelId="{47E1EC8F-F6D4-4825-BCEB-9A77BEC2238B}" type="presParOf" srcId="{69B71399-7638-406C-8E1A-4F1972000520}" destId="{66DA0AD6-C947-4907-B410-9E7A6B76573C}" srcOrd="6" destOrd="0" presId="urn:microsoft.com/office/officeart/2008/layout/LinedList"/>
    <dgm:cxn modelId="{E0C1872D-AFF1-4E6D-8574-BFF48E7D883F}" type="presParOf" srcId="{69B71399-7638-406C-8E1A-4F1972000520}" destId="{A538F8DE-657B-4CF8-86D2-5A551A3F3B8C}" srcOrd="7" destOrd="0" presId="urn:microsoft.com/office/officeart/2008/layout/LinedList"/>
    <dgm:cxn modelId="{EBBCF237-AACF-45A8-84D7-3B94C4286D93}" type="presParOf" srcId="{A538F8DE-657B-4CF8-86D2-5A551A3F3B8C}" destId="{3D17BEB4-3520-440C-951D-CD3DCE264BC7}" srcOrd="0" destOrd="0" presId="urn:microsoft.com/office/officeart/2008/layout/LinedList"/>
    <dgm:cxn modelId="{6FA0DF62-839E-4F67-AF4F-00CDFA8E2345}" type="presParOf" srcId="{A538F8DE-657B-4CF8-86D2-5A551A3F3B8C}" destId="{F6A1B705-584B-4AD3-840D-AC0D08562975}" srcOrd="1" destOrd="0" presId="urn:microsoft.com/office/officeart/2008/layout/LinedList"/>
    <dgm:cxn modelId="{C77F2090-6AC5-4103-9ABF-E50974AFE228}" type="presParOf" srcId="{A538F8DE-657B-4CF8-86D2-5A551A3F3B8C}" destId="{246FA33F-B5C6-4BCA-BA91-85C07E23235C}" srcOrd="2" destOrd="0" presId="urn:microsoft.com/office/officeart/2008/layout/LinedList"/>
    <dgm:cxn modelId="{C1AF4739-AD00-4709-82C8-3C202885CEF3}" type="presParOf" srcId="{69B71399-7638-406C-8E1A-4F1972000520}" destId="{16011C16-65F5-47F8-8D64-EF04F5514B1C}" srcOrd="8" destOrd="0" presId="urn:microsoft.com/office/officeart/2008/layout/LinedList"/>
    <dgm:cxn modelId="{2F984C60-55D7-4428-93EF-D3636739DE79}" type="presParOf" srcId="{69B71399-7638-406C-8E1A-4F1972000520}" destId="{B5EEBCD3-1D23-418A-BAF2-14E028FE6544}"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CA3E1E-1736-45B4-A65B-828DEC852995}">
      <dsp:nvSpPr>
        <dsp:cNvPr id="0" name=""/>
        <dsp:cNvSpPr/>
      </dsp:nvSpPr>
      <dsp:spPr>
        <a:xfrm>
          <a:off x="0" y="65306"/>
          <a:ext cx="6115670" cy="1315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34E72D-5DC2-406D-B24C-8337FF40F146}">
      <dsp:nvSpPr>
        <dsp:cNvPr id="0" name=""/>
        <dsp:cNvSpPr/>
      </dsp:nvSpPr>
      <dsp:spPr>
        <a:xfrm>
          <a:off x="397925" y="361284"/>
          <a:ext cx="723501" cy="72350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D23A44-B48C-4870-AEA5-F01AD4FD4EBC}">
      <dsp:nvSpPr>
        <dsp:cNvPr id="0" name=""/>
        <dsp:cNvSpPr/>
      </dsp:nvSpPr>
      <dsp:spPr>
        <a:xfrm>
          <a:off x="1519352" y="65306"/>
          <a:ext cx="4596317" cy="131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19" tIns="139219" rIns="139219" bIns="139219" numCol="1" spcCol="1270" anchor="ctr" anchorCtr="0">
          <a:noAutofit/>
        </a:bodyPr>
        <a:lstStyle/>
        <a:p>
          <a:pPr marL="0" lvl="0" indent="0" algn="l" defTabSz="1955800">
            <a:lnSpc>
              <a:spcPct val="100000"/>
            </a:lnSpc>
            <a:spcBef>
              <a:spcPct val="0"/>
            </a:spcBef>
            <a:spcAft>
              <a:spcPct val="35000"/>
            </a:spcAft>
            <a:buNone/>
          </a:pPr>
          <a:r>
            <a:rPr lang="el-GR" sz="4400" kern="1200" dirty="0">
              <a:solidFill>
                <a:srgbClr val="0070C0"/>
              </a:solidFill>
            </a:rPr>
            <a:t>π</a:t>
          </a:r>
          <a:r>
            <a:rPr lang="el-GR" sz="2200" kern="1200" dirty="0"/>
            <a:t> </a:t>
          </a:r>
          <a:r>
            <a:rPr lang="en-US" sz="2200" kern="1200" dirty="0"/>
            <a:t>is irrational → cannot be written as a fraction.</a:t>
          </a:r>
        </a:p>
      </dsp:txBody>
      <dsp:txXfrm>
        <a:off x="1519352" y="65306"/>
        <a:ext cx="4596317" cy="1315456"/>
      </dsp:txXfrm>
    </dsp:sp>
    <dsp:sp modelId="{5B6FF6E9-40F7-4E16-8658-9C2E34100F30}">
      <dsp:nvSpPr>
        <dsp:cNvPr id="0" name=""/>
        <dsp:cNvSpPr/>
      </dsp:nvSpPr>
      <dsp:spPr>
        <a:xfrm>
          <a:off x="0" y="1604670"/>
          <a:ext cx="6115670" cy="131545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1DCA48-96AE-4DC1-A915-E0D8AD98D816}">
      <dsp:nvSpPr>
        <dsp:cNvPr id="0" name=""/>
        <dsp:cNvSpPr/>
      </dsp:nvSpPr>
      <dsp:spPr>
        <a:xfrm>
          <a:off x="397925" y="1900647"/>
          <a:ext cx="723501" cy="72350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C4035D-FE70-43BF-A4DB-63823CE63E05}">
      <dsp:nvSpPr>
        <dsp:cNvPr id="0" name=""/>
        <dsp:cNvSpPr/>
      </dsp:nvSpPr>
      <dsp:spPr>
        <a:xfrm>
          <a:off x="1519352" y="1604670"/>
          <a:ext cx="4596317" cy="1315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9219" tIns="139219" rIns="139219" bIns="139219" numCol="1" spcCol="1270" anchor="ctr" anchorCtr="0">
          <a:noAutofit/>
        </a:bodyPr>
        <a:lstStyle/>
        <a:p>
          <a:pPr marL="0" lvl="0" indent="0" algn="l" defTabSz="1111250">
            <a:lnSpc>
              <a:spcPct val="100000"/>
            </a:lnSpc>
            <a:spcBef>
              <a:spcPct val="0"/>
            </a:spcBef>
            <a:spcAft>
              <a:spcPct val="35000"/>
            </a:spcAft>
            <a:buNone/>
          </a:pPr>
          <a:r>
            <a:rPr lang="en-US" sz="2500" kern="1200" dirty="0"/>
            <a:t>Formula Reminder: Circumference </a:t>
          </a:r>
          <a:r>
            <a:rPr lang="en-US" sz="3600" b="1" kern="1200" dirty="0">
              <a:solidFill>
                <a:srgbClr val="0070C0"/>
              </a:solidFill>
            </a:rPr>
            <a:t>𝐶=2𝜋𝑟</a:t>
          </a:r>
          <a:endParaRPr lang="en-US" sz="2500" kern="1200" dirty="0">
            <a:solidFill>
              <a:srgbClr val="0070C0"/>
            </a:solidFill>
          </a:endParaRPr>
        </a:p>
      </dsp:txBody>
      <dsp:txXfrm>
        <a:off x="1519352" y="1604670"/>
        <a:ext cx="4596317" cy="1315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FFD55-FE14-4D7A-94DF-65288A89E9FE}">
      <dsp:nvSpPr>
        <dsp:cNvPr id="0" name=""/>
        <dsp:cNvSpPr/>
      </dsp:nvSpPr>
      <dsp:spPr>
        <a:xfrm>
          <a:off x="0" y="0"/>
          <a:ext cx="7569200"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F135C4-9C4A-4CC3-9196-DDD89C94897F}">
      <dsp:nvSpPr>
        <dsp:cNvPr id="0" name=""/>
        <dsp:cNvSpPr/>
      </dsp:nvSpPr>
      <dsp:spPr>
        <a:xfrm>
          <a:off x="0" y="0"/>
          <a:ext cx="1513840" cy="23083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b="1" kern="1200"/>
            <a:t>Task:</a:t>
          </a:r>
          <a:endParaRPr lang="en-US" sz="4000" kern="1200"/>
        </a:p>
      </dsp:txBody>
      <dsp:txXfrm>
        <a:off x="0" y="0"/>
        <a:ext cx="1513840" cy="2308324"/>
      </dsp:txXfrm>
    </dsp:sp>
    <dsp:sp modelId="{8482DBD5-2E55-4086-954E-DFC5610AA630}">
      <dsp:nvSpPr>
        <dsp:cNvPr id="0" name=""/>
        <dsp:cNvSpPr/>
      </dsp:nvSpPr>
      <dsp:spPr>
        <a:xfrm>
          <a:off x="1627378" y="36067"/>
          <a:ext cx="5941822" cy="72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1. Sketch your Ferris wheel in groups.</a:t>
          </a:r>
        </a:p>
      </dsp:txBody>
      <dsp:txXfrm>
        <a:off x="1627378" y="36067"/>
        <a:ext cx="5941822" cy="721351"/>
      </dsp:txXfrm>
    </dsp:sp>
    <dsp:sp modelId="{CC0ABA6F-B236-4E0B-97FA-40D8932EB298}">
      <dsp:nvSpPr>
        <dsp:cNvPr id="0" name=""/>
        <dsp:cNvSpPr/>
      </dsp:nvSpPr>
      <dsp:spPr>
        <a:xfrm>
          <a:off x="1513840" y="757418"/>
          <a:ext cx="60553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14C8DD-9B6D-444C-B6F5-EC07A0F84E23}">
      <dsp:nvSpPr>
        <dsp:cNvPr id="0" name=""/>
        <dsp:cNvSpPr/>
      </dsp:nvSpPr>
      <dsp:spPr>
        <a:xfrm>
          <a:off x="1627378" y="793486"/>
          <a:ext cx="5941822" cy="72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2. Label radius and circumference.</a:t>
          </a:r>
        </a:p>
      </dsp:txBody>
      <dsp:txXfrm>
        <a:off x="1627378" y="793486"/>
        <a:ext cx="5941822" cy="721351"/>
      </dsp:txXfrm>
    </dsp:sp>
    <dsp:sp modelId="{9AC5AE38-6BE5-4B5E-B74A-0ABD9D746423}">
      <dsp:nvSpPr>
        <dsp:cNvPr id="0" name=""/>
        <dsp:cNvSpPr/>
      </dsp:nvSpPr>
      <dsp:spPr>
        <a:xfrm>
          <a:off x="1513840" y="1514837"/>
          <a:ext cx="60553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1B705-584B-4AD3-840D-AC0D08562975}">
      <dsp:nvSpPr>
        <dsp:cNvPr id="0" name=""/>
        <dsp:cNvSpPr/>
      </dsp:nvSpPr>
      <dsp:spPr>
        <a:xfrm>
          <a:off x="1627378" y="1550905"/>
          <a:ext cx="5941822" cy="72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3. Use C=2πr to calculate.</a:t>
          </a:r>
        </a:p>
      </dsp:txBody>
      <dsp:txXfrm>
        <a:off x="1627378" y="1550905"/>
        <a:ext cx="5941822" cy="721351"/>
      </dsp:txXfrm>
    </dsp:sp>
    <dsp:sp modelId="{16011C16-65F5-47F8-8D64-EF04F5514B1C}">
      <dsp:nvSpPr>
        <dsp:cNvPr id="0" name=""/>
        <dsp:cNvSpPr/>
      </dsp:nvSpPr>
      <dsp:spPr>
        <a:xfrm>
          <a:off x="1513840" y="2272256"/>
          <a:ext cx="6055360" cy="0"/>
        </a:xfrm>
        <a:prstGeom prst="line">
          <a:avLst/>
        </a:prstGeom>
        <a:solidFill>
          <a:schemeClr val="accent1">
            <a:hueOff val="0"/>
            <a:satOff val="0"/>
            <a:lumOff val="0"/>
            <a:alphaOff val="0"/>
          </a:schemeClr>
        </a:solidFill>
        <a:ln w="1905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C550A-34FC-46B3-A90F-B653150AF891}" type="datetimeFigureOut">
              <a:rPr lang="en-US" smtClean="0"/>
              <a:t>8/16/2025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2E340-C5CD-4574-86A5-3AE47E7760E5}" type="slidenum">
              <a:rPr lang="en-US" smtClean="0"/>
              <a:t>‹#›</a:t>
            </a:fld>
            <a:endParaRPr lang="en-US"/>
          </a:p>
        </p:txBody>
      </p:sp>
    </p:spTree>
    <p:extLst>
      <p:ext uri="{BB962C8B-B14F-4D97-AF65-F5344CB8AC3E}">
        <p14:creationId xmlns:p14="http://schemas.microsoft.com/office/powerpoint/2010/main" val="1119938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about place value on how you to transform decimal numbers into fraction. </a:t>
            </a:r>
          </a:p>
        </p:txBody>
      </p:sp>
      <p:sp>
        <p:nvSpPr>
          <p:cNvPr id="4" name="Slide Number Placeholder 3"/>
          <p:cNvSpPr>
            <a:spLocks noGrp="1"/>
          </p:cNvSpPr>
          <p:nvPr>
            <p:ph type="sldNum" sz="quarter" idx="5"/>
          </p:nvPr>
        </p:nvSpPr>
        <p:spPr/>
        <p:txBody>
          <a:bodyPr/>
          <a:lstStyle/>
          <a:p>
            <a:fld id="{C7C2E340-C5CD-4574-86A5-3AE47E7760E5}" type="slidenum">
              <a:rPr lang="en-US" smtClean="0"/>
              <a:t>4</a:t>
            </a:fld>
            <a:endParaRPr lang="en-US"/>
          </a:p>
        </p:txBody>
      </p:sp>
    </p:spTree>
    <p:extLst>
      <p:ext uri="{BB962C8B-B14F-4D97-AF65-F5344CB8AC3E}">
        <p14:creationId xmlns:p14="http://schemas.microsoft.com/office/powerpoint/2010/main" val="1468644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6132C-2273-7BA1-0308-C9172BB6B0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7168E6-2C2B-3A4B-2638-F600A81D08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3538CA-139B-5C3C-E684-004EBF8C407E}"/>
              </a:ext>
            </a:extLst>
          </p:cNvPr>
          <p:cNvSpPr>
            <a:spLocks noGrp="1"/>
          </p:cNvSpPr>
          <p:nvPr>
            <p:ph type="body" idx="1"/>
          </p:nvPr>
        </p:nvSpPr>
        <p:spPr/>
        <p:txBody>
          <a:bodyPr/>
          <a:lstStyle/>
          <a:p>
            <a:pPr>
              <a:buNone/>
            </a:pPr>
            <a:r>
              <a:rPr lang="en-US" dirty="0"/>
              <a:t>Square roots ask: what number times itself gives this number? For example, √49 = 7. But what if the number isn’t a perfect square, like 50? Today we’ll learn how to </a:t>
            </a:r>
            <a:r>
              <a:rPr lang="en-US" i="1" dirty="0"/>
              <a:t>estimate</a:t>
            </a:r>
            <a:r>
              <a:rPr lang="en-US" dirty="0"/>
              <a:t> using a number line.</a:t>
            </a:r>
          </a:p>
        </p:txBody>
      </p:sp>
      <p:sp>
        <p:nvSpPr>
          <p:cNvPr id="4" name="Slide Number Placeholder 3">
            <a:extLst>
              <a:ext uri="{FF2B5EF4-FFF2-40B4-BE49-F238E27FC236}">
                <a16:creationId xmlns:a16="http://schemas.microsoft.com/office/drawing/2014/main" id="{725A8972-FC23-7035-24E8-E4958963106C}"/>
              </a:ext>
            </a:extLst>
          </p:cNvPr>
          <p:cNvSpPr>
            <a:spLocks noGrp="1"/>
          </p:cNvSpPr>
          <p:nvPr>
            <p:ph type="sldNum" sz="quarter" idx="5"/>
          </p:nvPr>
        </p:nvSpPr>
        <p:spPr/>
        <p:txBody>
          <a:bodyPr/>
          <a:lstStyle/>
          <a:p>
            <a:fld id="{C7C2E340-C5CD-4574-86A5-3AE47E7760E5}" type="slidenum">
              <a:rPr lang="en-US" smtClean="0"/>
              <a:t>14</a:t>
            </a:fld>
            <a:endParaRPr lang="en-US"/>
          </a:p>
        </p:txBody>
      </p:sp>
    </p:spTree>
    <p:extLst>
      <p:ext uri="{BB962C8B-B14F-4D97-AF65-F5344CB8AC3E}">
        <p14:creationId xmlns:p14="http://schemas.microsoft.com/office/powerpoint/2010/main" val="36194903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2E340-C5CD-4574-86A5-3AE47E7760E5}" type="slidenum">
              <a:rPr lang="en-US" smtClean="0"/>
              <a:t>16</a:t>
            </a:fld>
            <a:endParaRPr lang="en-US"/>
          </a:p>
        </p:txBody>
      </p:sp>
    </p:spTree>
    <p:extLst>
      <p:ext uri="{BB962C8B-B14F-4D97-AF65-F5344CB8AC3E}">
        <p14:creationId xmlns:p14="http://schemas.microsoft.com/office/powerpoint/2010/main" val="2134144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compare them: Which is the smallest? 2.5. Next is π ≈ 3.14, then 3.14, then √16 = 4.”“Ordering numbers correctly is important, especially when you work with decimals and </a:t>
            </a:r>
            <a:r>
              <a:rPr lang="en-US" dirty="0" err="1"/>
              <a:t>roots.”Check</a:t>
            </a:r>
            <a:r>
              <a:rPr lang="en-US" dirty="0"/>
              <a:t> for Understanding: “Turn to your partner and explain why √16 is larger than π.”</a:t>
            </a:r>
          </a:p>
        </p:txBody>
      </p:sp>
      <p:sp>
        <p:nvSpPr>
          <p:cNvPr id="4" name="Slide Number Placeholder 3"/>
          <p:cNvSpPr>
            <a:spLocks noGrp="1"/>
          </p:cNvSpPr>
          <p:nvPr>
            <p:ph type="sldNum" sz="quarter" idx="5"/>
          </p:nvPr>
        </p:nvSpPr>
        <p:spPr/>
        <p:txBody>
          <a:bodyPr/>
          <a:lstStyle/>
          <a:p>
            <a:fld id="{C7C2E340-C5CD-4574-86A5-3AE47E7760E5}" type="slidenum">
              <a:rPr lang="en-US" smtClean="0"/>
              <a:t>17</a:t>
            </a:fld>
            <a:endParaRPr lang="en-US"/>
          </a:p>
        </p:txBody>
      </p:sp>
    </p:spTree>
    <p:extLst>
      <p:ext uri="{BB962C8B-B14F-4D97-AF65-F5344CB8AC3E}">
        <p14:creationId xmlns:p14="http://schemas.microsoft.com/office/powerpoint/2010/main" val="3207513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5324-CB7C-E1A4-3EE6-A9B95BAC9E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786DEE-E8BC-DFE8-7B7F-C4CAD7AF2D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2F2E8-4DF4-4F61-04E9-F0889E325254}"/>
              </a:ext>
            </a:extLst>
          </p:cNvPr>
          <p:cNvSpPr>
            <a:spLocks noGrp="1"/>
          </p:cNvSpPr>
          <p:nvPr>
            <p:ph type="body" idx="1"/>
          </p:nvPr>
        </p:nvSpPr>
        <p:spPr/>
        <p:txBody>
          <a:bodyPr/>
          <a:lstStyle/>
          <a:p>
            <a:r>
              <a:rPr lang="en-US" b="1" dirty="0"/>
              <a:t>Teacher Say / Script:</a:t>
            </a:r>
            <a:endParaRPr lang="en-US" dirty="0"/>
          </a:p>
          <a:p>
            <a:r>
              <a:rPr lang="en-US" dirty="0"/>
              <a:t>“Now, we will practice in groups. Each group has </a:t>
            </a:r>
            <a:r>
              <a:rPr lang="en-US" b="1" dirty="0"/>
              <a:t>number cards</a:t>
            </a:r>
            <a:r>
              <a:rPr lang="en-US" dirty="0"/>
              <a:t>: √10, 2.5, π, 3.14, 4.2.”</a:t>
            </a:r>
          </a:p>
          <a:p>
            <a:r>
              <a:rPr lang="en-US" dirty="0"/>
              <a:t>“Your task is to place the numbers correctly on the number line. Remember:</a:t>
            </a:r>
          </a:p>
          <a:p>
            <a:pPr lvl="1"/>
            <a:r>
              <a:rPr lang="en-US" dirty="0"/>
              <a:t>Estimate square roots of non-perfect squares</a:t>
            </a:r>
          </a:p>
          <a:p>
            <a:pPr lvl="1"/>
            <a:r>
              <a:rPr lang="en-US" dirty="0"/>
              <a:t>Compare decimals</a:t>
            </a:r>
          </a:p>
          <a:p>
            <a:pPr lvl="1"/>
            <a:r>
              <a:rPr lang="en-US" dirty="0"/>
              <a:t>Discuss with your group and agree on placement”</a:t>
            </a:r>
          </a:p>
          <a:p>
            <a:r>
              <a:rPr lang="en-US" dirty="0"/>
              <a:t>“I will walk around and check your group work, and I want each group to explain </a:t>
            </a:r>
            <a:r>
              <a:rPr lang="en-US" b="1" dirty="0"/>
              <a:t>why a number is placed in that position</a:t>
            </a:r>
            <a:r>
              <a:rPr lang="en-US" dirty="0"/>
              <a:t>.”</a:t>
            </a:r>
          </a:p>
          <a:p>
            <a:r>
              <a:rPr lang="en-US" b="1" dirty="0"/>
              <a:t>Check for Understanding:</a:t>
            </a:r>
            <a:r>
              <a:rPr lang="en-US" dirty="0"/>
              <a:t> Ask one group to share how they placed √10 and explain their estimate.</a:t>
            </a:r>
          </a:p>
          <a:p>
            <a:endParaRPr lang="en-US" dirty="0"/>
          </a:p>
        </p:txBody>
      </p:sp>
      <p:sp>
        <p:nvSpPr>
          <p:cNvPr id="4" name="Slide Number Placeholder 3">
            <a:extLst>
              <a:ext uri="{FF2B5EF4-FFF2-40B4-BE49-F238E27FC236}">
                <a16:creationId xmlns:a16="http://schemas.microsoft.com/office/drawing/2014/main" id="{B6AE4AD8-F4EF-792E-2D06-84B64D804E7A}"/>
              </a:ext>
            </a:extLst>
          </p:cNvPr>
          <p:cNvSpPr>
            <a:spLocks noGrp="1"/>
          </p:cNvSpPr>
          <p:nvPr>
            <p:ph type="sldNum" sz="quarter" idx="5"/>
          </p:nvPr>
        </p:nvSpPr>
        <p:spPr/>
        <p:txBody>
          <a:bodyPr/>
          <a:lstStyle/>
          <a:p>
            <a:fld id="{C7C2E340-C5CD-4574-86A5-3AE47E7760E5}" type="slidenum">
              <a:rPr lang="en-US" smtClean="0"/>
              <a:t>18</a:t>
            </a:fld>
            <a:endParaRPr lang="en-US"/>
          </a:p>
        </p:txBody>
      </p:sp>
    </p:spTree>
    <p:extLst>
      <p:ext uri="{BB962C8B-B14F-4D97-AF65-F5344CB8AC3E}">
        <p14:creationId xmlns:p14="http://schemas.microsoft.com/office/powerpoint/2010/main" val="829605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EA038-4831-0D20-9639-0C309A7D5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C6C40-B706-1FB7-F791-2822402233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60F0FFE-329F-6F33-1819-E98D8DFD4616}"/>
              </a:ext>
            </a:extLst>
          </p:cNvPr>
          <p:cNvSpPr>
            <a:spLocks noGrp="1"/>
          </p:cNvSpPr>
          <p:nvPr>
            <p:ph type="body" idx="1"/>
          </p:nvPr>
        </p:nvSpPr>
        <p:spPr/>
        <p:txBody>
          <a:bodyPr/>
          <a:lstStyle/>
          <a:p>
            <a:r>
              <a:rPr lang="en-US" b="1" dirty="0"/>
              <a:t>Teacher Say / Script:</a:t>
            </a:r>
            <a:endParaRPr lang="en-US" dirty="0"/>
          </a:p>
          <a:p>
            <a:r>
              <a:rPr lang="en-US" dirty="0"/>
              <a:t>“For the last activity, work with your partner. Order these three numbers: π, 3.14, and √10.”</a:t>
            </a:r>
          </a:p>
          <a:p>
            <a:r>
              <a:rPr lang="en-US" dirty="0"/>
              <a:t>“Write them in order from smallest to largest </a:t>
            </a:r>
            <a:r>
              <a:rPr lang="en-US" b="1" dirty="0"/>
              <a:t>and explain your reasoning in one sentence</a:t>
            </a:r>
            <a:r>
              <a:rPr lang="en-US" dirty="0"/>
              <a:t>.”</a:t>
            </a:r>
          </a:p>
          <a:p>
            <a:r>
              <a:rPr lang="en-US" dirty="0"/>
              <a:t>“Remember: √10 is not a perfect square, so we estimate: 3² = 9, 4² = 16, so √10 is a little over 3.”</a:t>
            </a:r>
          </a:p>
          <a:p>
            <a:r>
              <a:rPr lang="en-US" dirty="0"/>
              <a:t>“When you are done, we will share a few answers as a class.”</a:t>
            </a:r>
          </a:p>
          <a:p>
            <a:r>
              <a:rPr lang="en-US" b="1" dirty="0"/>
              <a:t>Exit Ticket:</a:t>
            </a:r>
            <a:r>
              <a:rPr lang="en-US" dirty="0"/>
              <a:t> Collect student responses to check understanding.</a:t>
            </a:r>
          </a:p>
          <a:p>
            <a:endParaRPr lang="en-US" dirty="0"/>
          </a:p>
        </p:txBody>
      </p:sp>
      <p:sp>
        <p:nvSpPr>
          <p:cNvPr id="4" name="Slide Number Placeholder 3">
            <a:extLst>
              <a:ext uri="{FF2B5EF4-FFF2-40B4-BE49-F238E27FC236}">
                <a16:creationId xmlns:a16="http://schemas.microsoft.com/office/drawing/2014/main" id="{962B3DB2-D491-5858-BA98-0257E861F2A3}"/>
              </a:ext>
            </a:extLst>
          </p:cNvPr>
          <p:cNvSpPr>
            <a:spLocks noGrp="1"/>
          </p:cNvSpPr>
          <p:nvPr>
            <p:ph type="sldNum" sz="quarter" idx="5"/>
          </p:nvPr>
        </p:nvSpPr>
        <p:spPr/>
        <p:txBody>
          <a:bodyPr/>
          <a:lstStyle/>
          <a:p>
            <a:fld id="{C7C2E340-C5CD-4574-86A5-3AE47E7760E5}" type="slidenum">
              <a:rPr lang="en-US" smtClean="0"/>
              <a:t>19</a:t>
            </a:fld>
            <a:endParaRPr lang="en-US"/>
          </a:p>
        </p:txBody>
      </p:sp>
    </p:spTree>
    <p:extLst>
      <p:ext uri="{BB962C8B-B14F-4D97-AF65-F5344CB8AC3E}">
        <p14:creationId xmlns:p14="http://schemas.microsoft.com/office/powerpoint/2010/main" val="3925068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26145-1640-763F-9D4B-3C5B49DBCC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301202-1DB0-A544-127F-BBC00813A7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88D78-6E20-4461-8970-E61ABAC724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5C2CB-D940-4F48-4DAB-14E2CE94CBCE}"/>
              </a:ext>
            </a:extLst>
          </p:cNvPr>
          <p:cNvSpPr>
            <a:spLocks noGrp="1"/>
          </p:cNvSpPr>
          <p:nvPr>
            <p:ph type="sldNum" sz="quarter" idx="5"/>
          </p:nvPr>
        </p:nvSpPr>
        <p:spPr/>
        <p:txBody>
          <a:bodyPr/>
          <a:lstStyle/>
          <a:p>
            <a:fld id="{C7C2E340-C5CD-4574-86A5-3AE47E7760E5}" type="slidenum">
              <a:rPr lang="en-US" smtClean="0"/>
              <a:t>20</a:t>
            </a:fld>
            <a:endParaRPr lang="en-US"/>
          </a:p>
        </p:txBody>
      </p:sp>
    </p:spTree>
    <p:extLst>
      <p:ext uri="{BB962C8B-B14F-4D97-AF65-F5344CB8AC3E}">
        <p14:creationId xmlns:p14="http://schemas.microsoft.com/office/powerpoint/2010/main" val="99559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C2E340-C5CD-4574-86A5-3AE47E7760E5}" type="slidenum">
              <a:rPr lang="en-US" smtClean="0"/>
              <a:t>23</a:t>
            </a:fld>
            <a:endParaRPr lang="en-US"/>
          </a:p>
        </p:txBody>
      </p:sp>
    </p:spTree>
    <p:extLst>
      <p:ext uri="{BB962C8B-B14F-4D97-AF65-F5344CB8AC3E}">
        <p14:creationId xmlns:p14="http://schemas.microsoft.com/office/powerpoint/2010/main" val="1712736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√4 → 2 → Rational</a:t>
            </a:r>
            <a:endParaRPr lang="en-US" dirty="0"/>
          </a:p>
          <a:p>
            <a:r>
              <a:rPr lang="en-US" b="1" dirty="0"/>
              <a:t>Why:</a:t>
            </a:r>
            <a:r>
              <a:rPr lang="en-US" dirty="0"/>
              <a:t> √4 simplifies to </a:t>
            </a:r>
            <a:r>
              <a:rPr lang="en-US" b="1" dirty="0"/>
              <a:t>2</a:t>
            </a:r>
            <a:r>
              <a:rPr lang="en-US" dirty="0"/>
              <a:t>, and </a:t>
            </a:r>
            <a:r>
              <a:rPr lang="en-US" b="1" dirty="0"/>
              <a:t>2 = 2/1</a:t>
            </a:r>
            <a:r>
              <a:rPr lang="en-US" dirty="0"/>
              <a:t> (a ratio of integers).</a:t>
            </a:r>
          </a:p>
          <a:p>
            <a:r>
              <a:rPr lang="en-US" b="1" dirty="0"/>
              <a:t>-3 → Rational</a:t>
            </a:r>
            <a:endParaRPr lang="en-US" dirty="0"/>
          </a:p>
          <a:p>
            <a:r>
              <a:rPr lang="en-US" b="1" dirty="0"/>
              <a:t>Why:</a:t>
            </a:r>
            <a:r>
              <a:rPr lang="en-US" dirty="0"/>
              <a:t> Integers are rational. </a:t>
            </a:r>
            <a:r>
              <a:rPr lang="en-US" b="1" dirty="0"/>
              <a:t>-3 = -3/1</a:t>
            </a:r>
            <a:r>
              <a:rPr lang="en-US" dirty="0"/>
              <a:t>.</a:t>
            </a:r>
          </a:p>
          <a:p>
            <a:r>
              <a:rPr lang="en-US" b="1" dirty="0"/>
              <a:t>π → Irrational</a:t>
            </a:r>
            <a:endParaRPr lang="en-US" dirty="0"/>
          </a:p>
          <a:p>
            <a:r>
              <a:rPr lang="en-US" b="1" dirty="0"/>
              <a:t>Why:</a:t>
            </a:r>
            <a:r>
              <a:rPr lang="en-US" dirty="0"/>
              <a:t> π’s decimal </a:t>
            </a:r>
            <a:r>
              <a:rPr lang="en-US" b="1" dirty="0"/>
              <a:t>never ends and never repeats</a:t>
            </a:r>
            <a:r>
              <a:rPr lang="en-US" dirty="0"/>
              <a:t>, and it </a:t>
            </a:r>
            <a:r>
              <a:rPr lang="en-US" b="1" dirty="0"/>
              <a:t>can’t</a:t>
            </a:r>
            <a:r>
              <a:rPr lang="en-US" dirty="0"/>
              <a:t> be written as a fraction of integers.</a:t>
            </a:r>
          </a:p>
          <a:p>
            <a:r>
              <a:rPr lang="en-US" b="1" dirty="0"/>
              <a:t>0.5 → Rational</a:t>
            </a:r>
            <a:endParaRPr lang="en-US" dirty="0"/>
          </a:p>
          <a:p>
            <a:r>
              <a:rPr lang="en-US" b="1" dirty="0"/>
              <a:t>Why:</a:t>
            </a:r>
            <a:r>
              <a:rPr lang="en-US" dirty="0"/>
              <a:t> Terminating decimal. </a:t>
            </a:r>
            <a:r>
              <a:rPr lang="en-US" b="1" dirty="0"/>
              <a:t>0.5 = 1/2</a:t>
            </a:r>
            <a:r>
              <a:rPr lang="en-US" dirty="0"/>
              <a:t>.</a:t>
            </a:r>
          </a:p>
          <a:p>
            <a:r>
              <a:rPr lang="en-US" b="1" dirty="0"/>
              <a:t>-2/5 → Rational</a:t>
            </a:r>
            <a:endParaRPr lang="en-US" dirty="0"/>
          </a:p>
          <a:p>
            <a:r>
              <a:rPr lang="en-US" b="1" dirty="0"/>
              <a:t>Why:</a:t>
            </a:r>
            <a:r>
              <a:rPr lang="en-US" dirty="0"/>
              <a:t> Already a </a:t>
            </a:r>
            <a:r>
              <a:rPr lang="en-US" b="1" dirty="0"/>
              <a:t>fraction of integers</a:t>
            </a:r>
            <a:r>
              <a:rPr lang="en-US" dirty="0"/>
              <a:t> (denominator ≠ 0).</a:t>
            </a:r>
          </a:p>
          <a:p>
            <a:endParaRPr lang="en-US" dirty="0"/>
          </a:p>
        </p:txBody>
      </p:sp>
      <p:sp>
        <p:nvSpPr>
          <p:cNvPr id="4" name="Slide Number Placeholder 3"/>
          <p:cNvSpPr>
            <a:spLocks noGrp="1"/>
          </p:cNvSpPr>
          <p:nvPr>
            <p:ph type="sldNum" sz="quarter" idx="5"/>
          </p:nvPr>
        </p:nvSpPr>
        <p:spPr/>
        <p:txBody>
          <a:bodyPr/>
          <a:lstStyle/>
          <a:p>
            <a:fld id="{C7C2E340-C5CD-4574-86A5-3AE47E7760E5}" type="slidenum">
              <a:rPr lang="en-US" smtClean="0"/>
              <a:t>6</a:t>
            </a:fld>
            <a:endParaRPr lang="en-US"/>
          </a:p>
        </p:txBody>
      </p:sp>
    </p:spTree>
    <p:extLst>
      <p:ext uri="{BB962C8B-B14F-4D97-AF65-F5344CB8AC3E}">
        <p14:creationId xmlns:p14="http://schemas.microsoft.com/office/powerpoint/2010/main" val="1263332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US" dirty="0"/>
              <a:t>Example list:</a:t>
            </a:r>
          </a:p>
          <a:p>
            <a:pPr>
              <a:buFont typeface="Arial" panose="020B0604020202020204" pitchFamily="34" charset="0"/>
              <a:buChar char="•"/>
            </a:pPr>
            <a:r>
              <a:rPr lang="en-US" dirty="0"/>
              <a:t>3</a:t>
            </a:r>
          </a:p>
          <a:p>
            <a:pPr>
              <a:buFont typeface="Arial" panose="020B0604020202020204" pitchFamily="34" charset="0"/>
              <a:buChar char="•"/>
            </a:pPr>
            <a:r>
              <a:rPr lang="el-GR" dirty="0"/>
              <a:t>π</a:t>
            </a:r>
          </a:p>
          <a:p>
            <a:pPr>
              <a:buFont typeface="Arial" panose="020B0604020202020204" pitchFamily="34" charset="0"/>
              <a:buChar char="•"/>
            </a:pPr>
            <a:r>
              <a:rPr lang="el-GR" dirty="0"/>
              <a:t>-2/5</a:t>
            </a:r>
          </a:p>
          <a:p>
            <a:pPr>
              <a:buFont typeface="Arial" panose="020B0604020202020204" pitchFamily="34" charset="0"/>
              <a:buChar char="•"/>
            </a:pPr>
            <a:r>
              <a:rPr lang="el-GR" dirty="0"/>
              <a:t>√2</a:t>
            </a:r>
          </a:p>
          <a:p>
            <a:pPr>
              <a:buFont typeface="Arial" panose="020B0604020202020204" pitchFamily="34" charset="0"/>
              <a:buChar char="•"/>
            </a:pPr>
            <a:r>
              <a:rPr lang="el-GR" dirty="0"/>
              <a:t>0.75</a:t>
            </a:r>
          </a:p>
          <a:p>
            <a:pPr>
              <a:buFont typeface="Arial" panose="020B0604020202020204" pitchFamily="34" charset="0"/>
              <a:buChar char="•"/>
            </a:pPr>
            <a:r>
              <a:rPr lang="el-GR" dirty="0"/>
              <a:t>√5</a:t>
            </a:r>
          </a:p>
          <a:p>
            <a:pPr>
              <a:buFont typeface="Arial" panose="020B0604020202020204" pitchFamily="34" charset="0"/>
              <a:buChar char="•"/>
            </a:pPr>
            <a:r>
              <a:rPr lang="el-GR" dirty="0"/>
              <a:t>-4</a:t>
            </a:r>
          </a:p>
          <a:p>
            <a:pPr>
              <a:buFont typeface="Arial" panose="020B0604020202020204" pitchFamily="34" charset="0"/>
              <a:buChar char="•"/>
            </a:pPr>
            <a:r>
              <a:rPr lang="el-GR" dirty="0"/>
              <a:t>√3</a:t>
            </a:r>
          </a:p>
          <a:p>
            <a:pPr>
              <a:buFont typeface="Arial" panose="020B0604020202020204" pitchFamily="34" charset="0"/>
              <a:buChar char="•"/>
            </a:pPr>
            <a:r>
              <a:rPr lang="el-GR" dirty="0"/>
              <a:t>1/3</a:t>
            </a:r>
          </a:p>
          <a:p>
            <a:pPr>
              <a:buFont typeface="Arial" panose="020B0604020202020204" pitchFamily="34" charset="0"/>
              <a:buChar char="•"/>
            </a:pPr>
            <a:r>
              <a:rPr lang="el-GR" dirty="0"/>
              <a:t>3.14159…</a:t>
            </a:r>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a:buNone/>
            </a:pPr>
            <a:r>
              <a:rPr lang="en-US" b="1" dirty="0"/>
              <a:t>Rational Numbers (can be written as a fraction)</a:t>
            </a:r>
          </a:p>
          <a:p>
            <a:pPr>
              <a:buFont typeface="Arial" panose="020B0604020202020204" pitchFamily="34" charset="0"/>
              <a:buChar char="•"/>
            </a:pPr>
            <a:r>
              <a:rPr lang="en-US" b="1" dirty="0"/>
              <a:t>3</a:t>
            </a:r>
            <a:r>
              <a:rPr lang="en-US" dirty="0"/>
              <a:t> → 3/1</a:t>
            </a:r>
          </a:p>
          <a:p>
            <a:pPr>
              <a:buFont typeface="Arial" panose="020B0604020202020204" pitchFamily="34" charset="0"/>
              <a:buChar char="•"/>
            </a:pPr>
            <a:r>
              <a:rPr lang="en-US" b="1" dirty="0"/>
              <a:t>-2/5</a:t>
            </a:r>
            <a:r>
              <a:rPr lang="en-US" dirty="0"/>
              <a:t> → already a fraction</a:t>
            </a:r>
          </a:p>
          <a:p>
            <a:pPr>
              <a:buFont typeface="Arial" panose="020B0604020202020204" pitchFamily="34" charset="0"/>
              <a:buChar char="•"/>
            </a:pPr>
            <a:r>
              <a:rPr lang="en-US" b="1" dirty="0"/>
              <a:t>0.75</a:t>
            </a:r>
            <a:r>
              <a:rPr lang="en-US" dirty="0"/>
              <a:t> → 75/100</a:t>
            </a:r>
          </a:p>
          <a:p>
            <a:pPr>
              <a:buFont typeface="Arial" panose="020B0604020202020204" pitchFamily="34" charset="0"/>
              <a:buChar char="•"/>
            </a:pPr>
            <a:r>
              <a:rPr lang="en-US" b="1" dirty="0"/>
              <a:t>-4</a:t>
            </a:r>
            <a:r>
              <a:rPr lang="en-US" dirty="0"/>
              <a:t> → -4/1</a:t>
            </a:r>
          </a:p>
          <a:p>
            <a:pPr>
              <a:buFont typeface="Arial" panose="020B0604020202020204" pitchFamily="34" charset="0"/>
              <a:buChar char="•"/>
            </a:pPr>
            <a:r>
              <a:rPr lang="en-US" b="1" dirty="0"/>
              <a:t>1/3</a:t>
            </a:r>
            <a:r>
              <a:rPr lang="en-US" dirty="0"/>
              <a:t> → already a fraction</a:t>
            </a:r>
          </a:p>
          <a:p>
            <a:pPr>
              <a:buNone/>
            </a:pPr>
            <a:r>
              <a:rPr lang="en-US" b="1" dirty="0"/>
              <a:t>Irrational Numbers (cannot be written as a simple fraction, decimals never repeat or end)</a:t>
            </a:r>
          </a:p>
          <a:p>
            <a:pPr>
              <a:buFont typeface="Arial" panose="020B0604020202020204" pitchFamily="34" charset="0"/>
              <a:buChar char="•"/>
            </a:pPr>
            <a:r>
              <a:rPr lang="el-GR" b="1" dirty="0"/>
              <a:t>π</a:t>
            </a:r>
            <a:r>
              <a:rPr lang="el-GR" dirty="0"/>
              <a:t> → 3.14159… (</a:t>
            </a:r>
            <a:r>
              <a:rPr lang="en-US" dirty="0"/>
              <a:t>never-ending, never-repeating)</a:t>
            </a:r>
          </a:p>
          <a:p>
            <a:pPr>
              <a:buFont typeface="Arial" panose="020B0604020202020204" pitchFamily="34" charset="0"/>
              <a:buChar char="•"/>
            </a:pPr>
            <a:r>
              <a:rPr lang="en-US" b="1" dirty="0"/>
              <a:t>√2</a:t>
            </a:r>
            <a:r>
              <a:rPr lang="en-US" dirty="0"/>
              <a:t> → 1.414213… (non-terminating, non-repeating)</a:t>
            </a:r>
          </a:p>
          <a:p>
            <a:pPr>
              <a:buFont typeface="Arial" panose="020B0604020202020204" pitchFamily="34" charset="0"/>
              <a:buChar char="•"/>
            </a:pPr>
            <a:r>
              <a:rPr lang="en-US" b="1" dirty="0"/>
              <a:t>√5</a:t>
            </a:r>
            <a:r>
              <a:rPr lang="en-US" dirty="0"/>
              <a:t> → 2.23606… (non-terminating, non-repeating)</a:t>
            </a:r>
          </a:p>
          <a:p>
            <a:pPr>
              <a:buFont typeface="Arial" panose="020B0604020202020204" pitchFamily="34" charset="0"/>
              <a:buChar char="•"/>
            </a:pPr>
            <a:r>
              <a:rPr lang="en-US" b="1" dirty="0"/>
              <a:t>√3</a:t>
            </a:r>
            <a:r>
              <a:rPr lang="en-US" dirty="0"/>
              <a:t> → 1.73205… (non-terminating, non-repeating)</a:t>
            </a:r>
          </a:p>
          <a:p>
            <a:pPr>
              <a:buFont typeface="Arial" panose="020B0604020202020204" pitchFamily="34" charset="0"/>
              <a:buChar char="•"/>
            </a:pPr>
            <a:r>
              <a:rPr lang="en-US" b="1" dirty="0"/>
              <a:t>3.14159…</a:t>
            </a:r>
            <a:r>
              <a:rPr lang="en-US" dirty="0"/>
              <a:t> (decimal written out, non-repeating)</a:t>
            </a:r>
          </a:p>
          <a:p>
            <a:endParaRPr lang="en-US" dirty="0"/>
          </a:p>
        </p:txBody>
      </p:sp>
      <p:sp>
        <p:nvSpPr>
          <p:cNvPr id="4" name="Slide Number Placeholder 3"/>
          <p:cNvSpPr>
            <a:spLocks noGrp="1"/>
          </p:cNvSpPr>
          <p:nvPr>
            <p:ph type="sldNum" sz="quarter" idx="5"/>
          </p:nvPr>
        </p:nvSpPr>
        <p:spPr/>
        <p:txBody>
          <a:bodyPr/>
          <a:lstStyle/>
          <a:p>
            <a:fld id="{C7C2E340-C5CD-4574-86A5-3AE47E7760E5}" type="slidenum">
              <a:rPr lang="en-US" smtClean="0"/>
              <a:t>7</a:t>
            </a:fld>
            <a:endParaRPr lang="en-US"/>
          </a:p>
        </p:txBody>
      </p:sp>
    </p:spTree>
    <p:extLst>
      <p:ext uri="{BB962C8B-B14F-4D97-AF65-F5344CB8AC3E}">
        <p14:creationId xmlns:p14="http://schemas.microsoft.com/office/powerpoint/2010/main" val="659815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3568FB-C45E-4A5D-97CE-E1CDBF3385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FECDA8-F8D6-099B-8D59-0777FC20F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E7C4C-0069-A75D-07CF-233B989E4AB6}"/>
              </a:ext>
            </a:extLst>
          </p:cNvPr>
          <p:cNvSpPr>
            <a:spLocks noGrp="1"/>
          </p:cNvSpPr>
          <p:nvPr>
            <p:ph type="body" idx="1"/>
          </p:nvPr>
        </p:nvSpPr>
        <p:spPr/>
        <p:txBody>
          <a:bodyPr/>
          <a:lstStyle/>
          <a:p>
            <a:pPr>
              <a:buNone/>
            </a:pPr>
            <a:r>
              <a:rPr lang="en-US" dirty="0"/>
              <a:t>Example list:</a:t>
            </a:r>
          </a:p>
          <a:p>
            <a:pPr>
              <a:buFont typeface="Arial" panose="020B0604020202020204" pitchFamily="34" charset="0"/>
              <a:buChar char="•"/>
            </a:pPr>
            <a:r>
              <a:rPr lang="en-US" dirty="0"/>
              <a:t>3</a:t>
            </a:r>
          </a:p>
          <a:p>
            <a:pPr>
              <a:buFont typeface="Arial" panose="020B0604020202020204" pitchFamily="34" charset="0"/>
              <a:buChar char="•"/>
            </a:pPr>
            <a:r>
              <a:rPr lang="el-GR" dirty="0"/>
              <a:t>π</a:t>
            </a:r>
          </a:p>
          <a:p>
            <a:pPr>
              <a:buFont typeface="Arial" panose="020B0604020202020204" pitchFamily="34" charset="0"/>
              <a:buChar char="•"/>
            </a:pPr>
            <a:r>
              <a:rPr lang="el-GR" dirty="0"/>
              <a:t>-2/5</a:t>
            </a:r>
          </a:p>
          <a:p>
            <a:pPr>
              <a:buFont typeface="Arial" panose="020B0604020202020204" pitchFamily="34" charset="0"/>
              <a:buChar char="•"/>
            </a:pPr>
            <a:r>
              <a:rPr lang="el-GR" dirty="0"/>
              <a:t>√2</a:t>
            </a:r>
          </a:p>
          <a:p>
            <a:pPr>
              <a:buFont typeface="Arial" panose="020B0604020202020204" pitchFamily="34" charset="0"/>
              <a:buChar char="•"/>
            </a:pPr>
            <a:r>
              <a:rPr lang="el-GR" dirty="0"/>
              <a:t>0.75</a:t>
            </a:r>
          </a:p>
          <a:p>
            <a:pPr>
              <a:buFont typeface="Arial" panose="020B0604020202020204" pitchFamily="34" charset="0"/>
              <a:buChar char="•"/>
            </a:pPr>
            <a:r>
              <a:rPr lang="el-GR" dirty="0"/>
              <a:t>√5</a:t>
            </a:r>
          </a:p>
          <a:p>
            <a:pPr>
              <a:buFont typeface="Arial" panose="020B0604020202020204" pitchFamily="34" charset="0"/>
              <a:buChar char="•"/>
            </a:pPr>
            <a:r>
              <a:rPr lang="el-GR" dirty="0"/>
              <a:t>-4</a:t>
            </a:r>
          </a:p>
          <a:p>
            <a:pPr>
              <a:buFont typeface="Arial" panose="020B0604020202020204" pitchFamily="34" charset="0"/>
              <a:buChar char="•"/>
            </a:pPr>
            <a:r>
              <a:rPr lang="el-GR" dirty="0"/>
              <a:t>√3</a:t>
            </a:r>
          </a:p>
          <a:p>
            <a:pPr>
              <a:buFont typeface="Arial" panose="020B0604020202020204" pitchFamily="34" charset="0"/>
              <a:buChar char="•"/>
            </a:pPr>
            <a:r>
              <a:rPr lang="el-GR" dirty="0"/>
              <a:t>1/3</a:t>
            </a:r>
          </a:p>
          <a:p>
            <a:pPr>
              <a:buFont typeface="Arial" panose="020B0604020202020204" pitchFamily="34" charset="0"/>
              <a:buChar char="•"/>
            </a:pPr>
            <a:r>
              <a:rPr lang="el-GR" dirty="0"/>
              <a:t>3.14159…</a:t>
            </a:r>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a:buNone/>
            </a:pPr>
            <a:r>
              <a:rPr lang="en-US" b="1" dirty="0"/>
              <a:t>Rational Numbers (can be written as a fraction)</a:t>
            </a:r>
          </a:p>
          <a:p>
            <a:pPr>
              <a:buFont typeface="Arial" panose="020B0604020202020204" pitchFamily="34" charset="0"/>
              <a:buChar char="•"/>
            </a:pPr>
            <a:r>
              <a:rPr lang="en-US" b="1" dirty="0"/>
              <a:t>3</a:t>
            </a:r>
            <a:r>
              <a:rPr lang="en-US" dirty="0"/>
              <a:t> → 3/1</a:t>
            </a:r>
          </a:p>
          <a:p>
            <a:pPr>
              <a:buFont typeface="Arial" panose="020B0604020202020204" pitchFamily="34" charset="0"/>
              <a:buChar char="•"/>
            </a:pPr>
            <a:r>
              <a:rPr lang="en-US" b="1" dirty="0"/>
              <a:t>-2/5</a:t>
            </a:r>
            <a:r>
              <a:rPr lang="en-US" dirty="0"/>
              <a:t> → already a fraction</a:t>
            </a:r>
          </a:p>
          <a:p>
            <a:pPr>
              <a:buFont typeface="Arial" panose="020B0604020202020204" pitchFamily="34" charset="0"/>
              <a:buChar char="•"/>
            </a:pPr>
            <a:r>
              <a:rPr lang="en-US" b="1" dirty="0"/>
              <a:t>0.75</a:t>
            </a:r>
            <a:r>
              <a:rPr lang="en-US" dirty="0"/>
              <a:t> → 75/100</a:t>
            </a:r>
          </a:p>
          <a:p>
            <a:pPr>
              <a:buFont typeface="Arial" panose="020B0604020202020204" pitchFamily="34" charset="0"/>
              <a:buChar char="•"/>
            </a:pPr>
            <a:r>
              <a:rPr lang="en-US" b="1" dirty="0"/>
              <a:t>-4</a:t>
            </a:r>
            <a:r>
              <a:rPr lang="en-US" dirty="0"/>
              <a:t> → -4/1</a:t>
            </a:r>
          </a:p>
          <a:p>
            <a:pPr>
              <a:buFont typeface="Arial" panose="020B0604020202020204" pitchFamily="34" charset="0"/>
              <a:buChar char="•"/>
            </a:pPr>
            <a:r>
              <a:rPr lang="en-US" b="1" dirty="0"/>
              <a:t>1/3</a:t>
            </a:r>
            <a:r>
              <a:rPr lang="en-US" dirty="0"/>
              <a:t> → already a fraction</a:t>
            </a:r>
          </a:p>
          <a:p>
            <a:pPr>
              <a:buNone/>
            </a:pPr>
            <a:r>
              <a:rPr lang="en-US" b="1" dirty="0"/>
              <a:t>Irrational Numbers (cannot be written as a simple fraction, decimals never repeat or end)</a:t>
            </a:r>
          </a:p>
          <a:p>
            <a:pPr>
              <a:buFont typeface="Arial" panose="020B0604020202020204" pitchFamily="34" charset="0"/>
              <a:buChar char="•"/>
            </a:pPr>
            <a:r>
              <a:rPr lang="el-GR" b="1" dirty="0"/>
              <a:t>π</a:t>
            </a:r>
            <a:r>
              <a:rPr lang="el-GR" dirty="0"/>
              <a:t> → 3.14159… (</a:t>
            </a:r>
            <a:r>
              <a:rPr lang="en-US" dirty="0"/>
              <a:t>never-ending, never-repeating)</a:t>
            </a:r>
          </a:p>
          <a:p>
            <a:pPr>
              <a:buFont typeface="Arial" panose="020B0604020202020204" pitchFamily="34" charset="0"/>
              <a:buChar char="•"/>
            </a:pPr>
            <a:r>
              <a:rPr lang="en-US" b="1" dirty="0"/>
              <a:t>√2</a:t>
            </a:r>
            <a:r>
              <a:rPr lang="en-US" dirty="0"/>
              <a:t> → 1.414213… (non-terminating, non-repeating)</a:t>
            </a:r>
          </a:p>
          <a:p>
            <a:pPr>
              <a:buFont typeface="Arial" panose="020B0604020202020204" pitchFamily="34" charset="0"/>
              <a:buChar char="•"/>
            </a:pPr>
            <a:r>
              <a:rPr lang="en-US" b="1" dirty="0"/>
              <a:t>√5</a:t>
            </a:r>
            <a:r>
              <a:rPr lang="en-US" dirty="0"/>
              <a:t> → 2.23606… (non-terminating, non-repeating)</a:t>
            </a:r>
          </a:p>
          <a:p>
            <a:pPr>
              <a:buFont typeface="Arial" panose="020B0604020202020204" pitchFamily="34" charset="0"/>
              <a:buChar char="•"/>
            </a:pPr>
            <a:r>
              <a:rPr lang="en-US" b="1" dirty="0"/>
              <a:t>√3</a:t>
            </a:r>
            <a:r>
              <a:rPr lang="en-US" dirty="0"/>
              <a:t> → 1.73205… (non-terminating, non-repeating)</a:t>
            </a:r>
          </a:p>
          <a:p>
            <a:pPr>
              <a:buFont typeface="Arial" panose="020B0604020202020204" pitchFamily="34" charset="0"/>
              <a:buChar char="•"/>
            </a:pPr>
            <a:r>
              <a:rPr lang="en-US" b="1" dirty="0"/>
              <a:t>3.14159…</a:t>
            </a:r>
            <a:r>
              <a:rPr lang="en-US" dirty="0"/>
              <a:t> (decimal written out, non-repeating)</a:t>
            </a:r>
          </a:p>
          <a:p>
            <a:endParaRPr lang="en-US" dirty="0"/>
          </a:p>
        </p:txBody>
      </p:sp>
      <p:sp>
        <p:nvSpPr>
          <p:cNvPr id="4" name="Slide Number Placeholder 3">
            <a:extLst>
              <a:ext uri="{FF2B5EF4-FFF2-40B4-BE49-F238E27FC236}">
                <a16:creationId xmlns:a16="http://schemas.microsoft.com/office/drawing/2014/main" id="{F1803784-816F-B082-ECC3-437230AF4434}"/>
              </a:ext>
            </a:extLst>
          </p:cNvPr>
          <p:cNvSpPr>
            <a:spLocks noGrp="1"/>
          </p:cNvSpPr>
          <p:nvPr>
            <p:ph type="sldNum" sz="quarter" idx="5"/>
          </p:nvPr>
        </p:nvSpPr>
        <p:spPr/>
        <p:txBody>
          <a:bodyPr/>
          <a:lstStyle/>
          <a:p>
            <a:fld id="{C7C2E340-C5CD-4574-86A5-3AE47E7760E5}" type="slidenum">
              <a:rPr lang="en-US" smtClean="0"/>
              <a:t>8</a:t>
            </a:fld>
            <a:endParaRPr lang="en-US"/>
          </a:p>
        </p:txBody>
      </p:sp>
    </p:spTree>
    <p:extLst>
      <p:ext uri="{BB962C8B-B14F-4D97-AF65-F5344CB8AC3E}">
        <p14:creationId xmlns:p14="http://schemas.microsoft.com/office/powerpoint/2010/main" val="3752737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81FF5-E02D-3967-F635-57CF7F5CAB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080D1-3800-2A51-0963-4940CEFA16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4EFFF-37A1-8C6A-F4E4-82565EE24895}"/>
              </a:ext>
            </a:extLst>
          </p:cNvPr>
          <p:cNvSpPr>
            <a:spLocks noGrp="1"/>
          </p:cNvSpPr>
          <p:nvPr>
            <p:ph type="body" idx="1"/>
          </p:nvPr>
        </p:nvSpPr>
        <p:spPr/>
        <p:txBody>
          <a:bodyPr/>
          <a:lstStyle/>
          <a:p>
            <a:pPr>
              <a:buNone/>
            </a:pPr>
            <a:r>
              <a:rPr lang="en-US" dirty="0"/>
              <a:t>Example list:</a:t>
            </a:r>
          </a:p>
          <a:p>
            <a:pPr>
              <a:buFont typeface="Arial" panose="020B0604020202020204" pitchFamily="34" charset="0"/>
              <a:buChar char="•"/>
            </a:pPr>
            <a:r>
              <a:rPr lang="en-US" dirty="0"/>
              <a:t>3</a:t>
            </a:r>
          </a:p>
          <a:p>
            <a:pPr>
              <a:buFont typeface="Arial" panose="020B0604020202020204" pitchFamily="34" charset="0"/>
              <a:buChar char="•"/>
            </a:pPr>
            <a:r>
              <a:rPr lang="el-GR" dirty="0"/>
              <a:t>π</a:t>
            </a:r>
          </a:p>
          <a:p>
            <a:pPr>
              <a:buFont typeface="Arial" panose="020B0604020202020204" pitchFamily="34" charset="0"/>
              <a:buChar char="•"/>
            </a:pPr>
            <a:r>
              <a:rPr lang="el-GR" dirty="0"/>
              <a:t>-2/5</a:t>
            </a:r>
          </a:p>
          <a:p>
            <a:pPr>
              <a:buFont typeface="Arial" panose="020B0604020202020204" pitchFamily="34" charset="0"/>
              <a:buChar char="•"/>
            </a:pPr>
            <a:r>
              <a:rPr lang="el-GR" dirty="0"/>
              <a:t>√2</a:t>
            </a:r>
          </a:p>
          <a:p>
            <a:pPr>
              <a:buFont typeface="Arial" panose="020B0604020202020204" pitchFamily="34" charset="0"/>
              <a:buChar char="•"/>
            </a:pPr>
            <a:r>
              <a:rPr lang="el-GR" dirty="0"/>
              <a:t>0.75</a:t>
            </a:r>
          </a:p>
          <a:p>
            <a:pPr>
              <a:buFont typeface="Arial" panose="020B0604020202020204" pitchFamily="34" charset="0"/>
              <a:buChar char="•"/>
            </a:pPr>
            <a:r>
              <a:rPr lang="el-GR" dirty="0"/>
              <a:t>√5</a:t>
            </a:r>
          </a:p>
          <a:p>
            <a:pPr>
              <a:buFont typeface="Arial" panose="020B0604020202020204" pitchFamily="34" charset="0"/>
              <a:buChar char="•"/>
            </a:pPr>
            <a:r>
              <a:rPr lang="el-GR" dirty="0"/>
              <a:t>-4</a:t>
            </a:r>
          </a:p>
          <a:p>
            <a:pPr>
              <a:buFont typeface="Arial" panose="020B0604020202020204" pitchFamily="34" charset="0"/>
              <a:buChar char="•"/>
            </a:pPr>
            <a:r>
              <a:rPr lang="el-GR" dirty="0"/>
              <a:t>√3</a:t>
            </a:r>
          </a:p>
          <a:p>
            <a:pPr>
              <a:buFont typeface="Arial" panose="020B0604020202020204" pitchFamily="34" charset="0"/>
              <a:buChar char="•"/>
            </a:pPr>
            <a:r>
              <a:rPr lang="el-GR" dirty="0"/>
              <a:t>1/3</a:t>
            </a:r>
          </a:p>
          <a:p>
            <a:pPr>
              <a:buFont typeface="Arial" panose="020B0604020202020204" pitchFamily="34" charset="0"/>
              <a:buChar char="•"/>
            </a:pPr>
            <a:r>
              <a:rPr lang="el-GR" dirty="0"/>
              <a:t>3.14159…</a:t>
            </a:r>
          </a:p>
          <a:p>
            <a:pPr>
              <a:buNone/>
            </a:pPr>
            <a:endParaRPr lang="en-US" b="1" dirty="0"/>
          </a:p>
          <a:p>
            <a:pPr>
              <a:buNone/>
            </a:pPr>
            <a:endParaRPr lang="en-US" b="1" dirty="0"/>
          </a:p>
          <a:p>
            <a:pPr>
              <a:buNone/>
            </a:pPr>
            <a:endParaRPr lang="en-US" b="1" dirty="0"/>
          </a:p>
          <a:p>
            <a:pPr>
              <a:buNone/>
            </a:pPr>
            <a:endParaRPr lang="en-US" b="1" dirty="0"/>
          </a:p>
          <a:p>
            <a:pPr>
              <a:buNone/>
            </a:pPr>
            <a:endParaRPr lang="en-US" b="1" dirty="0"/>
          </a:p>
          <a:p>
            <a:pPr>
              <a:buNone/>
            </a:pPr>
            <a:r>
              <a:rPr lang="en-US" b="1" dirty="0"/>
              <a:t>Rational Numbers (can be written as a fraction)</a:t>
            </a:r>
          </a:p>
          <a:p>
            <a:pPr>
              <a:buFont typeface="Arial" panose="020B0604020202020204" pitchFamily="34" charset="0"/>
              <a:buChar char="•"/>
            </a:pPr>
            <a:r>
              <a:rPr lang="en-US" b="1" dirty="0"/>
              <a:t>3</a:t>
            </a:r>
            <a:r>
              <a:rPr lang="en-US" dirty="0"/>
              <a:t> → 3/1</a:t>
            </a:r>
          </a:p>
          <a:p>
            <a:pPr>
              <a:buFont typeface="Arial" panose="020B0604020202020204" pitchFamily="34" charset="0"/>
              <a:buChar char="•"/>
            </a:pPr>
            <a:r>
              <a:rPr lang="en-US" b="1" dirty="0"/>
              <a:t>-2/5</a:t>
            </a:r>
            <a:r>
              <a:rPr lang="en-US" dirty="0"/>
              <a:t> → already a fraction</a:t>
            </a:r>
          </a:p>
          <a:p>
            <a:pPr>
              <a:buFont typeface="Arial" panose="020B0604020202020204" pitchFamily="34" charset="0"/>
              <a:buChar char="•"/>
            </a:pPr>
            <a:r>
              <a:rPr lang="en-US" b="1" dirty="0"/>
              <a:t>0.75</a:t>
            </a:r>
            <a:r>
              <a:rPr lang="en-US" dirty="0"/>
              <a:t> → 75/100</a:t>
            </a:r>
          </a:p>
          <a:p>
            <a:pPr>
              <a:buFont typeface="Arial" panose="020B0604020202020204" pitchFamily="34" charset="0"/>
              <a:buChar char="•"/>
            </a:pPr>
            <a:r>
              <a:rPr lang="en-US" b="1" dirty="0"/>
              <a:t>-4</a:t>
            </a:r>
            <a:r>
              <a:rPr lang="en-US" dirty="0"/>
              <a:t> → -4/1</a:t>
            </a:r>
          </a:p>
          <a:p>
            <a:pPr>
              <a:buFont typeface="Arial" panose="020B0604020202020204" pitchFamily="34" charset="0"/>
              <a:buChar char="•"/>
            </a:pPr>
            <a:r>
              <a:rPr lang="en-US" b="1" dirty="0"/>
              <a:t>1/3</a:t>
            </a:r>
            <a:r>
              <a:rPr lang="en-US" dirty="0"/>
              <a:t> → already a fraction</a:t>
            </a:r>
          </a:p>
          <a:p>
            <a:pPr>
              <a:buNone/>
            </a:pPr>
            <a:r>
              <a:rPr lang="en-US" b="1" dirty="0"/>
              <a:t>Irrational Numbers (cannot be written as a simple fraction, decimals never repeat or end)</a:t>
            </a:r>
          </a:p>
          <a:p>
            <a:pPr>
              <a:buFont typeface="Arial" panose="020B0604020202020204" pitchFamily="34" charset="0"/>
              <a:buChar char="•"/>
            </a:pPr>
            <a:r>
              <a:rPr lang="el-GR" b="1" dirty="0"/>
              <a:t>π</a:t>
            </a:r>
            <a:r>
              <a:rPr lang="el-GR" dirty="0"/>
              <a:t> → 3.14159… (</a:t>
            </a:r>
            <a:r>
              <a:rPr lang="en-US" dirty="0"/>
              <a:t>never-ending, never-repeating)</a:t>
            </a:r>
          </a:p>
          <a:p>
            <a:pPr>
              <a:buFont typeface="Arial" panose="020B0604020202020204" pitchFamily="34" charset="0"/>
              <a:buChar char="•"/>
            </a:pPr>
            <a:r>
              <a:rPr lang="en-US" b="1" dirty="0"/>
              <a:t>√2</a:t>
            </a:r>
            <a:r>
              <a:rPr lang="en-US" dirty="0"/>
              <a:t> → 1.414213… (non-terminating, non-repeating)</a:t>
            </a:r>
          </a:p>
          <a:p>
            <a:pPr>
              <a:buFont typeface="Arial" panose="020B0604020202020204" pitchFamily="34" charset="0"/>
              <a:buChar char="•"/>
            </a:pPr>
            <a:r>
              <a:rPr lang="en-US" b="1" dirty="0"/>
              <a:t>√5</a:t>
            </a:r>
            <a:r>
              <a:rPr lang="en-US" dirty="0"/>
              <a:t> → 2.23606… (non-terminating, non-repeating)</a:t>
            </a:r>
          </a:p>
          <a:p>
            <a:pPr>
              <a:buFont typeface="Arial" panose="020B0604020202020204" pitchFamily="34" charset="0"/>
              <a:buChar char="•"/>
            </a:pPr>
            <a:r>
              <a:rPr lang="en-US" b="1" dirty="0"/>
              <a:t>√3</a:t>
            </a:r>
            <a:r>
              <a:rPr lang="en-US" dirty="0"/>
              <a:t> → 1.73205… (non-terminating, non-repeating)</a:t>
            </a:r>
          </a:p>
          <a:p>
            <a:pPr>
              <a:buFont typeface="Arial" panose="020B0604020202020204" pitchFamily="34" charset="0"/>
              <a:buChar char="•"/>
            </a:pPr>
            <a:r>
              <a:rPr lang="en-US" b="1" dirty="0"/>
              <a:t>3.14159…</a:t>
            </a:r>
            <a:r>
              <a:rPr lang="en-US" dirty="0"/>
              <a:t> (decimal written out, non-repeating)</a:t>
            </a:r>
          </a:p>
          <a:p>
            <a:endParaRPr lang="en-US" dirty="0"/>
          </a:p>
        </p:txBody>
      </p:sp>
      <p:sp>
        <p:nvSpPr>
          <p:cNvPr id="4" name="Slide Number Placeholder 3">
            <a:extLst>
              <a:ext uri="{FF2B5EF4-FFF2-40B4-BE49-F238E27FC236}">
                <a16:creationId xmlns:a16="http://schemas.microsoft.com/office/drawing/2014/main" id="{6C72B1C4-3631-31BD-2490-924682AC5662}"/>
              </a:ext>
            </a:extLst>
          </p:cNvPr>
          <p:cNvSpPr>
            <a:spLocks noGrp="1"/>
          </p:cNvSpPr>
          <p:nvPr>
            <p:ph type="sldNum" sz="quarter" idx="5"/>
          </p:nvPr>
        </p:nvSpPr>
        <p:spPr/>
        <p:txBody>
          <a:bodyPr/>
          <a:lstStyle/>
          <a:p>
            <a:fld id="{C7C2E340-C5CD-4574-86A5-3AE47E7760E5}" type="slidenum">
              <a:rPr lang="en-US" smtClean="0"/>
              <a:t>9</a:t>
            </a:fld>
            <a:endParaRPr lang="en-US"/>
          </a:p>
        </p:txBody>
      </p:sp>
    </p:spTree>
    <p:extLst>
      <p:ext uri="{BB962C8B-B14F-4D97-AF65-F5344CB8AC3E}">
        <p14:creationId xmlns:p14="http://schemas.microsoft.com/office/powerpoint/2010/main" val="3523247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0D3849-F797-B712-7D30-D379BB99C6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F60AB-7A95-C2AD-49D6-2706323F98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D449F2-09E2-4C4E-707B-590383C2A4E5}"/>
              </a:ext>
            </a:extLst>
          </p:cNvPr>
          <p:cNvSpPr>
            <a:spLocks noGrp="1"/>
          </p:cNvSpPr>
          <p:nvPr>
            <p:ph type="body" idx="1"/>
          </p:nvPr>
        </p:nvSpPr>
        <p:spPr/>
        <p:txBody>
          <a:bodyPr/>
          <a:lstStyle/>
          <a:p>
            <a:pPr>
              <a:buNone/>
            </a:pPr>
            <a:r>
              <a:rPr lang="en-US" b="1" dirty="0"/>
              <a:t>Decimals for Round Robin Activity </a:t>
            </a:r>
          </a:p>
          <a:p>
            <a:pPr>
              <a:buFont typeface="+mj-lt"/>
              <a:buAutoNum type="arabicPeriod"/>
            </a:pPr>
            <a:r>
              <a:rPr lang="en-US" dirty="0"/>
              <a:t>0.75</a:t>
            </a:r>
          </a:p>
          <a:p>
            <a:pPr>
              <a:buFont typeface="+mj-lt"/>
              <a:buAutoNum type="arabicPeriod"/>
            </a:pPr>
            <a:r>
              <a:rPr lang="en-US" dirty="0"/>
              <a:t>0.666…</a:t>
            </a:r>
          </a:p>
          <a:p>
            <a:pPr>
              <a:buFont typeface="+mj-lt"/>
              <a:buAutoNum type="arabicPeriod"/>
            </a:pPr>
            <a:r>
              <a:rPr lang="en-US" dirty="0"/>
              <a:t>1.2</a:t>
            </a:r>
          </a:p>
          <a:p>
            <a:pPr>
              <a:buFont typeface="+mj-lt"/>
              <a:buAutoNum type="arabicPeriod"/>
            </a:pPr>
            <a:r>
              <a:rPr lang="en-US" dirty="0"/>
              <a:t>3.14159…</a:t>
            </a:r>
          </a:p>
          <a:p>
            <a:pPr>
              <a:buFont typeface="+mj-lt"/>
              <a:buAutoNum type="arabicPeriod"/>
            </a:pPr>
            <a:r>
              <a:rPr lang="en-US" dirty="0"/>
              <a:t>0.125</a:t>
            </a:r>
          </a:p>
          <a:p>
            <a:pPr>
              <a:buFont typeface="+mj-lt"/>
              <a:buAutoNum type="arabicPeriod"/>
            </a:pPr>
            <a:r>
              <a:rPr lang="en-US" dirty="0"/>
              <a:t>0.8181…</a:t>
            </a:r>
          </a:p>
          <a:p>
            <a:pPr>
              <a:buFont typeface="+mj-lt"/>
              <a:buAutoNum type="arabicPeriod"/>
            </a:pPr>
            <a:r>
              <a:rPr lang="en-US" dirty="0"/>
              <a:t>2.5</a:t>
            </a:r>
          </a:p>
          <a:p>
            <a:pPr>
              <a:buFont typeface="+mj-lt"/>
              <a:buAutoNum type="arabicPeriod"/>
            </a:pPr>
            <a:r>
              <a:rPr lang="en-US" dirty="0"/>
              <a:t>0.123456…</a:t>
            </a:r>
          </a:p>
        </p:txBody>
      </p:sp>
      <p:sp>
        <p:nvSpPr>
          <p:cNvPr id="4" name="Slide Number Placeholder 3">
            <a:extLst>
              <a:ext uri="{FF2B5EF4-FFF2-40B4-BE49-F238E27FC236}">
                <a16:creationId xmlns:a16="http://schemas.microsoft.com/office/drawing/2014/main" id="{926A8E97-63B4-30BE-1F1C-3BB6D6E79360}"/>
              </a:ext>
            </a:extLst>
          </p:cNvPr>
          <p:cNvSpPr>
            <a:spLocks noGrp="1"/>
          </p:cNvSpPr>
          <p:nvPr>
            <p:ph type="sldNum" sz="quarter" idx="5"/>
          </p:nvPr>
        </p:nvSpPr>
        <p:spPr/>
        <p:txBody>
          <a:bodyPr/>
          <a:lstStyle/>
          <a:p>
            <a:fld id="{C7C2E340-C5CD-4574-86A5-3AE47E7760E5}" type="slidenum">
              <a:rPr lang="en-US" smtClean="0"/>
              <a:t>10</a:t>
            </a:fld>
            <a:endParaRPr lang="en-US"/>
          </a:p>
        </p:txBody>
      </p:sp>
    </p:spTree>
    <p:extLst>
      <p:ext uri="{BB962C8B-B14F-4D97-AF65-F5344CB8AC3E}">
        <p14:creationId xmlns:p14="http://schemas.microsoft.com/office/powerpoint/2010/main" val="185115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F2D3F-E084-5D1B-B688-6C965E94D1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4DB05F-95FB-0687-63DB-749C27C78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D27BAB-26E3-B449-0599-4A0737C358B6}"/>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5AB4FF3F-4F09-850E-D7C5-10C1F1930C90}"/>
              </a:ext>
            </a:extLst>
          </p:cNvPr>
          <p:cNvSpPr>
            <a:spLocks noGrp="1"/>
          </p:cNvSpPr>
          <p:nvPr>
            <p:ph type="sldNum" sz="quarter" idx="5"/>
          </p:nvPr>
        </p:nvSpPr>
        <p:spPr/>
        <p:txBody>
          <a:bodyPr/>
          <a:lstStyle/>
          <a:p>
            <a:fld id="{C7C2E340-C5CD-4574-86A5-3AE47E7760E5}" type="slidenum">
              <a:rPr lang="en-US" smtClean="0"/>
              <a:t>11</a:t>
            </a:fld>
            <a:endParaRPr lang="en-US"/>
          </a:p>
        </p:txBody>
      </p:sp>
    </p:spTree>
    <p:extLst>
      <p:ext uri="{BB962C8B-B14F-4D97-AF65-F5344CB8AC3E}">
        <p14:creationId xmlns:p14="http://schemas.microsoft.com/office/powerpoint/2010/main" val="3617196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0716-4EC7-6792-D5CF-9EDB193B03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E7D99E-679E-B84E-CE84-75EF5BFF7A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01B892-A1D2-58B8-8EF7-7953426AAA58}"/>
              </a:ext>
            </a:extLst>
          </p:cNvPr>
          <p:cNvSpPr>
            <a:spLocks noGrp="1"/>
          </p:cNvSpPr>
          <p:nvPr>
            <p:ph type="body" idx="1"/>
          </p:nvPr>
        </p:nvSpPr>
        <p:spPr/>
        <p:txBody>
          <a:bodyPr/>
          <a:lstStyle/>
          <a:p>
            <a:pPr>
              <a:buNone/>
            </a:pPr>
            <a:r>
              <a:rPr lang="en-US" dirty="0"/>
              <a:t>Square roots ask: what number times itself gives this number? For example, √49 = 7. But what if the number isn’t a perfect square, like 50? Today we’ll learn how to </a:t>
            </a:r>
            <a:r>
              <a:rPr lang="en-US" i="1" dirty="0"/>
              <a:t>estimate</a:t>
            </a:r>
            <a:r>
              <a:rPr lang="en-US" dirty="0"/>
              <a:t> using a number line.</a:t>
            </a:r>
          </a:p>
        </p:txBody>
      </p:sp>
      <p:sp>
        <p:nvSpPr>
          <p:cNvPr id="4" name="Slide Number Placeholder 3">
            <a:extLst>
              <a:ext uri="{FF2B5EF4-FFF2-40B4-BE49-F238E27FC236}">
                <a16:creationId xmlns:a16="http://schemas.microsoft.com/office/drawing/2014/main" id="{EABF50E9-1E34-F65F-AE45-853BF5FCA6D0}"/>
              </a:ext>
            </a:extLst>
          </p:cNvPr>
          <p:cNvSpPr>
            <a:spLocks noGrp="1"/>
          </p:cNvSpPr>
          <p:nvPr>
            <p:ph type="sldNum" sz="quarter" idx="5"/>
          </p:nvPr>
        </p:nvSpPr>
        <p:spPr/>
        <p:txBody>
          <a:bodyPr/>
          <a:lstStyle/>
          <a:p>
            <a:fld id="{C7C2E340-C5CD-4574-86A5-3AE47E7760E5}" type="slidenum">
              <a:rPr lang="en-US" smtClean="0"/>
              <a:t>12</a:t>
            </a:fld>
            <a:endParaRPr lang="en-US"/>
          </a:p>
        </p:txBody>
      </p:sp>
    </p:spTree>
    <p:extLst>
      <p:ext uri="{BB962C8B-B14F-4D97-AF65-F5344CB8AC3E}">
        <p14:creationId xmlns:p14="http://schemas.microsoft.com/office/powerpoint/2010/main" val="3751914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DF27D-78DB-76FF-B19D-C9529C5658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0D3F73-C89A-4D49-2BBA-3B9F10FE64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85B263-351B-ABEF-0AE0-759F89E50F2F}"/>
              </a:ext>
            </a:extLst>
          </p:cNvPr>
          <p:cNvSpPr>
            <a:spLocks noGrp="1"/>
          </p:cNvSpPr>
          <p:nvPr>
            <p:ph type="body" idx="1"/>
          </p:nvPr>
        </p:nvSpPr>
        <p:spPr/>
        <p:txBody>
          <a:bodyPr/>
          <a:lstStyle/>
          <a:p>
            <a:pPr>
              <a:buNone/>
            </a:pPr>
            <a:endParaRPr lang="en-US" dirty="0"/>
          </a:p>
        </p:txBody>
      </p:sp>
      <p:sp>
        <p:nvSpPr>
          <p:cNvPr id="4" name="Slide Number Placeholder 3">
            <a:extLst>
              <a:ext uri="{FF2B5EF4-FFF2-40B4-BE49-F238E27FC236}">
                <a16:creationId xmlns:a16="http://schemas.microsoft.com/office/drawing/2014/main" id="{0034FA75-4569-1404-96DF-2D3A0FFFE690}"/>
              </a:ext>
            </a:extLst>
          </p:cNvPr>
          <p:cNvSpPr>
            <a:spLocks noGrp="1"/>
          </p:cNvSpPr>
          <p:nvPr>
            <p:ph type="sldNum" sz="quarter" idx="5"/>
          </p:nvPr>
        </p:nvSpPr>
        <p:spPr/>
        <p:txBody>
          <a:bodyPr/>
          <a:lstStyle/>
          <a:p>
            <a:fld id="{C7C2E340-C5CD-4574-86A5-3AE47E7760E5}" type="slidenum">
              <a:rPr lang="en-US" smtClean="0"/>
              <a:t>13</a:t>
            </a:fld>
            <a:endParaRPr lang="en-US"/>
          </a:p>
        </p:txBody>
      </p:sp>
    </p:spTree>
    <p:extLst>
      <p:ext uri="{BB962C8B-B14F-4D97-AF65-F5344CB8AC3E}">
        <p14:creationId xmlns:p14="http://schemas.microsoft.com/office/powerpoint/2010/main" val="296597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EA67E988-5919-57BB-C7DE-D3EAD38A3045}"/>
              </a:ext>
              <a:ext uri="{C183D7F6-B498-43B3-948B-1728B52AA6E4}">
                <adec:decorative xmlns:adec="http://schemas.microsoft.com/office/drawing/2017/decorative" val="1"/>
              </a:ext>
            </a:extLst>
          </p:cNvPr>
          <p:cNvSpPr/>
          <p:nvPr/>
        </p:nvSpPr>
        <p:spPr>
          <a:xfrm>
            <a:off x="517870" y="6209925"/>
            <a:ext cx="11155680" cy="45719"/>
          </a:xfrm>
          <a:custGeom>
            <a:avLst/>
            <a:gdLst>
              <a:gd name="connsiteX0" fmla="*/ 0 w 8715708"/>
              <a:gd name="connsiteY0" fmla="*/ 0 h 45719"/>
              <a:gd name="connsiteX1" fmla="*/ 3694525 w 8715708"/>
              <a:gd name="connsiteY1" fmla="*/ 0 h 45719"/>
              <a:gd name="connsiteX2" fmla="*/ 5021183 w 8715708"/>
              <a:gd name="connsiteY2" fmla="*/ 0 h 45719"/>
              <a:gd name="connsiteX3" fmla="*/ 8715708 w 8715708"/>
              <a:gd name="connsiteY3" fmla="*/ 0 h 45719"/>
              <a:gd name="connsiteX4" fmla="*/ 8715708 w 8715708"/>
              <a:gd name="connsiteY4" fmla="*/ 45719 h 45719"/>
              <a:gd name="connsiteX5" fmla="*/ 5021183 w 8715708"/>
              <a:gd name="connsiteY5" fmla="*/ 45719 h 45719"/>
              <a:gd name="connsiteX6" fmla="*/ 3694525 w 8715708"/>
              <a:gd name="connsiteY6" fmla="*/ 45719 h 45719"/>
              <a:gd name="connsiteX7" fmla="*/ 0 w 8715708"/>
              <a:gd name="connsiteY7" fmla="*/ 45719 h 4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15708" h="45719">
                <a:moveTo>
                  <a:pt x="0" y="0"/>
                </a:moveTo>
                <a:lnTo>
                  <a:pt x="3694525" y="0"/>
                </a:lnTo>
                <a:lnTo>
                  <a:pt x="5021183" y="0"/>
                </a:lnTo>
                <a:lnTo>
                  <a:pt x="8715708" y="0"/>
                </a:lnTo>
                <a:lnTo>
                  <a:pt x="8715708" y="45719"/>
                </a:lnTo>
                <a:lnTo>
                  <a:pt x="5021183" y="45719"/>
                </a:lnTo>
                <a:lnTo>
                  <a:pt x="3694525" y="45719"/>
                </a:lnTo>
                <a:lnTo>
                  <a:pt x="0" y="457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2327B2-BA4B-2C04-0751-5CB63D4AA425}"/>
              </a:ext>
            </a:extLst>
          </p:cNvPr>
          <p:cNvSpPr>
            <a:spLocks noGrp="1"/>
          </p:cNvSpPr>
          <p:nvPr>
            <p:ph type="ctrTitle"/>
          </p:nvPr>
        </p:nvSpPr>
        <p:spPr>
          <a:xfrm>
            <a:off x="521208" y="978408"/>
            <a:ext cx="11155680" cy="3429000"/>
          </a:xfrm>
        </p:spPr>
        <p:txBody>
          <a:bodyPr anchor="t">
            <a:normAutofit/>
          </a:bodyPr>
          <a:lstStyle>
            <a:lvl1pPr algn="l">
              <a:defRPr sz="7200"/>
            </a:lvl1pPr>
          </a:lstStyle>
          <a:p>
            <a:r>
              <a:rPr lang="en-US"/>
              <a:t>Click to edit Master title style</a:t>
            </a:r>
          </a:p>
        </p:txBody>
      </p:sp>
      <p:sp>
        <p:nvSpPr>
          <p:cNvPr id="3" name="Subtitle 2">
            <a:extLst>
              <a:ext uri="{FF2B5EF4-FFF2-40B4-BE49-F238E27FC236}">
                <a16:creationId xmlns:a16="http://schemas.microsoft.com/office/drawing/2014/main" id="{E7201176-DC7A-4C3D-3D8F-352526DA7B5D}"/>
              </a:ext>
            </a:extLst>
          </p:cNvPr>
          <p:cNvSpPr>
            <a:spLocks noGrp="1"/>
          </p:cNvSpPr>
          <p:nvPr>
            <p:ph type="subTitle" idx="1"/>
          </p:nvPr>
        </p:nvSpPr>
        <p:spPr>
          <a:xfrm>
            <a:off x="521208" y="4480560"/>
            <a:ext cx="7104888" cy="1399032"/>
          </a:xfrm>
        </p:spPr>
        <p:txBody>
          <a:bodyPr anchor="b">
            <a:normAutofit/>
          </a:bodyPr>
          <a:lstStyle>
            <a:lvl1pPr marL="0" indent="0" algn="l">
              <a:buNone/>
              <a:defRPr sz="22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7DC221-9A2E-7459-102F-C3CFB27CC389}"/>
              </a:ext>
            </a:extLst>
          </p:cNvPr>
          <p:cNvSpPr>
            <a:spLocks noGrp="1"/>
          </p:cNvSpPr>
          <p:nvPr>
            <p:ph type="dt" sz="half" idx="10"/>
          </p:nvPr>
        </p:nvSpPr>
        <p:spPr/>
        <p:txBody>
          <a:bodyPr/>
          <a:lstStyle/>
          <a:p>
            <a:fld id="{E80C50CD-E178-4744-9B35-B2F624D6C5E9}" type="datetimeFigureOut">
              <a:rPr lang="en-US" smtClean="0"/>
              <a:t>8/15/2025</a:t>
            </a:fld>
            <a:endParaRPr lang="en-US"/>
          </a:p>
        </p:txBody>
      </p:sp>
      <p:sp>
        <p:nvSpPr>
          <p:cNvPr id="5" name="Footer Placeholder 4">
            <a:extLst>
              <a:ext uri="{FF2B5EF4-FFF2-40B4-BE49-F238E27FC236}">
                <a16:creationId xmlns:a16="http://schemas.microsoft.com/office/drawing/2014/main" id="{A5020671-6F7D-3A03-EEC1-661A87F96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53D3A-E0F9-8386-2A6C-96671FBB15A5}"/>
              </a:ext>
            </a:extLst>
          </p:cNvPr>
          <p:cNvSpPr>
            <a:spLocks noGrp="1"/>
          </p:cNvSpPr>
          <p:nvPr>
            <p:ph type="sldNum" sz="quarter" idx="12"/>
          </p:nvPr>
        </p:nvSpPr>
        <p:spPr/>
        <p:txBody>
          <a:bodyPr/>
          <a:lstStyle/>
          <a:p>
            <a:fld id="{148CC95F-0247-41B6-91CF-DC97C76A7088}" type="slidenum">
              <a:rPr lang="en-US" smtClean="0"/>
              <a:t>‹#›</a:t>
            </a:fld>
            <a:endParaRPr lang="en-US"/>
          </a:p>
        </p:txBody>
      </p:sp>
    </p:spTree>
    <p:extLst>
      <p:ext uri="{BB962C8B-B14F-4D97-AF65-F5344CB8AC3E}">
        <p14:creationId xmlns:p14="http://schemas.microsoft.com/office/powerpoint/2010/main" val="214843960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1A28D7-6581-4956-AAE3-9104804DF55B}"/>
              </a:ext>
            </a:extLst>
          </p:cNvPr>
          <p:cNvSpPr>
            <a:spLocks noGrp="1"/>
          </p:cNvSpPr>
          <p:nvPr>
            <p:ph type="title"/>
          </p:nvPr>
        </p:nvSpPr>
        <p:spPr>
          <a:xfrm>
            <a:off x="521208" y="978408"/>
            <a:ext cx="11155680" cy="146304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F3CFCCA4-57A4-08A1-FC45-D2BBA66FABFA}"/>
              </a:ext>
            </a:extLst>
          </p:cNvPr>
          <p:cNvSpPr>
            <a:spLocks noGrp="1"/>
          </p:cNvSpPr>
          <p:nvPr>
            <p:ph type="body" idx="1"/>
          </p:nvPr>
        </p:nvSpPr>
        <p:spPr>
          <a:xfrm>
            <a:off x="521208" y="2578608"/>
            <a:ext cx="11155680" cy="37673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AA0F4-2442-8D45-3C3D-1B8F55C8683A}"/>
              </a:ext>
            </a:extLst>
          </p:cNvPr>
          <p:cNvSpPr>
            <a:spLocks noGrp="1"/>
          </p:cNvSpPr>
          <p:nvPr>
            <p:ph type="dt" sz="half" idx="2"/>
          </p:nvPr>
        </p:nvSpPr>
        <p:spPr>
          <a:xfrm>
            <a:off x="521208" y="6419088"/>
            <a:ext cx="2743200" cy="365125"/>
          </a:xfrm>
          <a:prstGeom prst="rect">
            <a:avLst/>
          </a:prstGeom>
        </p:spPr>
        <p:txBody>
          <a:bodyPr vert="horz" lIns="91440" tIns="45720" rIns="91440" bIns="45720" rtlCol="0" anchor="ctr"/>
          <a:lstStyle>
            <a:lvl1pPr algn="l">
              <a:defRPr sz="900">
                <a:solidFill>
                  <a:schemeClr val="tx1"/>
                </a:solidFill>
              </a:defRPr>
            </a:lvl1pPr>
          </a:lstStyle>
          <a:p>
            <a:fld id="{E80C50CD-E178-4744-9B35-B2F624D6C5E9}" type="datetimeFigureOut">
              <a:rPr lang="en-US" smtClean="0"/>
              <a:pPr/>
              <a:t>8/15/2025</a:t>
            </a:fld>
            <a:endParaRPr lang="en-US"/>
          </a:p>
        </p:txBody>
      </p:sp>
      <p:sp>
        <p:nvSpPr>
          <p:cNvPr id="5" name="Footer Placeholder 4">
            <a:extLst>
              <a:ext uri="{FF2B5EF4-FFF2-40B4-BE49-F238E27FC236}">
                <a16:creationId xmlns:a16="http://schemas.microsoft.com/office/drawing/2014/main" id="{9E03785E-FB42-1D54-92AC-D0A61A8FABD4}"/>
              </a:ext>
            </a:extLst>
          </p:cNvPr>
          <p:cNvSpPr>
            <a:spLocks noGrp="1"/>
          </p:cNvSpPr>
          <p:nvPr>
            <p:ph type="ftr" sz="quarter" idx="3"/>
          </p:nvPr>
        </p:nvSpPr>
        <p:spPr>
          <a:xfrm>
            <a:off x="521208" y="100584"/>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BCC9CF34-1274-DB45-4809-90E5D244A9AE}"/>
              </a:ext>
            </a:extLst>
          </p:cNvPr>
          <p:cNvSpPr>
            <a:spLocks noGrp="1"/>
          </p:cNvSpPr>
          <p:nvPr>
            <p:ph type="sldNum" sz="quarter" idx="4"/>
          </p:nvPr>
        </p:nvSpPr>
        <p:spPr>
          <a:xfrm>
            <a:off x="11457432" y="6419088"/>
            <a:ext cx="640080" cy="365125"/>
          </a:xfrm>
          <a:prstGeom prst="rect">
            <a:avLst/>
          </a:prstGeom>
        </p:spPr>
        <p:txBody>
          <a:bodyPr vert="horz" lIns="91440" tIns="45720" rIns="91440" bIns="45720" rtlCol="0" anchor="ctr"/>
          <a:lstStyle>
            <a:lvl1pPr algn="r">
              <a:defRPr sz="900">
                <a:solidFill>
                  <a:schemeClr val="tx1"/>
                </a:solidFill>
              </a:defRPr>
            </a:lvl1pPr>
          </a:lstStyle>
          <a:p>
            <a:fld id="{148CC95F-0247-41B6-91CF-DC97C76A7088}" type="slidenum">
              <a:rPr lang="en-US" smtClean="0"/>
              <a:pPr/>
              <a:t>‹#›</a:t>
            </a:fld>
            <a:endParaRPr lang="en-US"/>
          </a:p>
        </p:txBody>
      </p:sp>
      <p:sp>
        <p:nvSpPr>
          <p:cNvPr id="7" name="Freeform: Shape 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88925354"/>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138zd1ktt9iqe.cloudfront.net/media/seo_landing_files/usha-integers-01-1596003798.pn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138zd1ktt9iqe.cloudfront.net/media/seo_landing_files/usha-integers-01-1596003798.pn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www.innovatewithmrbarbado.com/interactive-quiz/middle-school"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3D9BB1-1DE6-EF28-1AE7-A48540F5C675}"/>
              </a:ext>
            </a:extLst>
          </p:cNvPr>
          <p:cNvSpPr>
            <a:spLocks noGrp="1"/>
          </p:cNvSpPr>
          <p:nvPr>
            <p:ph type="ctrTitle"/>
          </p:nvPr>
        </p:nvSpPr>
        <p:spPr>
          <a:xfrm>
            <a:off x="517870" y="978408"/>
            <a:ext cx="3465681" cy="2450592"/>
          </a:xfrm>
        </p:spPr>
        <p:txBody>
          <a:bodyPr anchor="t">
            <a:normAutofit/>
          </a:bodyPr>
          <a:lstStyle/>
          <a:p>
            <a:pPr>
              <a:lnSpc>
                <a:spcPct val="90000"/>
              </a:lnSpc>
            </a:pPr>
            <a:r>
              <a:rPr lang="en-US" sz="4100" dirty="0">
                <a:solidFill>
                  <a:schemeClr val="tx2"/>
                </a:solidFill>
              </a:rPr>
              <a:t>Exploring Rational and Irrational Numbers</a:t>
            </a:r>
          </a:p>
        </p:txBody>
      </p:sp>
      <p:sp>
        <p:nvSpPr>
          <p:cNvPr id="3" name="Subtitle 2">
            <a:extLst>
              <a:ext uri="{FF2B5EF4-FFF2-40B4-BE49-F238E27FC236}">
                <a16:creationId xmlns:a16="http://schemas.microsoft.com/office/drawing/2014/main" id="{7376E8EE-A126-198B-5A4E-9B9FA0F3FDD1}"/>
              </a:ext>
            </a:extLst>
          </p:cNvPr>
          <p:cNvSpPr>
            <a:spLocks noGrp="1"/>
          </p:cNvSpPr>
          <p:nvPr>
            <p:ph type="subTitle" idx="1"/>
          </p:nvPr>
        </p:nvSpPr>
        <p:spPr>
          <a:xfrm>
            <a:off x="517870" y="4406871"/>
            <a:ext cx="3465681" cy="1709890"/>
          </a:xfrm>
        </p:spPr>
        <p:txBody>
          <a:bodyPr anchor="t">
            <a:normAutofit/>
          </a:bodyPr>
          <a:lstStyle/>
          <a:p>
            <a:r>
              <a:rPr lang="en-US" dirty="0"/>
              <a:t>Starting with Integers</a:t>
            </a:r>
          </a:p>
        </p:txBody>
      </p:sp>
      <p:sp>
        <p:nvSpPr>
          <p:cNvPr id="34" name="Rectangle 33">
            <a:extLst>
              <a:ext uri="{FF2B5EF4-FFF2-40B4-BE49-F238E27FC236}">
                <a16:creationId xmlns:a16="http://schemas.microsoft.com/office/drawing/2014/main" id="{D91952F0-771E-D2ED-C333-EEED6708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diagram of numbers and symbols&#10;&#10;AI-generated content may be incorrect.">
            <a:extLst>
              <a:ext uri="{FF2B5EF4-FFF2-40B4-BE49-F238E27FC236}">
                <a16:creationId xmlns:a16="http://schemas.microsoft.com/office/drawing/2014/main" id="{A7CAF77A-BE2F-AEB1-57B1-8F5262F7F55B}"/>
              </a:ext>
            </a:extLst>
          </p:cNvPr>
          <p:cNvPicPr>
            <a:picLocks noChangeAspect="1"/>
          </p:cNvPicPr>
          <p:nvPr/>
        </p:nvPicPr>
        <p:blipFill>
          <a:blip r:embed="rId2"/>
          <a:stretch>
            <a:fillRect/>
          </a:stretch>
        </p:blipFill>
        <p:spPr>
          <a:xfrm>
            <a:off x="4232366" y="1395693"/>
            <a:ext cx="7438426" cy="4165518"/>
          </a:xfrm>
          <a:prstGeom prst="rect">
            <a:avLst/>
          </a:prstGeom>
        </p:spPr>
      </p:pic>
      <p:sp>
        <p:nvSpPr>
          <p:cNvPr id="35" name="Rectangle 34">
            <a:extLst>
              <a:ext uri="{FF2B5EF4-FFF2-40B4-BE49-F238E27FC236}">
                <a16:creationId xmlns:a16="http://schemas.microsoft.com/office/drawing/2014/main" id="{3FB6D83C-2377-9CAD-A991-9E0B6AF25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7" name="TextBox 6">
            <a:extLst>
              <a:ext uri="{FF2B5EF4-FFF2-40B4-BE49-F238E27FC236}">
                <a16:creationId xmlns:a16="http://schemas.microsoft.com/office/drawing/2014/main" id="{2C496891-1F70-9741-D8B0-3CB32A653379}"/>
              </a:ext>
            </a:extLst>
          </p:cNvPr>
          <p:cNvSpPr txBox="1"/>
          <p:nvPr/>
        </p:nvSpPr>
        <p:spPr>
          <a:xfrm>
            <a:off x="5673213" y="5376545"/>
            <a:ext cx="4906297" cy="307777"/>
          </a:xfrm>
          <a:prstGeom prst="rect">
            <a:avLst/>
          </a:prstGeom>
          <a:noFill/>
        </p:spPr>
        <p:txBody>
          <a:bodyPr wrap="square">
            <a:spAutoFit/>
          </a:bodyPr>
          <a:lstStyle/>
          <a:p>
            <a:pPr algn="ctr"/>
            <a:r>
              <a:rPr lang="en-US" sz="1400" dirty="0">
                <a:hlinkClick r:id="rId3"/>
              </a:rPr>
              <a:t>Source: usha-integers-01-1596003798.png (1698×953)</a:t>
            </a:r>
            <a:endParaRPr lang="en-US" sz="1400" dirty="0"/>
          </a:p>
        </p:txBody>
      </p:sp>
    </p:spTree>
    <p:extLst>
      <p:ext uri="{BB962C8B-B14F-4D97-AF65-F5344CB8AC3E}">
        <p14:creationId xmlns:p14="http://schemas.microsoft.com/office/powerpoint/2010/main" val="297341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1C39313-817A-8C95-314A-C02293260B55}"/>
            </a:ext>
          </a:extLst>
        </p:cNvPr>
        <p:cNvGrpSpPr/>
        <p:nvPr/>
      </p:nvGrpSpPr>
      <p:grpSpPr>
        <a:xfrm>
          <a:off x="0" y="0"/>
          <a:ext cx="0" cy="0"/>
          <a:chOff x="0" y="0"/>
          <a:chExt cx="0" cy="0"/>
        </a:xfrm>
      </p:grpSpPr>
      <p:sp>
        <p:nvSpPr>
          <p:cNvPr id="65" name="Freeform: Shape 64">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66" name="Rectangle 65">
            <a:extLst>
              <a:ext uri="{FF2B5EF4-FFF2-40B4-BE49-F238E27FC236}">
                <a16:creationId xmlns:a16="http://schemas.microsoft.com/office/drawing/2014/main" id="{83AC883F-69DD-D349-B469-8CDE2139F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0C8F5F-D74C-C0A5-1A8A-088600313C85}"/>
              </a:ext>
            </a:extLst>
          </p:cNvPr>
          <p:cNvSpPr>
            <a:spLocks noGrp="1"/>
          </p:cNvSpPr>
          <p:nvPr>
            <p:ph type="ctrTitle"/>
          </p:nvPr>
        </p:nvSpPr>
        <p:spPr>
          <a:xfrm>
            <a:off x="521208" y="978408"/>
            <a:ext cx="4032504" cy="2121408"/>
          </a:xfrm>
        </p:spPr>
        <p:txBody>
          <a:bodyPr vert="horz" lIns="91440" tIns="45720" rIns="91440" bIns="45720" rtlCol="0" anchor="t">
            <a:normAutofit/>
          </a:bodyPr>
          <a:lstStyle/>
          <a:p>
            <a:r>
              <a:rPr lang="en-US" sz="4000" b="1" kern="1200" dirty="0">
                <a:solidFill>
                  <a:schemeClr val="tx1"/>
                </a:solidFill>
                <a:latin typeface="+mj-lt"/>
                <a:ea typeface="+mj-ea"/>
                <a:cs typeface="+mj-cs"/>
              </a:rPr>
              <a:t>Round Robin: Decimal Patterns</a:t>
            </a:r>
          </a:p>
        </p:txBody>
      </p:sp>
      <p:sp>
        <p:nvSpPr>
          <p:cNvPr id="67" name="Rectangle 66">
            <a:extLst>
              <a:ext uri="{FF2B5EF4-FFF2-40B4-BE49-F238E27FC236}">
                <a16:creationId xmlns:a16="http://schemas.microsoft.com/office/drawing/2014/main" id="{5B0749EA-BE79-9EB1-B769-385489D43E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403336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E5913DE-5FC3-6E84-57B7-19B2096A5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76630" y="612648"/>
            <a:ext cx="6592824"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Decimals">
            <a:extLst>
              <a:ext uri="{FF2B5EF4-FFF2-40B4-BE49-F238E27FC236}">
                <a16:creationId xmlns:a16="http://schemas.microsoft.com/office/drawing/2014/main" id="{A8DEF63A-6D57-26AD-6867-56D04E5CB7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869" y="3511363"/>
            <a:ext cx="2834640" cy="2834640"/>
          </a:xfrm>
          <a:prstGeom prst="rect">
            <a:avLst/>
          </a:prstGeom>
        </p:spPr>
      </p:pic>
      <p:sp>
        <p:nvSpPr>
          <p:cNvPr id="5" name="Rectangle 1">
            <a:extLst>
              <a:ext uri="{FF2B5EF4-FFF2-40B4-BE49-F238E27FC236}">
                <a16:creationId xmlns:a16="http://schemas.microsoft.com/office/drawing/2014/main" id="{6474BC7F-D461-32F7-A9CB-EAA24A119D37}"/>
              </a:ext>
            </a:extLst>
          </p:cNvPr>
          <p:cNvSpPr>
            <a:spLocks noGrp="1" noChangeArrowheads="1"/>
          </p:cNvSpPr>
          <p:nvPr>
            <p:ph type="subTitle" idx="1"/>
          </p:nvPr>
        </p:nvSpPr>
        <p:spPr bwMode="auto">
          <a:xfrm>
            <a:off x="5074920" y="1033272"/>
            <a:ext cx="6592824" cy="53126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R="0" lvl="0" fontAlgn="base">
              <a:spcBef>
                <a:spcPct val="0"/>
              </a:spcBef>
              <a:spcAft>
                <a:spcPts val="600"/>
              </a:spcAft>
              <a:buClrTx/>
              <a:buSzTx/>
              <a:tabLst/>
            </a:pPr>
            <a:r>
              <a:rPr kumimoji="0" lang="en-US" altLang="en-US" sz="2800" b="1" i="0" u="none" strike="noStrike" cap="none" normalizeH="0" baseline="0" dirty="0">
                <a:ln>
                  <a:noFill/>
                </a:ln>
                <a:effectLst/>
              </a:rPr>
              <a:t>Group Setup:</a:t>
            </a:r>
            <a:r>
              <a:rPr kumimoji="0" lang="en-US" altLang="en-US" sz="2800" b="0" i="0" u="none" strike="noStrike" cap="none" normalizeH="0" baseline="0" dirty="0">
                <a:ln>
                  <a:noFill/>
                </a:ln>
                <a:effectLst/>
              </a:rPr>
              <a:t> Groups of 3–4 students</a:t>
            </a:r>
          </a:p>
          <a:p>
            <a:pPr marR="0" lvl="0" fontAlgn="base">
              <a:spcBef>
                <a:spcPct val="0"/>
              </a:spcBef>
              <a:spcAft>
                <a:spcPts val="600"/>
              </a:spcAft>
              <a:buClrTx/>
              <a:buSzTx/>
              <a:tabLst/>
            </a:pPr>
            <a:r>
              <a:rPr kumimoji="0" lang="en-US" altLang="en-US" sz="2800" b="1" i="0" u="none" strike="noStrike" cap="none" normalizeH="0" baseline="0" dirty="0">
                <a:ln>
                  <a:noFill/>
                </a:ln>
                <a:effectLst/>
              </a:rPr>
              <a:t>Instructions:</a:t>
            </a:r>
          </a:p>
          <a:p>
            <a:pPr marR="0" lvl="0" fontAlgn="base">
              <a:spcBef>
                <a:spcPct val="0"/>
              </a:spcBef>
              <a:spcAft>
                <a:spcPts val="600"/>
              </a:spcAft>
              <a:buClrTx/>
              <a:buSzTx/>
              <a:tabLst/>
            </a:pPr>
            <a:r>
              <a:rPr kumimoji="0" lang="en-US" altLang="en-US" sz="2800" b="0" i="0" u="none" strike="noStrike" cap="none" normalizeH="0" baseline="0" dirty="0">
                <a:ln>
                  <a:noFill/>
                </a:ln>
                <a:effectLst/>
              </a:rPr>
              <a:t>1. </a:t>
            </a:r>
            <a:r>
              <a:rPr kumimoji="0" lang="en-US" altLang="en-US" sz="2800" i="0" u="none" strike="noStrike" cap="none" normalizeH="0" baseline="0" dirty="0">
                <a:ln>
                  <a:noFill/>
                </a:ln>
                <a:effectLst/>
              </a:rPr>
              <a:t>Classify 6–8 decimal numbers as terminating, repeating, or non-repeating</a:t>
            </a:r>
          </a:p>
          <a:p>
            <a:pPr marR="0" lvl="0" fontAlgn="base">
              <a:spcBef>
                <a:spcPct val="0"/>
              </a:spcBef>
              <a:spcAft>
                <a:spcPts val="600"/>
              </a:spcAft>
              <a:buClrTx/>
              <a:buSzTx/>
              <a:tabLst/>
            </a:pPr>
            <a:r>
              <a:rPr kumimoji="0" lang="en-US" altLang="en-US" sz="2800" i="0" u="none" strike="noStrike" cap="none" normalizeH="0" baseline="0" dirty="0">
                <a:ln>
                  <a:noFill/>
                </a:ln>
                <a:effectLst/>
              </a:rPr>
              <a:t>2. Explain reasoning to your group</a:t>
            </a:r>
          </a:p>
          <a:p>
            <a:pPr marR="0" lvl="0" fontAlgn="base">
              <a:spcBef>
                <a:spcPct val="0"/>
              </a:spcBef>
              <a:spcAft>
                <a:spcPts val="600"/>
              </a:spcAft>
              <a:buClrTx/>
              <a:buSzTx/>
              <a:tabLst/>
            </a:pPr>
            <a:r>
              <a:rPr kumimoji="0" lang="en-US" altLang="en-US" sz="2800" i="0" u="none" strike="noStrike" cap="none" normalizeH="0" baseline="0" dirty="0">
                <a:ln>
                  <a:noFill/>
                </a:ln>
                <a:effectLst/>
              </a:rPr>
              <a:t>3. Write one real-life decimal example on a sticky note.</a:t>
            </a:r>
          </a:p>
          <a:p>
            <a:pPr marR="0" lvl="0" fontAlgn="base">
              <a:spcBef>
                <a:spcPct val="0"/>
              </a:spcBef>
              <a:spcAft>
                <a:spcPts val="600"/>
              </a:spcAft>
              <a:buClrTx/>
              <a:buSzTx/>
              <a:tabLst/>
            </a:pPr>
            <a:r>
              <a:rPr kumimoji="0" lang="en-US" altLang="en-US" sz="2800" i="0" u="none" strike="noStrike" cap="none" normalizeH="0" baseline="0" dirty="0">
                <a:ln>
                  <a:noFill/>
                </a:ln>
                <a:effectLst/>
              </a:rPr>
              <a:t>4. Sharing: Rotate and present 1–2 examples to the class</a:t>
            </a:r>
          </a:p>
        </p:txBody>
      </p:sp>
    </p:spTree>
    <p:extLst>
      <p:ext uri="{BB962C8B-B14F-4D97-AF65-F5344CB8AC3E}">
        <p14:creationId xmlns:p14="http://schemas.microsoft.com/office/powerpoint/2010/main" val="393692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wheel(1)">
                                      <p:cBhvr>
                                        <p:cTn id="14" dur="20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wheel(1)">
                                      <p:cBhvr>
                                        <p:cTn id="19" dur="20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heel(1)">
                                      <p:cBhvr>
                                        <p:cTn id="24" dur="20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wheel(1)">
                                      <p:cBhvr>
                                        <p:cTn id="29" dur="2000"/>
                                        <p:tgtEl>
                                          <p:spTgt spid="5">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wheel(1)">
                                      <p:cBhvr>
                                        <p:cTn id="34" dur="2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wheel(1)">
                                      <p:cBhvr>
                                        <p:cTn id="39"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5E4F802-16D6-6A5D-3DDB-DD0B697130DF}"/>
            </a:ext>
          </a:extLst>
        </p:cNvPr>
        <p:cNvGrpSpPr/>
        <p:nvPr/>
      </p:nvGrpSpPr>
      <p:grpSpPr>
        <a:xfrm>
          <a:off x="0" y="0"/>
          <a:ext cx="0" cy="0"/>
          <a:chOff x="0" y="0"/>
          <a:chExt cx="0" cy="0"/>
        </a:xfrm>
      </p:grpSpPr>
      <p:sp>
        <p:nvSpPr>
          <p:cNvPr id="17" name="Freeform: Shape 16">
            <a:extLst>
              <a:ext uri="{FF2B5EF4-FFF2-40B4-BE49-F238E27FC236}">
                <a16:creationId xmlns:a16="http://schemas.microsoft.com/office/drawing/2014/main" id="{CC7C35EA-BB56-88E3-118A-95EA76061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41BA13D9-3651-6D13-675C-374D6A4A3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91C534-F295-520C-54CA-CC77132DE0FF}"/>
              </a:ext>
            </a:extLst>
          </p:cNvPr>
          <p:cNvSpPr>
            <a:spLocks noGrp="1"/>
          </p:cNvSpPr>
          <p:nvPr>
            <p:ph type="ctrTitle"/>
          </p:nvPr>
        </p:nvSpPr>
        <p:spPr>
          <a:xfrm>
            <a:off x="521207" y="978408"/>
            <a:ext cx="11337326" cy="2110232"/>
          </a:xfrm>
        </p:spPr>
        <p:txBody>
          <a:bodyPr vert="horz" lIns="91440" tIns="45720" rIns="91440" bIns="45720" rtlCol="0" anchor="t">
            <a:normAutofit/>
          </a:bodyPr>
          <a:lstStyle/>
          <a:p>
            <a:r>
              <a:rPr lang="en-US" sz="4400" dirty="0"/>
              <a:t>Estimating Square Roots of Non-Perfect Squares</a:t>
            </a:r>
            <a:br>
              <a:rPr lang="en-US" sz="4400" dirty="0"/>
            </a:br>
            <a:endParaRPr lang="en-US" sz="4400" b="1" kern="1200" dirty="0">
              <a:solidFill>
                <a:schemeClr val="tx1"/>
              </a:solidFill>
              <a:latin typeface="+mj-lt"/>
              <a:ea typeface="+mj-ea"/>
              <a:cs typeface="+mj-cs"/>
            </a:endParaRPr>
          </a:p>
        </p:txBody>
      </p:sp>
      <p:sp>
        <p:nvSpPr>
          <p:cNvPr id="19" name="Rectangle 18">
            <a:extLst>
              <a:ext uri="{FF2B5EF4-FFF2-40B4-BE49-F238E27FC236}">
                <a16:creationId xmlns:a16="http://schemas.microsoft.com/office/drawing/2014/main" id="{AC164DF7-688F-BC68-D8BB-3472452CE6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6C8D9558-9FBA-6658-E56A-AC4368DBEE52}"/>
              </a:ext>
            </a:extLst>
          </p:cNvPr>
          <p:cNvSpPr>
            <a:spLocks noGrp="1" noChangeArrowheads="1"/>
          </p:cNvSpPr>
          <p:nvPr>
            <p:ph type="subTitle" idx="1"/>
          </p:nvPr>
        </p:nvSpPr>
        <p:spPr bwMode="auto">
          <a:xfrm>
            <a:off x="333467" y="2548930"/>
            <a:ext cx="10508094" cy="5397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114300" marR="0" lvl="0" fontAlgn="base">
              <a:lnSpc>
                <a:spcPct val="100000"/>
              </a:lnSpc>
              <a:spcBef>
                <a:spcPct val="0"/>
              </a:spcBef>
              <a:spcAft>
                <a:spcPts val="600"/>
              </a:spcAft>
              <a:buClrTx/>
              <a:buSzTx/>
              <a:tabLst/>
            </a:pPr>
            <a:r>
              <a:rPr lang="en-US" altLang="en-US" sz="2800" i="0" dirty="0"/>
              <a:t> What number is multiplied by itself gives this number?</a:t>
            </a:r>
            <a:endParaRPr kumimoji="0" lang="en-US" altLang="en-US" sz="2800" b="0" i="0" u="none" strike="noStrike" cap="none" normalizeH="0" baseline="0" dirty="0">
              <a:ln>
                <a:noFill/>
              </a:ln>
              <a:effectLst/>
            </a:endParaRPr>
          </a:p>
        </p:txBody>
      </p:sp>
      <p:sp>
        <p:nvSpPr>
          <p:cNvPr id="8" name="TextBox 7">
            <a:extLst>
              <a:ext uri="{FF2B5EF4-FFF2-40B4-BE49-F238E27FC236}">
                <a16:creationId xmlns:a16="http://schemas.microsoft.com/office/drawing/2014/main" id="{47AB33B0-BBB8-CD79-BADA-98C9AF0EA313}"/>
              </a:ext>
            </a:extLst>
          </p:cNvPr>
          <p:cNvSpPr txBox="1"/>
          <p:nvPr/>
        </p:nvSpPr>
        <p:spPr>
          <a:xfrm>
            <a:off x="1240754" y="3395962"/>
            <a:ext cx="2418080" cy="2646878"/>
          </a:xfrm>
          <a:prstGeom prst="rect">
            <a:avLst/>
          </a:prstGeom>
          <a:noFill/>
        </p:spPr>
        <p:txBody>
          <a:bodyPr wrap="square">
            <a:spAutoFit/>
          </a:bodyPr>
          <a:lstStyle/>
          <a:p>
            <a:r>
              <a:rPr lang="en-US" sz="16600" dirty="0"/>
              <a:t>√</a:t>
            </a:r>
          </a:p>
        </p:txBody>
      </p:sp>
      <p:sp>
        <p:nvSpPr>
          <p:cNvPr id="10" name="TextBox 9">
            <a:extLst>
              <a:ext uri="{FF2B5EF4-FFF2-40B4-BE49-F238E27FC236}">
                <a16:creationId xmlns:a16="http://schemas.microsoft.com/office/drawing/2014/main" id="{05F1AD25-E652-43AF-87A6-B8F5B51BAF24}"/>
              </a:ext>
            </a:extLst>
          </p:cNvPr>
          <p:cNvSpPr txBox="1"/>
          <p:nvPr/>
        </p:nvSpPr>
        <p:spPr>
          <a:xfrm>
            <a:off x="4276256" y="3395962"/>
            <a:ext cx="5274144" cy="1077218"/>
          </a:xfrm>
          <a:prstGeom prst="rect">
            <a:avLst/>
          </a:prstGeom>
          <a:noFill/>
        </p:spPr>
        <p:txBody>
          <a:bodyPr wrap="square">
            <a:spAutoFit/>
          </a:bodyPr>
          <a:lstStyle/>
          <a:p>
            <a:r>
              <a:rPr lang="en-US" sz="3200" dirty="0"/>
              <a:t>Example of a perfect square: √49 = 7</a:t>
            </a:r>
          </a:p>
        </p:txBody>
      </p:sp>
      <p:sp>
        <p:nvSpPr>
          <p:cNvPr id="13" name="TextBox 12">
            <a:extLst>
              <a:ext uri="{FF2B5EF4-FFF2-40B4-BE49-F238E27FC236}">
                <a16:creationId xmlns:a16="http://schemas.microsoft.com/office/drawing/2014/main" id="{55343437-4FFB-830D-9C62-8F88C23F207D}"/>
              </a:ext>
            </a:extLst>
          </p:cNvPr>
          <p:cNvSpPr txBox="1"/>
          <p:nvPr/>
        </p:nvSpPr>
        <p:spPr>
          <a:xfrm>
            <a:off x="7619317" y="4272077"/>
            <a:ext cx="3222244" cy="2215991"/>
          </a:xfrm>
          <a:prstGeom prst="rect">
            <a:avLst/>
          </a:prstGeom>
          <a:noFill/>
        </p:spPr>
        <p:txBody>
          <a:bodyPr wrap="square">
            <a:spAutoFit/>
          </a:bodyPr>
          <a:lstStyle/>
          <a:p>
            <a:r>
              <a:rPr lang="en-US" sz="13800" dirty="0"/>
              <a:t>50?</a:t>
            </a:r>
          </a:p>
        </p:txBody>
      </p:sp>
    </p:spTree>
    <p:extLst>
      <p:ext uri="{BB962C8B-B14F-4D97-AF65-F5344CB8AC3E}">
        <p14:creationId xmlns:p14="http://schemas.microsoft.com/office/powerpoint/2010/main" val="9441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E3FB44-DF9B-C9B8-4C28-5879A804572D}"/>
            </a:ext>
          </a:extLst>
        </p:cNvPr>
        <p:cNvGrpSpPr/>
        <p:nvPr/>
      </p:nvGrpSpPr>
      <p:grpSpPr>
        <a:xfrm>
          <a:off x="0" y="0"/>
          <a:ext cx="0" cy="0"/>
          <a:chOff x="0" y="0"/>
          <a:chExt cx="0" cy="0"/>
        </a:xfrm>
      </p:grpSpPr>
      <p:sp>
        <p:nvSpPr>
          <p:cNvPr id="17" name="Freeform: Shape 16">
            <a:extLst>
              <a:ext uri="{FF2B5EF4-FFF2-40B4-BE49-F238E27FC236}">
                <a16:creationId xmlns:a16="http://schemas.microsoft.com/office/drawing/2014/main" id="{99015081-F76C-5D20-20A0-15201353F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7070E1E4-BD3F-8E12-402B-6E7BF413E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A0D7727-F7F9-555D-EFBD-1FB8CBDC2C0D}"/>
              </a:ext>
            </a:extLst>
          </p:cNvPr>
          <p:cNvSpPr>
            <a:spLocks noGrp="1"/>
          </p:cNvSpPr>
          <p:nvPr>
            <p:ph type="ctrTitle"/>
          </p:nvPr>
        </p:nvSpPr>
        <p:spPr>
          <a:xfrm>
            <a:off x="521207" y="978408"/>
            <a:ext cx="10132615" cy="1463040"/>
          </a:xfrm>
        </p:spPr>
        <p:txBody>
          <a:bodyPr vert="horz" lIns="91440" tIns="45720" rIns="91440" bIns="45720" rtlCol="0" anchor="t">
            <a:normAutofit/>
          </a:bodyPr>
          <a:lstStyle/>
          <a:p>
            <a:r>
              <a:rPr lang="en-US" sz="4400" b="1" kern="1200" dirty="0">
                <a:solidFill>
                  <a:schemeClr val="tx1"/>
                </a:solidFill>
                <a:latin typeface="+mj-lt"/>
                <a:ea typeface="+mj-ea"/>
                <a:cs typeface="+mj-cs"/>
              </a:rPr>
              <a:t>Estimating Square Roots</a:t>
            </a:r>
          </a:p>
        </p:txBody>
      </p:sp>
      <p:sp>
        <p:nvSpPr>
          <p:cNvPr id="19" name="Rectangle 18">
            <a:extLst>
              <a:ext uri="{FF2B5EF4-FFF2-40B4-BE49-F238E27FC236}">
                <a16:creationId xmlns:a16="http://schemas.microsoft.com/office/drawing/2014/main" id="{8BD84508-3D1A-4DCF-9B7F-F67DF5F7B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3925DD71-751B-E4CF-8D2B-2CC238C52C12}"/>
              </a:ext>
            </a:extLst>
          </p:cNvPr>
          <p:cNvSpPr>
            <a:spLocks noGrp="1" noChangeArrowheads="1"/>
          </p:cNvSpPr>
          <p:nvPr>
            <p:ph type="subTitle" idx="1"/>
          </p:nvPr>
        </p:nvSpPr>
        <p:spPr bwMode="auto">
          <a:xfrm>
            <a:off x="432808" y="1901739"/>
            <a:ext cx="10508094" cy="53971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114300" marR="0" lvl="0" fontAlgn="base">
              <a:lnSpc>
                <a:spcPct val="100000"/>
              </a:lnSpc>
              <a:spcBef>
                <a:spcPct val="0"/>
              </a:spcBef>
              <a:spcAft>
                <a:spcPts val="600"/>
              </a:spcAft>
              <a:buClrTx/>
              <a:buSzTx/>
              <a:tabLst/>
            </a:pPr>
            <a:r>
              <a:rPr lang="en-US" altLang="en-US" sz="2800" i="0" dirty="0"/>
              <a:t>What number is multiplied by itself gives this number?</a:t>
            </a:r>
            <a:endParaRPr kumimoji="0" lang="en-US" altLang="en-US" sz="2800" b="0" i="0" u="none" strike="noStrike" cap="none" normalizeH="0" baseline="0" dirty="0">
              <a:ln>
                <a:noFill/>
              </a:ln>
              <a:effectLst/>
            </a:endParaRPr>
          </a:p>
        </p:txBody>
      </p:sp>
      <p:sp>
        <p:nvSpPr>
          <p:cNvPr id="6" name="TextBox 5">
            <a:extLst>
              <a:ext uri="{FF2B5EF4-FFF2-40B4-BE49-F238E27FC236}">
                <a16:creationId xmlns:a16="http://schemas.microsoft.com/office/drawing/2014/main" id="{D3972693-04BA-9858-6D55-49975F262C0E}"/>
              </a:ext>
            </a:extLst>
          </p:cNvPr>
          <p:cNvSpPr txBox="1"/>
          <p:nvPr/>
        </p:nvSpPr>
        <p:spPr>
          <a:xfrm>
            <a:off x="1674876" y="3466024"/>
            <a:ext cx="8839200" cy="1754326"/>
          </a:xfrm>
          <a:prstGeom prst="rect">
            <a:avLst/>
          </a:prstGeom>
          <a:noFill/>
          <a:ln>
            <a:solidFill>
              <a:srgbClr val="FF0000"/>
            </a:solidFill>
          </a:ln>
        </p:spPr>
        <p:txBody>
          <a:bodyPr wrap="square">
            <a:spAutoFit/>
          </a:bodyPr>
          <a:lstStyle/>
          <a:p>
            <a:r>
              <a:rPr lang="en-US" sz="3600" dirty="0"/>
              <a:t> 25            36               49                    64</a:t>
            </a:r>
          </a:p>
          <a:p>
            <a:r>
              <a:rPr lang="en-US" sz="3600" dirty="0"/>
              <a:t>--|----------|------------|---------------|-----------</a:t>
            </a:r>
          </a:p>
          <a:p>
            <a:r>
              <a:rPr lang="en-US" sz="3600" dirty="0"/>
              <a:t>  5               6                  7          ?          8       </a:t>
            </a:r>
          </a:p>
        </p:txBody>
      </p:sp>
    </p:spTree>
    <p:extLst>
      <p:ext uri="{BB962C8B-B14F-4D97-AF65-F5344CB8AC3E}">
        <p14:creationId xmlns:p14="http://schemas.microsoft.com/office/powerpoint/2010/main" val="56838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9ED57A-7FD3-B045-FC8D-4BFA020F8558}"/>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39F016-E91A-FEA1-2AFD-3004C95DF437}"/>
              </a:ext>
            </a:extLst>
          </p:cNvPr>
          <p:cNvSpPr>
            <a:spLocks noGrp="1"/>
          </p:cNvSpPr>
          <p:nvPr>
            <p:ph type="ctrTitle"/>
          </p:nvPr>
        </p:nvSpPr>
        <p:spPr>
          <a:xfrm>
            <a:off x="517869" y="978409"/>
            <a:ext cx="6126480" cy="1643880"/>
          </a:xfrm>
          <a:ln>
            <a:solidFill>
              <a:schemeClr val="accent1"/>
            </a:solidFill>
          </a:ln>
        </p:spPr>
        <p:txBody>
          <a:bodyPr vert="horz" lIns="91440" tIns="45720" rIns="91440" bIns="45720" rtlCol="0" anchor="t">
            <a:normAutofit/>
          </a:bodyPr>
          <a:lstStyle/>
          <a:p>
            <a:r>
              <a:rPr lang="en-US" sz="4800" dirty="0">
                <a:solidFill>
                  <a:srgbClr val="FF0000"/>
                </a:solidFill>
              </a:rPr>
              <a:t>Estimation on the Number Line</a:t>
            </a:r>
            <a:endParaRPr lang="en-US" sz="4800" b="1" kern="1200" dirty="0">
              <a:solidFill>
                <a:srgbClr val="FF0000"/>
              </a:solidFill>
            </a:endParaRPr>
          </a:p>
        </p:txBody>
      </p:sp>
      <p:sp>
        <p:nvSpPr>
          <p:cNvPr id="7" name="Rectangle 1">
            <a:extLst>
              <a:ext uri="{FF2B5EF4-FFF2-40B4-BE49-F238E27FC236}">
                <a16:creationId xmlns:a16="http://schemas.microsoft.com/office/drawing/2014/main" id="{820852AF-FAB4-3C33-3A33-69CB14A6CB30}"/>
              </a:ext>
            </a:extLst>
          </p:cNvPr>
          <p:cNvSpPr>
            <a:spLocks noGrp="1" noChangeArrowheads="1"/>
          </p:cNvSpPr>
          <p:nvPr>
            <p:ph type="subTitle" idx="1"/>
          </p:nvPr>
        </p:nvSpPr>
        <p:spPr bwMode="auto">
          <a:xfrm>
            <a:off x="7728379" y="971399"/>
            <a:ext cx="3964772" cy="1643880"/>
          </a:xfrm>
          <a:prstGeom prst="rect">
            <a:avLst/>
          </a:prstGeom>
          <a:ln w="9525">
            <a:solidFill>
              <a:schemeClr val="accent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R="0" lvl="0" defTabSz="914400" rtl="0" eaLnBrk="0" fontAlgn="base" latinLnBrk="0" hangingPunct="0">
              <a:lnSpc>
                <a:spcPct val="100000"/>
              </a:lnSpc>
              <a:spcBef>
                <a:spcPct val="0"/>
              </a:spcBef>
              <a:spcAft>
                <a:spcPts val="600"/>
              </a:spcAft>
              <a:buClrTx/>
              <a:buSzTx/>
              <a:tabLst/>
            </a:pPr>
            <a:r>
              <a:rPr kumimoji="0" lang="en-US" altLang="en-US" sz="1500" b="0" i="0" u="none" strike="noStrike" cap="none" normalizeH="0" baseline="0" dirty="0">
                <a:ln>
                  <a:noFill/>
                </a:ln>
                <a:effectLst/>
                <a:latin typeface="Arial" panose="020B0604020202020204" pitchFamily="34" charset="0"/>
              </a:rPr>
              <a:t>Steps:</a:t>
            </a:r>
          </a:p>
          <a:p>
            <a:pPr marL="342900" marR="0" lvl="0" indent="-342900"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1500" b="0" i="0" u="none" strike="noStrike" cap="none" normalizeH="0" baseline="0" dirty="0">
                <a:ln>
                  <a:noFill/>
                </a:ln>
                <a:effectLst/>
                <a:latin typeface="Arial" panose="020B0604020202020204" pitchFamily="34" charset="0"/>
              </a:rPr>
              <a:t>50 – 49 = 1 step away</a:t>
            </a:r>
          </a:p>
          <a:p>
            <a:pPr marL="342900" marR="0" lvl="0" indent="-342900"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1500" b="0" i="0" u="none" strike="noStrike" cap="none" normalizeH="0" baseline="0" dirty="0">
                <a:ln>
                  <a:noFill/>
                </a:ln>
                <a:effectLst/>
                <a:latin typeface="Arial" panose="020B0604020202020204" pitchFamily="34" charset="0"/>
              </a:rPr>
              <a:t>64 – 49 = 15 steps total</a:t>
            </a:r>
          </a:p>
          <a:p>
            <a:pPr marL="342900" marR="0" lvl="0" indent="-342900"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1500" b="0" i="0" u="none" strike="noStrike" cap="none" normalizeH="0" baseline="0" dirty="0">
                <a:ln>
                  <a:noFill/>
                </a:ln>
                <a:effectLst/>
                <a:latin typeface="Arial" panose="020B0604020202020204" pitchFamily="34" charset="0"/>
              </a:rPr>
              <a:t>1 ÷ 15 ≈ 0.07</a:t>
            </a:r>
          </a:p>
          <a:p>
            <a:pPr marL="342900" marR="0" lvl="0" indent="-342900" defTabSz="914400" rtl="0" eaLnBrk="0" fontAlgn="base" latinLnBrk="0" hangingPunct="0">
              <a:lnSpc>
                <a:spcPct val="100000"/>
              </a:lnSpc>
              <a:spcBef>
                <a:spcPct val="0"/>
              </a:spcBef>
              <a:spcAft>
                <a:spcPts val="600"/>
              </a:spcAft>
              <a:buClrTx/>
              <a:buSzTx/>
              <a:buFont typeface="+mj-lt"/>
              <a:buAutoNum type="arabicPeriod"/>
              <a:tabLst/>
            </a:pPr>
            <a:r>
              <a:rPr kumimoji="0" lang="en-US" altLang="en-US" sz="1500" b="0" i="0" u="none" strike="noStrike" cap="none" normalizeH="0" baseline="0" dirty="0">
                <a:ln>
                  <a:noFill/>
                </a:ln>
                <a:effectLst/>
                <a:latin typeface="Arial" panose="020B0604020202020204" pitchFamily="34" charset="0"/>
              </a:rPr>
              <a:t>Estimate: 7 + 0.07 = 7.07</a:t>
            </a:r>
          </a:p>
        </p:txBody>
      </p:sp>
      <p:sp>
        <p:nvSpPr>
          <p:cNvPr id="26" name="Rectangle 25">
            <a:extLst>
              <a:ext uri="{FF2B5EF4-FFF2-40B4-BE49-F238E27FC236}">
                <a16:creationId xmlns:a16="http://schemas.microsoft.com/office/drawing/2014/main" id="{B2C335F7-F61C-4EB4-80F2-4B1438FE6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4C7F386-A972-9ED7-C153-F0E509682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8379" y="610900"/>
            <a:ext cx="393922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line of numbers and a question mark&#10;&#10;AI-generated content may be incorrect.">
            <a:extLst>
              <a:ext uri="{FF2B5EF4-FFF2-40B4-BE49-F238E27FC236}">
                <a16:creationId xmlns:a16="http://schemas.microsoft.com/office/drawing/2014/main" id="{350537BE-38D6-DA6A-4921-479BB065FA98}"/>
              </a:ext>
            </a:extLst>
          </p:cNvPr>
          <p:cNvPicPr>
            <a:picLocks noChangeAspect="1"/>
          </p:cNvPicPr>
          <p:nvPr/>
        </p:nvPicPr>
        <p:blipFill>
          <a:blip r:embed="rId3"/>
          <a:srcRect r="1" b="3750"/>
          <a:stretch>
            <a:fillRect/>
          </a:stretch>
        </p:blipFill>
        <p:spPr>
          <a:xfrm>
            <a:off x="517871" y="2867025"/>
            <a:ext cx="11185082" cy="3471974"/>
          </a:xfrm>
          <a:prstGeom prst="rect">
            <a:avLst/>
          </a:prstGeom>
          <a:ln>
            <a:solidFill>
              <a:srgbClr val="00B050"/>
            </a:solidFill>
          </a:ln>
        </p:spPr>
      </p:pic>
    </p:spTree>
    <p:extLst>
      <p:ext uri="{BB962C8B-B14F-4D97-AF65-F5344CB8AC3E}">
        <p14:creationId xmlns:p14="http://schemas.microsoft.com/office/powerpoint/2010/main" val="363687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animEffect transition="in" filter="fade">
                                      <p:cBhvr>
                                        <p:cTn id="19" dur="1000"/>
                                        <p:tgtEl>
                                          <p:spTgt spid="7">
                                            <p:bg/>
                                          </p:spTgt>
                                        </p:tgtEl>
                                      </p:cBhvr>
                                    </p:animEffect>
                                    <p:anim calcmode="lin" valueType="num">
                                      <p:cBhvr>
                                        <p:cTn id="20" dur="1000" fill="hold"/>
                                        <p:tgtEl>
                                          <p:spTgt spid="7">
                                            <p:bg/>
                                          </p:spTgt>
                                        </p:tgtEl>
                                        <p:attrNameLst>
                                          <p:attrName>ppt_x</p:attrName>
                                        </p:attrNameLst>
                                      </p:cBhvr>
                                      <p:tavLst>
                                        <p:tav tm="0">
                                          <p:val>
                                            <p:strVal val="#ppt_x"/>
                                          </p:val>
                                        </p:tav>
                                        <p:tav tm="100000">
                                          <p:val>
                                            <p:strVal val="#ppt_x"/>
                                          </p:val>
                                        </p:tav>
                                      </p:tavLst>
                                    </p:anim>
                                    <p:anim calcmode="lin" valueType="num">
                                      <p:cBhvr>
                                        <p:cTn id="21" dur="1000" fill="hold"/>
                                        <p:tgtEl>
                                          <p:spTgt spid="7">
                                            <p:bg/>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fade">
                                      <p:cBhvr>
                                        <p:cTn id="26" dur="1000"/>
                                        <p:tgtEl>
                                          <p:spTgt spid="7">
                                            <p:txEl>
                                              <p:pRg st="0" end="0"/>
                                            </p:txEl>
                                          </p:spTgt>
                                        </p:tgtEl>
                                      </p:cBhvr>
                                    </p:animEffect>
                                    <p:anim calcmode="lin" valueType="num">
                                      <p:cBhvr>
                                        <p:cTn id="2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xEl>
                                              <p:pRg st="1" end="1"/>
                                            </p:txEl>
                                          </p:spTgt>
                                        </p:tgtEl>
                                        <p:attrNameLst>
                                          <p:attrName>style.visibility</p:attrName>
                                        </p:attrNameLst>
                                      </p:cBhvr>
                                      <p:to>
                                        <p:strVal val="visible"/>
                                      </p:to>
                                    </p:set>
                                    <p:animEffect transition="in" filter="fade">
                                      <p:cBhvr>
                                        <p:cTn id="33" dur="1000"/>
                                        <p:tgtEl>
                                          <p:spTgt spid="7">
                                            <p:txEl>
                                              <p:pRg st="1" end="1"/>
                                            </p:txEl>
                                          </p:spTgt>
                                        </p:tgtEl>
                                      </p:cBhvr>
                                    </p:animEffect>
                                    <p:anim calcmode="lin" valueType="num">
                                      <p:cBhvr>
                                        <p:cTn id="34"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xEl>
                                              <p:pRg st="2" end="2"/>
                                            </p:txEl>
                                          </p:spTgt>
                                        </p:tgtEl>
                                        <p:attrNameLst>
                                          <p:attrName>style.visibility</p:attrName>
                                        </p:attrNameLst>
                                      </p:cBhvr>
                                      <p:to>
                                        <p:strVal val="visible"/>
                                      </p:to>
                                    </p:set>
                                    <p:animEffect transition="in" filter="fade">
                                      <p:cBhvr>
                                        <p:cTn id="40" dur="1000"/>
                                        <p:tgtEl>
                                          <p:spTgt spid="7">
                                            <p:txEl>
                                              <p:pRg st="2" end="2"/>
                                            </p:txEl>
                                          </p:spTgt>
                                        </p:tgtEl>
                                      </p:cBhvr>
                                    </p:animEffect>
                                    <p:anim calcmode="lin" valueType="num">
                                      <p:cBhvr>
                                        <p:cTn id="41"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animEffect transition="in" filter="fade">
                                      <p:cBhvr>
                                        <p:cTn id="47" dur="1000"/>
                                        <p:tgtEl>
                                          <p:spTgt spid="7">
                                            <p:txEl>
                                              <p:pRg st="3" end="3"/>
                                            </p:txEl>
                                          </p:spTgt>
                                        </p:tgtEl>
                                      </p:cBhvr>
                                    </p:animEffect>
                                    <p:anim calcmode="lin" valueType="num">
                                      <p:cBhvr>
                                        <p:cTn id="4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7">
                                            <p:txEl>
                                              <p:pRg st="4" end="4"/>
                                            </p:txEl>
                                          </p:spTgt>
                                        </p:tgtEl>
                                        <p:attrNameLst>
                                          <p:attrName>style.visibility</p:attrName>
                                        </p:attrNameLst>
                                      </p:cBhvr>
                                      <p:to>
                                        <p:strVal val="visible"/>
                                      </p:to>
                                    </p:set>
                                    <p:animEffect transition="in" filter="fade">
                                      <p:cBhvr>
                                        <p:cTn id="54" dur="1000"/>
                                        <p:tgtEl>
                                          <p:spTgt spid="7">
                                            <p:txEl>
                                              <p:pRg st="4" end="4"/>
                                            </p:txEl>
                                          </p:spTgt>
                                        </p:tgtEl>
                                      </p:cBhvr>
                                    </p:animEffect>
                                    <p:anim calcmode="lin" valueType="num">
                                      <p:cBhvr>
                                        <p:cTn id="5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99DF2D0-EC78-8521-1E97-DCBA31F9432E}"/>
            </a:ext>
          </a:extLst>
        </p:cNvPr>
        <p:cNvGrpSpPr/>
        <p:nvPr/>
      </p:nvGrpSpPr>
      <p:grpSpPr>
        <a:xfrm>
          <a:off x="0" y="0"/>
          <a:ext cx="0" cy="0"/>
          <a:chOff x="0" y="0"/>
          <a:chExt cx="0" cy="0"/>
        </a:xfrm>
      </p:grpSpPr>
      <p:sp>
        <p:nvSpPr>
          <p:cNvPr id="24" name="Freeform: Shape 23">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Rectangle 25">
            <a:extLst>
              <a:ext uri="{FF2B5EF4-FFF2-40B4-BE49-F238E27FC236}">
                <a16:creationId xmlns:a16="http://schemas.microsoft.com/office/drawing/2014/main" id="{AA083F47-750E-A41F-1E5A-EFB054507C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5021183"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1653AE3C-AC4F-907C-B473-B9A30D215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0" name="Rectangle 29">
            <a:extLst>
              <a:ext uri="{FF2B5EF4-FFF2-40B4-BE49-F238E27FC236}">
                <a16:creationId xmlns:a16="http://schemas.microsoft.com/office/drawing/2014/main" id="{DC81933E-93BD-38CE-3C98-D10B2844C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1299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32" name="Rectangle 31">
            <a:extLst>
              <a:ext uri="{FF2B5EF4-FFF2-40B4-BE49-F238E27FC236}">
                <a16:creationId xmlns:a16="http://schemas.microsoft.com/office/drawing/2014/main" id="{5B3B7A5C-39EE-77A0-28F9-DF5137231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611650"/>
            <a:ext cx="703173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2" name="Title 1">
            <a:extLst>
              <a:ext uri="{FF2B5EF4-FFF2-40B4-BE49-F238E27FC236}">
                <a16:creationId xmlns:a16="http://schemas.microsoft.com/office/drawing/2014/main" id="{81C1F352-68E1-285D-944A-20F4670CB578}"/>
              </a:ext>
            </a:extLst>
          </p:cNvPr>
          <p:cNvSpPr>
            <a:spLocks noGrp="1"/>
          </p:cNvSpPr>
          <p:nvPr>
            <p:ph type="ctrTitle"/>
          </p:nvPr>
        </p:nvSpPr>
        <p:spPr>
          <a:xfrm>
            <a:off x="521208" y="978408"/>
            <a:ext cx="3410712" cy="5376672"/>
          </a:xfrm>
        </p:spPr>
        <p:txBody>
          <a:bodyPr vert="horz" lIns="91440" tIns="45720" rIns="91440" bIns="45720" rtlCol="0" anchor="t">
            <a:normAutofit/>
          </a:bodyPr>
          <a:lstStyle/>
          <a:p>
            <a:r>
              <a:rPr lang="en-US" sz="4000" b="1" kern="1200">
                <a:solidFill>
                  <a:schemeClr val="tx1"/>
                </a:solidFill>
                <a:latin typeface="+mj-lt"/>
                <a:ea typeface="+mj-ea"/>
                <a:cs typeface="+mj-cs"/>
              </a:rPr>
              <a:t>Steps to Estimate a Square Root Using a Number Line</a:t>
            </a:r>
            <a:br>
              <a:rPr lang="en-US" sz="4000" b="1" kern="1200">
                <a:solidFill>
                  <a:schemeClr val="tx1"/>
                </a:solidFill>
                <a:latin typeface="+mj-lt"/>
                <a:ea typeface="+mj-ea"/>
                <a:cs typeface="+mj-cs"/>
              </a:rPr>
            </a:br>
            <a:endParaRPr lang="en-US" sz="4000" b="1" kern="1200">
              <a:solidFill>
                <a:schemeClr val="tx1"/>
              </a:solidFill>
              <a:latin typeface="+mj-lt"/>
              <a:ea typeface="+mj-ea"/>
              <a:cs typeface="+mj-cs"/>
            </a:endParaRPr>
          </a:p>
        </p:txBody>
      </p:sp>
      <p:sp>
        <p:nvSpPr>
          <p:cNvPr id="4" name="Rectangle 1">
            <a:extLst>
              <a:ext uri="{FF2B5EF4-FFF2-40B4-BE49-F238E27FC236}">
                <a16:creationId xmlns:a16="http://schemas.microsoft.com/office/drawing/2014/main" id="{6B2D0666-9A5B-2B81-7EDD-EE7D5B8BB8F6}"/>
              </a:ext>
            </a:extLst>
          </p:cNvPr>
          <p:cNvSpPr>
            <a:spLocks noGrp="1" noChangeArrowheads="1"/>
          </p:cNvSpPr>
          <p:nvPr>
            <p:ph type="subTitle" idx="1"/>
          </p:nvPr>
        </p:nvSpPr>
        <p:spPr bwMode="auto">
          <a:xfrm>
            <a:off x="4636008" y="1042416"/>
            <a:ext cx="7031736" cy="531266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228600" indent="-457200">
              <a:lnSpc>
                <a:spcPct val="100000"/>
              </a:lnSpc>
              <a:buFont typeface="+mj-lt"/>
              <a:buAutoNum type="arabicPeriod"/>
            </a:pPr>
            <a:r>
              <a:rPr lang="en-US" b="1" dirty="0">
                <a:solidFill>
                  <a:srgbClr val="FF0000"/>
                </a:solidFill>
              </a:rPr>
              <a:t>Find the nearest perfect squares.</a:t>
            </a:r>
            <a:br>
              <a:rPr lang="en-US" dirty="0"/>
            </a:br>
            <a:r>
              <a:rPr lang="en-US" dirty="0"/>
              <a:t>Example: For √50 → nearest perfect squares are 49 (7²) and 64 (8²).</a:t>
            </a:r>
            <a:br>
              <a:rPr lang="en-US" dirty="0"/>
            </a:br>
            <a:r>
              <a:rPr lang="en-US" dirty="0"/>
              <a:t>That tells us √50 is between </a:t>
            </a:r>
            <a:r>
              <a:rPr lang="en-US" b="1" dirty="0"/>
              <a:t>7 and 8</a:t>
            </a:r>
            <a:r>
              <a:rPr lang="en-US" dirty="0"/>
              <a:t>.</a:t>
            </a:r>
          </a:p>
          <a:p>
            <a:pPr marL="228600" indent="-457200">
              <a:lnSpc>
                <a:spcPct val="100000"/>
              </a:lnSpc>
              <a:buFont typeface="+mj-lt"/>
              <a:buAutoNum type="arabicPeriod"/>
            </a:pPr>
            <a:r>
              <a:rPr lang="en-US" b="1" dirty="0">
                <a:solidFill>
                  <a:srgbClr val="FF0000"/>
                </a:solidFill>
              </a:rPr>
              <a:t>Find the distance from the smaller square.</a:t>
            </a:r>
            <a:br>
              <a:rPr lang="en-US" dirty="0"/>
            </a:br>
            <a:r>
              <a:rPr lang="en-US" dirty="0"/>
              <a:t>50 – 49 = 1 step away from 49.</a:t>
            </a:r>
            <a:br>
              <a:rPr lang="en-US" dirty="0"/>
            </a:br>
            <a:r>
              <a:rPr lang="en-US" dirty="0"/>
              <a:t>(This tells us how far past 49 we are.)</a:t>
            </a:r>
          </a:p>
          <a:p>
            <a:pPr marL="228600" indent="-457200">
              <a:lnSpc>
                <a:spcPct val="100000"/>
              </a:lnSpc>
              <a:buFont typeface="+mj-lt"/>
              <a:buAutoNum type="arabicPeriod"/>
            </a:pPr>
            <a:r>
              <a:rPr lang="en-US" b="1" dirty="0">
                <a:solidFill>
                  <a:srgbClr val="FF0000"/>
                </a:solidFill>
              </a:rPr>
              <a:t>Find the total distance between the two squares.</a:t>
            </a:r>
            <a:br>
              <a:rPr lang="en-US" dirty="0"/>
            </a:br>
            <a:r>
              <a:rPr lang="en-US" dirty="0"/>
              <a:t>64 – 49 = 15 total steps between 49 and 64.</a:t>
            </a:r>
          </a:p>
          <a:p>
            <a:pPr marL="228600" indent="-457200">
              <a:lnSpc>
                <a:spcPct val="100000"/>
              </a:lnSpc>
              <a:buFont typeface="+mj-lt"/>
              <a:buAutoNum type="arabicPeriod"/>
            </a:pPr>
            <a:r>
              <a:rPr lang="en-US" b="1" dirty="0">
                <a:solidFill>
                  <a:srgbClr val="FF0000"/>
                </a:solidFill>
              </a:rPr>
              <a:t>Make a fraction: how far along the gap?</a:t>
            </a:r>
            <a:br>
              <a:rPr lang="en-US" dirty="0"/>
            </a:br>
            <a:r>
              <a:rPr lang="en-US" dirty="0"/>
              <a:t>1 ÷ 15 ≈ 0.07</a:t>
            </a:r>
            <a:br>
              <a:rPr lang="en-US" dirty="0"/>
            </a:br>
            <a:r>
              <a:rPr lang="en-US" dirty="0"/>
              <a:t>(This means 50 is only 7% of the way from 49 to 64.)</a:t>
            </a:r>
          </a:p>
          <a:p>
            <a:pPr marL="228600" indent="-457200">
              <a:lnSpc>
                <a:spcPct val="100000"/>
              </a:lnSpc>
              <a:buFont typeface="+mj-lt"/>
              <a:buAutoNum type="arabicPeriod"/>
            </a:pPr>
            <a:r>
              <a:rPr lang="en-US" b="1" dirty="0">
                <a:solidFill>
                  <a:srgbClr val="FF0000"/>
                </a:solidFill>
              </a:rPr>
              <a:t>Add this fraction to the lower root.</a:t>
            </a:r>
            <a:br>
              <a:rPr lang="en-US" dirty="0"/>
            </a:br>
            <a:r>
              <a:rPr lang="en-US" dirty="0"/>
              <a:t>7 + 0.07 = 7.07 → so √50 ≈ 7.07.</a:t>
            </a:r>
          </a:p>
        </p:txBody>
      </p:sp>
    </p:spTree>
    <p:extLst>
      <p:ext uri="{BB962C8B-B14F-4D97-AF65-F5344CB8AC3E}">
        <p14:creationId xmlns:p14="http://schemas.microsoft.com/office/powerpoint/2010/main" val="246747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A3900D67-B242-FCB7-4385-8F6D6A37EC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2C2A35-7D65-3C9E-D9E1-E215E32B8350}"/>
              </a:ext>
            </a:extLst>
          </p:cNvPr>
          <p:cNvSpPr>
            <a:spLocks noGrp="1"/>
          </p:cNvSpPr>
          <p:nvPr>
            <p:ph type="ctrTitle"/>
          </p:nvPr>
        </p:nvSpPr>
        <p:spPr>
          <a:xfrm>
            <a:off x="7359931" y="3579369"/>
            <a:ext cx="4832069" cy="2154586"/>
          </a:xfrm>
        </p:spPr>
        <p:txBody>
          <a:bodyPr anchor="t">
            <a:normAutofit fontScale="90000"/>
          </a:bodyPr>
          <a:lstStyle/>
          <a:p>
            <a:pPr>
              <a:lnSpc>
                <a:spcPct val="90000"/>
              </a:lnSpc>
            </a:pPr>
            <a:r>
              <a:rPr lang="en-US" sz="3600" dirty="0"/>
              <a:t>Practice Together: Find the estimate square roots of the following numbers using number line.</a:t>
            </a:r>
          </a:p>
        </p:txBody>
      </p:sp>
      <p:sp>
        <p:nvSpPr>
          <p:cNvPr id="4" name="Rectangle 1">
            <a:extLst>
              <a:ext uri="{FF2B5EF4-FFF2-40B4-BE49-F238E27FC236}">
                <a16:creationId xmlns:a16="http://schemas.microsoft.com/office/drawing/2014/main" id="{91B05C56-9A49-1EFC-42F4-02602BF213F5}"/>
              </a:ext>
            </a:extLst>
          </p:cNvPr>
          <p:cNvSpPr>
            <a:spLocks noGrp="1" noChangeArrowheads="1"/>
          </p:cNvSpPr>
          <p:nvPr>
            <p:ph type="subTitle" idx="1"/>
          </p:nvPr>
        </p:nvSpPr>
        <p:spPr bwMode="auto">
          <a:xfrm>
            <a:off x="741390" y="921437"/>
            <a:ext cx="5902960" cy="195384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b" anchorCtr="0" compatLnSpc="1">
            <a:prstTxWarp prst="textNoShape">
              <a:avLst/>
            </a:prstTxWarp>
            <a:noAutofit/>
          </a:bodyPr>
          <a:lstStyle/>
          <a:p>
            <a:pPr marL="342900" marR="0" lvl="0" indent="-342900" defTabSz="914400" rtl="0" eaLnBrk="0" fontAlgn="base" latinLnBrk="0" hangingPunct="0">
              <a:spcBef>
                <a:spcPct val="0"/>
              </a:spcBef>
              <a:spcAft>
                <a:spcPts val="600"/>
              </a:spcAft>
              <a:buClrTx/>
              <a:buSzTx/>
              <a:buFont typeface="+mj-lt"/>
              <a:buAutoNum type="arabicPeriod"/>
              <a:tabLst/>
            </a:pPr>
            <a:r>
              <a:rPr kumimoji="0" lang="en-US" altLang="en-US" sz="3200" b="0" i="0" u="none" strike="noStrike" cap="none" normalizeH="0" baseline="0" dirty="0">
                <a:ln>
                  <a:noFill/>
                </a:ln>
                <a:effectLst/>
                <a:latin typeface="Arial" panose="020B0604020202020204" pitchFamily="34" charset="0"/>
              </a:rPr>
              <a:t>√30 → between 5 and 6</a:t>
            </a:r>
          </a:p>
          <a:p>
            <a:pPr marL="342900" marR="0" lvl="0" indent="-342900" defTabSz="914400" rtl="0" eaLnBrk="0" fontAlgn="base" latinLnBrk="0" hangingPunct="0">
              <a:spcBef>
                <a:spcPct val="0"/>
              </a:spcBef>
              <a:spcAft>
                <a:spcPts val="600"/>
              </a:spcAft>
              <a:buClrTx/>
              <a:buSzTx/>
              <a:buFont typeface="+mj-lt"/>
              <a:buAutoNum type="arabicPeriod"/>
              <a:tabLst/>
            </a:pPr>
            <a:r>
              <a:rPr kumimoji="0" lang="en-US" altLang="en-US" sz="3200" b="0" i="0" u="none" strike="noStrike" cap="none" normalizeH="0" baseline="0" dirty="0">
                <a:ln>
                  <a:noFill/>
                </a:ln>
                <a:effectLst/>
                <a:latin typeface="Arial" panose="020B0604020202020204" pitchFamily="34" charset="0"/>
              </a:rPr>
              <a:t>√45 → between 6 and 7</a:t>
            </a:r>
          </a:p>
          <a:p>
            <a:pPr marL="342900" marR="0" lvl="0" indent="-342900" defTabSz="914400" rtl="0" eaLnBrk="0" fontAlgn="base" latinLnBrk="0" hangingPunct="0">
              <a:spcBef>
                <a:spcPct val="0"/>
              </a:spcBef>
              <a:spcAft>
                <a:spcPts val="600"/>
              </a:spcAft>
              <a:buClrTx/>
              <a:buSzTx/>
              <a:buFont typeface="+mj-lt"/>
              <a:buAutoNum type="arabicPeriod"/>
              <a:tabLst/>
            </a:pPr>
            <a:r>
              <a:rPr kumimoji="0" lang="en-US" altLang="en-US" sz="3200" b="0" i="0" u="none" strike="noStrike" cap="none" normalizeH="0" baseline="0" dirty="0">
                <a:ln>
                  <a:noFill/>
                </a:ln>
                <a:effectLst/>
                <a:latin typeface="Arial" panose="020B0604020202020204" pitchFamily="34" charset="0"/>
              </a:rPr>
              <a:t>√70 → between 8 and 9</a:t>
            </a:r>
          </a:p>
        </p:txBody>
      </p:sp>
      <p:sp>
        <p:nvSpPr>
          <p:cNvPr id="95" name="Rectangle 94">
            <a:extLst>
              <a:ext uri="{FF2B5EF4-FFF2-40B4-BE49-F238E27FC236}">
                <a16:creationId xmlns:a16="http://schemas.microsoft.com/office/drawing/2014/main" id="{5BD2FBF1-ECF4-A546-96BE-A071A22C7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1264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ECDB354A-194B-E847-187D-58826253BE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4147" y="6203646"/>
            <a:ext cx="4023360"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892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7EFAAB5-34A3-C2FC-70BA-7720CC8ADB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7940D7-7EF1-F965-3B5F-6E3EE52E0ADB}"/>
              </a:ext>
            </a:extLst>
          </p:cNvPr>
          <p:cNvSpPr>
            <a:spLocks noGrp="1"/>
          </p:cNvSpPr>
          <p:nvPr>
            <p:ph type="ctrTitle"/>
          </p:nvPr>
        </p:nvSpPr>
        <p:spPr>
          <a:xfrm>
            <a:off x="517869" y="978408"/>
            <a:ext cx="11153213" cy="3421942"/>
          </a:xfrm>
        </p:spPr>
        <p:txBody>
          <a:bodyPr anchor="t">
            <a:normAutofit/>
          </a:bodyPr>
          <a:lstStyle/>
          <a:p>
            <a:pPr>
              <a:lnSpc>
                <a:spcPct val="90000"/>
              </a:lnSpc>
            </a:pPr>
            <a:r>
              <a:rPr lang="en-US" sz="5500" dirty="0"/>
              <a:t>Plot, order, and compare rational and irrational numbers.</a:t>
            </a:r>
            <a:br>
              <a:rPr lang="en-US" sz="5500" dirty="0"/>
            </a:br>
            <a:endParaRPr lang="en-US" sz="5500" dirty="0"/>
          </a:p>
        </p:txBody>
      </p:sp>
      <p:sp>
        <p:nvSpPr>
          <p:cNvPr id="3" name="Subtitle 2">
            <a:extLst>
              <a:ext uri="{FF2B5EF4-FFF2-40B4-BE49-F238E27FC236}">
                <a16:creationId xmlns:a16="http://schemas.microsoft.com/office/drawing/2014/main" id="{7F4AFE7D-41F9-5D77-B911-FB9D226EF469}"/>
              </a:ext>
            </a:extLst>
          </p:cNvPr>
          <p:cNvSpPr>
            <a:spLocks noGrp="1"/>
          </p:cNvSpPr>
          <p:nvPr>
            <p:ph type="subTitle" idx="1"/>
          </p:nvPr>
        </p:nvSpPr>
        <p:spPr>
          <a:xfrm>
            <a:off x="517868" y="3055674"/>
            <a:ext cx="11044211" cy="2689352"/>
          </a:xfrm>
        </p:spPr>
        <p:txBody>
          <a:bodyPr anchor="b">
            <a:normAutofit lnSpcReduction="10000"/>
          </a:bodyPr>
          <a:lstStyle/>
          <a:p>
            <a:pPr>
              <a:lnSpc>
                <a:spcPct val="100000"/>
              </a:lnSpc>
            </a:pPr>
            <a:r>
              <a:rPr lang="en-US" sz="4400" i="0" dirty="0">
                <a:latin typeface="Angsana New" panose="02020603050405020304" pitchFamily="18" charset="-34"/>
                <a:cs typeface="Angsana New" panose="02020603050405020304" pitchFamily="18" charset="-34"/>
              </a:rPr>
              <a:t>You plot, order, and compare numbers by putting them on a number line, using exact values for simple numbers and estimates for roots or irrationals. Then you can arrange them from smallest to largest or largest to smallest to see how they relate.</a:t>
            </a:r>
          </a:p>
        </p:txBody>
      </p:sp>
      <p:sp>
        <p:nvSpPr>
          <p:cNvPr id="19" name="Freeform: Shape 18">
            <a:extLst>
              <a:ext uri="{FF2B5EF4-FFF2-40B4-BE49-F238E27FC236}">
                <a16:creationId xmlns:a16="http://schemas.microsoft.com/office/drawing/2014/main" id="{A8A44BC8-2508-4575-75F6-0ED3F11E72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74BCF1CC-D6F1-21D9-307D-C36BA9E87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209925"/>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3770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heel(1)">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921B2-58B5-B980-7687-36A533E278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4809DA-C70A-A1F9-8E74-578642EB4B59}"/>
              </a:ext>
            </a:extLst>
          </p:cNvPr>
          <p:cNvSpPr>
            <a:spLocks noGrp="1"/>
          </p:cNvSpPr>
          <p:nvPr>
            <p:ph type="ctrTitle"/>
          </p:nvPr>
        </p:nvSpPr>
        <p:spPr>
          <a:xfrm>
            <a:off x="521208" y="978408"/>
            <a:ext cx="11155680" cy="1551432"/>
          </a:xfrm>
        </p:spPr>
        <p:txBody>
          <a:bodyPr>
            <a:normAutofit/>
          </a:bodyPr>
          <a:lstStyle/>
          <a:p>
            <a:r>
              <a:rPr lang="en-US" sz="4400" dirty="0"/>
              <a:t>Order the numbers from the greatest to smallest value:</a:t>
            </a:r>
          </a:p>
        </p:txBody>
      </p:sp>
      <p:sp>
        <p:nvSpPr>
          <p:cNvPr id="3" name="Subtitle 2">
            <a:extLst>
              <a:ext uri="{FF2B5EF4-FFF2-40B4-BE49-F238E27FC236}">
                <a16:creationId xmlns:a16="http://schemas.microsoft.com/office/drawing/2014/main" id="{0D5080C6-35C6-036F-B618-FA8AE2A12D44}"/>
              </a:ext>
            </a:extLst>
          </p:cNvPr>
          <p:cNvSpPr>
            <a:spLocks noGrp="1"/>
          </p:cNvSpPr>
          <p:nvPr>
            <p:ph type="subTitle" idx="1"/>
          </p:nvPr>
        </p:nvSpPr>
        <p:spPr>
          <a:xfrm>
            <a:off x="1139444" y="2719324"/>
            <a:ext cx="9913112" cy="2269236"/>
          </a:xfrm>
        </p:spPr>
        <p:txBody>
          <a:bodyPr>
            <a:normAutofit/>
          </a:bodyPr>
          <a:lstStyle/>
          <a:p>
            <a:pPr algn="ctr"/>
            <a:r>
              <a:rPr lang="en-US" sz="8800" dirty="0"/>
              <a:t>2.5, π, √16, 3.14</a:t>
            </a:r>
          </a:p>
        </p:txBody>
      </p:sp>
    </p:spTree>
    <p:extLst>
      <p:ext uri="{BB962C8B-B14F-4D97-AF65-F5344CB8AC3E}">
        <p14:creationId xmlns:p14="http://schemas.microsoft.com/office/powerpoint/2010/main" val="98620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14DF4D-4E57-8009-1553-FF859241B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5E83F8-89C1-D5C4-E41B-0B6663A7E35C}"/>
              </a:ext>
            </a:extLst>
          </p:cNvPr>
          <p:cNvSpPr>
            <a:spLocks noGrp="1"/>
          </p:cNvSpPr>
          <p:nvPr>
            <p:ph type="ctrTitle"/>
          </p:nvPr>
        </p:nvSpPr>
        <p:spPr>
          <a:xfrm>
            <a:off x="521208" y="978408"/>
            <a:ext cx="11155680" cy="1551432"/>
          </a:xfrm>
        </p:spPr>
        <p:txBody>
          <a:bodyPr>
            <a:normAutofit/>
          </a:bodyPr>
          <a:lstStyle/>
          <a:p>
            <a:r>
              <a:rPr lang="en-US" sz="4400" dirty="0"/>
              <a:t>Groups sort number cards on a classroom number line</a:t>
            </a:r>
          </a:p>
        </p:txBody>
      </p:sp>
      <p:sp>
        <p:nvSpPr>
          <p:cNvPr id="3" name="Subtitle 2">
            <a:extLst>
              <a:ext uri="{FF2B5EF4-FFF2-40B4-BE49-F238E27FC236}">
                <a16:creationId xmlns:a16="http://schemas.microsoft.com/office/drawing/2014/main" id="{D2BCC2A1-6E17-566F-DA9A-4835DBB19CA0}"/>
              </a:ext>
            </a:extLst>
          </p:cNvPr>
          <p:cNvSpPr>
            <a:spLocks noGrp="1"/>
          </p:cNvSpPr>
          <p:nvPr>
            <p:ph type="subTitle" idx="1"/>
          </p:nvPr>
        </p:nvSpPr>
        <p:spPr>
          <a:xfrm>
            <a:off x="1139444" y="2719324"/>
            <a:ext cx="9913112" cy="2269236"/>
          </a:xfrm>
        </p:spPr>
        <p:txBody>
          <a:bodyPr>
            <a:normAutofit/>
          </a:bodyPr>
          <a:lstStyle/>
          <a:p>
            <a:pPr algn="ctr"/>
            <a:r>
              <a:rPr lang="el-GR" sz="7200" dirty="0">
                <a:solidFill>
                  <a:srgbClr val="FF0000"/>
                </a:solidFill>
              </a:rPr>
              <a:t>√10</a:t>
            </a:r>
            <a:r>
              <a:rPr lang="el-GR" sz="7200" dirty="0"/>
              <a:t>, </a:t>
            </a:r>
            <a:r>
              <a:rPr lang="el-GR" sz="7200" dirty="0">
                <a:solidFill>
                  <a:srgbClr val="0070C0"/>
                </a:solidFill>
              </a:rPr>
              <a:t>2.5</a:t>
            </a:r>
            <a:r>
              <a:rPr lang="el-GR" sz="7200" dirty="0"/>
              <a:t>, </a:t>
            </a:r>
            <a:r>
              <a:rPr lang="el-GR" sz="7200" dirty="0">
                <a:solidFill>
                  <a:srgbClr val="FFC000"/>
                </a:solidFill>
              </a:rPr>
              <a:t>π</a:t>
            </a:r>
            <a:r>
              <a:rPr lang="el-GR" sz="7200" dirty="0"/>
              <a:t>, </a:t>
            </a:r>
            <a:r>
              <a:rPr lang="el-GR" sz="7200" dirty="0">
                <a:solidFill>
                  <a:schemeClr val="accent2">
                    <a:lumMod val="75000"/>
                  </a:schemeClr>
                </a:solidFill>
              </a:rPr>
              <a:t>3.14</a:t>
            </a:r>
            <a:r>
              <a:rPr lang="el-GR" sz="7200" dirty="0"/>
              <a:t>, </a:t>
            </a:r>
            <a:r>
              <a:rPr lang="el-GR" sz="7200" dirty="0">
                <a:solidFill>
                  <a:schemeClr val="accent6">
                    <a:lumMod val="75000"/>
                  </a:schemeClr>
                </a:solidFill>
              </a:rPr>
              <a:t>4.2</a:t>
            </a:r>
            <a:endParaRPr lang="en-US" sz="8800" dirty="0"/>
          </a:p>
        </p:txBody>
      </p:sp>
    </p:spTree>
    <p:extLst>
      <p:ext uri="{BB962C8B-B14F-4D97-AF65-F5344CB8AC3E}">
        <p14:creationId xmlns:p14="http://schemas.microsoft.com/office/powerpoint/2010/main" val="332028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62870B-B791-1FC7-E7CB-F1528C441F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B3DD7-90AA-ABF5-7522-E41C4EE4FB1F}"/>
              </a:ext>
            </a:extLst>
          </p:cNvPr>
          <p:cNvSpPr>
            <a:spLocks noGrp="1"/>
          </p:cNvSpPr>
          <p:nvPr>
            <p:ph type="ctrTitle"/>
          </p:nvPr>
        </p:nvSpPr>
        <p:spPr>
          <a:xfrm>
            <a:off x="521208" y="978408"/>
            <a:ext cx="11155680" cy="1551432"/>
          </a:xfrm>
        </p:spPr>
        <p:txBody>
          <a:bodyPr>
            <a:normAutofit/>
          </a:bodyPr>
          <a:lstStyle/>
          <a:p>
            <a:r>
              <a:rPr lang="en-US" sz="4400" dirty="0"/>
              <a:t>Partners order numbers:</a:t>
            </a:r>
          </a:p>
        </p:txBody>
      </p:sp>
      <p:sp>
        <p:nvSpPr>
          <p:cNvPr id="3" name="Subtitle 2">
            <a:extLst>
              <a:ext uri="{FF2B5EF4-FFF2-40B4-BE49-F238E27FC236}">
                <a16:creationId xmlns:a16="http://schemas.microsoft.com/office/drawing/2014/main" id="{3505D64B-9295-22AC-24CE-637976669891}"/>
              </a:ext>
            </a:extLst>
          </p:cNvPr>
          <p:cNvSpPr>
            <a:spLocks noGrp="1"/>
          </p:cNvSpPr>
          <p:nvPr>
            <p:ph type="subTitle" idx="1"/>
          </p:nvPr>
        </p:nvSpPr>
        <p:spPr>
          <a:xfrm>
            <a:off x="1139444" y="2719324"/>
            <a:ext cx="9913112" cy="2269236"/>
          </a:xfrm>
        </p:spPr>
        <p:txBody>
          <a:bodyPr>
            <a:normAutofit/>
          </a:bodyPr>
          <a:lstStyle/>
          <a:p>
            <a:pPr algn="ctr"/>
            <a:r>
              <a:rPr lang="el-GR" sz="7200" dirty="0">
                <a:solidFill>
                  <a:srgbClr val="FF0000"/>
                </a:solidFill>
              </a:rPr>
              <a:t>√10</a:t>
            </a:r>
            <a:r>
              <a:rPr lang="el-GR" sz="7200" dirty="0"/>
              <a:t>, </a:t>
            </a:r>
            <a:r>
              <a:rPr lang="el-GR" sz="7200" dirty="0">
                <a:solidFill>
                  <a:srgbClr val="FFC000"/>
                </a:solidFill>
              </a:rPr>
              <a:t>π</a:t>
            </a:r>
            <a:r>
              <a:rPr lang="el-GR" sz="7200" dirty="0"/>
              <a:t>, </a:t>
            </a:r>
            <a:r>
              <a:rPr lang="el-GR" sz="7200" dirty="0">
                <a:solidFill>
                  <a:schemeClr val="accent2">
                    <a:lumMod val="75000"/>
                  </a:schemeClr>
                </a:solidFill>
              </a:rPr>
              <a:t>3.14</a:t>
            </a:r>
            <a:r>
              <a:rPr lang="el-GR" sz="7200" dirty="0"/>
              <a:t>, </a:t>
            </a:r>
            <a:endParaRPr lang="en-US" sz="8800" dirty="0"/>
          </a:p>
        </p:txBody>
      </p:sp>
    </p:spTree>
    <p:extLst>
      <p:ext uri="{BB962C8B-B14F-4D97-AF65-F5344CB8AC3E}">
        <p14:creationId xmlns:p14="http://schemas.microsoft.com/office/powerpoint/2010/main" val="82451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BAFCB2-56A0-59A3-20DB-FDCF50519415}"/>
              </a:ext>
            </a:extLst>
          </p:cNvPr>
          <p:cNvSpPr>
            <a:spLocks noGrp="1"/>
          </p:cNvSpPr>
          <p:nvPr>
            <p:ph type="ctrTitle"/>
          </p:nvPr>
        </p:nvSpPr>
        <p:spPr>
          <a:xfrm>
            <a:off x="517870" y="978408"/>
            <a:ext cx="3465681" cy="2450592"/>
          </a:xfrm>
        </p:spPr>
        <p:txBody>
          <a:bodyPr anchor="t">
            <a:normAutofit/>
          </a:bodyPr>
          <a:lstStyle/>
          <a:p>
            <a:r>
              <a:rPr lang="en-US" sz="4800" dirty="0">
                <a:solidFill>
                  <a:schemeClr val="tx2"/>
                </a:solidFill>
              </a:rPr>
              <a:t>What are Integers?</a:t>
            </a:r>
          </a:p>
        </p:txBody>
      </p:sp>
      <p:sp>
        <p:nvSpPr>
          <p:cNvPr id="3" name="Subtitle 2">
            <a:extLst>
              <a:ext uri="{FF2B5EF4-FFF2-40B4-BE49-F238E27FC236}">
                <a16:creationId xmlns:a16="http://schemas.microsoft.com/office/drawing/2014/main" id="{CEE76A8F-A2AC-8925-3828-35F404C87B0B}"/>
              </a:ext>
            </a:extLst>
          </p:cNvPr>
          <p:cNvSpPr>
            <a:spLocks noGrp="1"/>
          </p:cNvSpPr>
          <p:nvPr>
            <p:ph type="subTitle" idx="1"/>
          </p:nvPr>
        </p:nvSpPr>
        <p:spPr>
          <a:xfrm>
            <a:off x="517870" y="4406871"/>
            <a:ext cx="3465681" cy="1709890"/>
          </a:xfrm>
        </p:spPr>
        <p:txBody>
          <a:bodyPr anchor="t">
            <a:normAutofit/>
          </a:bodyPr>
          <a:lstStyle/>
          <a:p>
            <a:r>
              <a:rPr lang="en-US" dirty="0"/>
              <a:t>Whole numbers that can be positive, negative, or zero.</a:t>
            </a:r>
          </a:p>
        </p:txBody>
      </p:sp>
      <p:sp>
        <p:nvSpPr>
          <p:cNvPr id="11" name="Rectangle 10">
            <a:extLst>
              <a:ext uri="{FF2B5EF4-FFF2-40B4-BE49-F238E27FC236}">
                <a16:creationId xmlns:a16="http://schemas.microsoft.com/office/drawing/2014/main" id="{D91952F0-771E-D2ED-C333-EEED6708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36039E-F643-A886-2552-508E00E2F05E}"/>
              </a:ext>
            </a:extLst>
          </p:cNvPr>
          <p:cNvPicPr>
            <a:picLocks noChangeAspect="1"/>
          </p:cNvPicPr>
          <p:nvPr/>
        </p:nvPicPr>
        <p:blipFill>
          <a:blip r:embed="rId2"/>
          <a:stretch>
            <a:fillRect/>
          </a:stretch>
        </p:blipFill>
        <p:spPr>
          <a:xfrm>
            <a:off x="4235704" y="865714"/>
            <a:ext cx="7438426" cy="4165518"/>
          </a:xfrm>
          <a:prstGeom prst="rect">
            <a:avLst/>
          </a:prstGeom>
        </p:spPr>
      </p:pic>
      <p:sp>
        <p:nvSpPr>
          <p:cNvPr id="13" name="Rectangle 12">
            <a:extLst>
              <a:ext uri="{FF2B5EF4-FFF2-40B4-BE49-F238E27FC236}">
                <a16:creationId xmlns:a16="http://schemas.microsoft.com/office/drawing/2014/main" id="{3FB6D83C-2377-9CAD-A991-9E0B6AF25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6" name="TextBox 5">
            <a:extLst>
              <a:ext uri="{FF2B5EF4-FFF2-40B4-BE49-F238E27FC236}">
                <a16:creationId xmlns:a16="http://schemas.microsoft.com/office/drawing/2014/main" id="{3654BA39-3CB4-FA67-5513-76C162EF36DD}"/>
              </a:ext>
            </a:extLst>
          </p:cNvPr>
          <p:cNvSpPr txBox="1"/>
          <p:nvPr/>
        </p:nvSpPr>
        <p:spPr>
          <a:xfrm>
            <a:off x="5673213" y="5376545"/>
            <a:ext cx="4906297" cy="307777"/>
          </a:xfrm>
          <a:prstGeom prst="rect">
            <a:avLst/>
          </a:prstGeom>
          <a:noFill/>
        </p:spPr>
        <p:txBody>
          <a:bodyPr wrap="square">
            <a:spAutoFit/>
          </a:bodyPr>
          <a:lstStyle/>
          <a:p>
            <a:pPr algn="ctr"/>
            <a:r>
              <a:rPr lang="en-US" sz="1400" dirty="0">
                <a:hlinkClick r:id="rId3"/>
              </a:rPr>
              <a:t>Source: usha-integers-01-1596003798.png (1698×953)</a:t>
            </a:r>
            <a:endParaRPr lang="en-US" sz="1400" dirty="0"/>
          </a:p>
        </p:txBody>
      </p:sp>
    </p:spTree>
    <p:extLst>
      <p:ext uri="{BB962C8B-B14F-4D97-AF65-F5344CB8AC3E}">
        <p14:creationId xmlns:p14="http://schemas.microsoft.com/office/powerpoint/2010/main" val="185737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724FDB-3743-D4D4-E7D5-AF2FCDE0298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F52F208-29F6-B280-E530-EB9FDD6AEAA8}"/>
              </a:ext>
            </a:extLst>
          </p:cNvPr>
          <p:cNvSpPr>
            <a:spLocks noGrp="1"/>
          </p:cNvSpPr>
          <p:nvPr>
            <p:ph type="ctrTitle"/>
          </p:nvPr>
        </p:nvSpPr>
        <p:spPr>
          <a:xfrm>
            <a:off x="517868" y="813465"/>
            <a:ext cx="8401670" cy="810049"/>
          </a:xfrm>
        </p:spPr>
        <p:txBody>
          <a:bodyPr anchor="b">
            <a:normAutofit/>
          </a:bodyPr>
          <a:lstStyle/>
          <a:p>
            <a:pPr>
              <a:lnSpc>
                <a:spcPct val="90000"/>
              </a:lnSpc>
            </a:pPr>
            <a:r>
              <a:rPr lang="en-US" sz="4000" dirty="0"/>
              <a:t>Ferris Wheel Design Project</a:t>
            </a:r>
          </a:p>
        </p:txBody>
      </p:sp>
      <p:sp>
        <p:nvSpPr>
          <p:cNvPr id="13" name="Freeform: Shape 12">
            <a:extLst>
              <a:ext uri="{FF2B5EF4-FFF2-40B4-BE49-F238E27FC236}">
                <a16:creationId xmlns:a16="http://schemas.microsoft.com/office/drawing/2014/main" id="{BD0C058D-27D4-3139-E199-E2C11099B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diagram of a circle with a circle and a circle with a circle with a circle with a circle with a circle with a circle with a circle with a circle with a circle with a circle with&#10;&#10;AI-generated content may be incorrect.">
            <a:extLst>
              <a:ext uri="{FF2B5EF4-FFF2-40B4-BE49-F238E27FC236}">
                <a16:creationId xmlns:a16="http://schemas.microsoft.com/office/drawing/2014/main" id="{13F0F895-39B0-1310-016D-BE0E9B189D92}"/>
              </a:ext>
            </a:extLst>
          </p:cNvPr>
          <p:cNvPicPr>
            <a:picLocks noChangeAspect="1"/>
          </p:cNvPicPr>
          <p:nvPr/>
        </p:nvPicPr>
        <p:blipFill>
          <a:blip r:embed="rId3"/>
          <a:srcRect l="13033" t="6434" r="8275" b="5874"/>
          <a:stretch>
            <a:fillRect/>
          </a:stretch>
        </p:blipFill>
        <p:spPr>
          <a:xfrm>
            <a:off x="6630128" y="1764871"/>
            <a:ext cx="5059680" cy="3810223"/>
          </a:xfrm>
          <a:prstGeom prst="rect">
            <a:avLst/>
          </a:prstGeom>
        </p:spPr>
      </p:pic>
      <p:sp>
        <p:nvSpPr>
          <p:cNvPr id="15" name="Freeform: Shape 14">
            <a:extLst>
              <a:ext uri="{FF2B5EF4-FFF2-40B4-BE49-F238E27FC236}">
                <a16:creationId xmlns:a16="http://schemas.microsoft.com/office/drawing/2014/main" id="{E94E0531-D614-3CB6-996E-FF0184A33A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8" y="6300216"/>
            <a:ext cx="11165482" cy="45719"/>
          </a:xfrm>
          <a:custGeom>
            <a:avLst/>
            <a:gdLst>
              <a:gd name="connsiteX0" fmla="*/ 0 w 11165482"/>
              <a:gd name="connsiteY0" fmla="*/ 0 h 45719"/>
              <a:gd name="connsiteX1" fmla="*/ 3694525 w 11165482"/>
              <a:gd name="connsiteY1" fmla="*/ 0 h 45719"/>
              <a:gd name="connsiteX2" fmla="*/ 5021183 w 11165482"/>
              <a:gd name="connsiteY2" fmla="*/ 0 h 45719"/>
              <a:gd name="connsiteX3" fmla="*/ 6144299 w 11165482"/>
              <a:gd name="connsiteY3" fmla="*/ 0 h 45719"/>
              <a:gd name="connsiteX4" fmla="*/ 8715708 w 11165482"/>
              <a:gd name="connsiteY4" fmla="*/ 0 h 45719"/>
              <a:gd name="connsiteX5" fmla="*/ 11165482 w 11165482"/>
              <a:gd name="connsiteY5" fmla="*/ 0 h 45719"/>
              <a:gd name="connsiteX6" fmla="*/ 11165482 w 11165482"/>
              <a:gd name="connsiteY6" fmla="*/ 45719 h 45719"/>
              <a:gd name="connsiteX7" fmla="*/ 8715708 w 11165482"/>
              <a:gd name="connsiteY7" fmla="*/ 45719 h 45719"/>
              <a:gd name="connsiteX8" fmla="*/ 6144299 w 11165482"/>
              <a:gd name="connsiteY8" fmla="*/ 45719 h 45719"/>
              <a:gd name="connsiteX9" fmla="*/ 5021183 w 11165482"/>
              <a:gd name="connsiteY9" fmla="*/ 45719 h 45719"/>
              <a:gd name="connsiteX10" fmla="*/ 3694525 w 11165482"/>
              <a:gd name="connsiteY10" fmla="*/ 45719 h 45719"/>
              <a:gd name="connsiteX11" fmla="*/ 0 w 11165482"/>
              <a:gd name="connsiteY11" fmla="*/ 45719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3694525 w 11165482"/>
              <a:gd name="connsiteY9" fmla="*/ 45719 h 45719"/>
              <a:gd name="connsiteX10" fmla="*/ 0 w 11165482"/>
              <a:gd name="connsiteY10" fmla="*/ 45719 h 45719"/>
              <a:gd name="connsiteX11" fmla="*/ 0 w 11165482"/>
              <a:gd name="connsiteY11" fmla="*/ 0 h 45719"/>
              <a:gd name="connsiteX0" fmla="*/ 0 w 11165482"/>
              <a:gd name="connsiteY0" fmla="*/ 0 h 45719"/>
              <a:gd name="connsiteX1" fmla="*/ 3694525 w 11165482"/>
              <a:gd name="connsiteY1" fmla="*/ 0 h 45719"/>
              <a:gd name="connsiteX2" fmla="*/ 6144299 w 11165482"/>
              <a:gd name="connsiteY2" fmla="*/ 0 h 45719"/>
              <a:gd name="connsiteX3" fmla="*/ 8715708 w 11165482"/>
              <a:gd name="connsiteY3" fmla="*/ 0 h 45719"/>
              <a:gd name="connsiteX4" fmla="*/ 11165482 w 11165482"/>
              <a:gd name="connsiteY4" fmla="*/ 0 h 45719"/>
              <a:gd name="connsiteX5" fmla="*/ 11165482 w 11165482"/>
              <a:gd name="connsiteY5" fmla="*/ 45719 h 45719"/>
              <a:gd name="connsiteX6" fmla="*/ 8715708 w 11165482"/>
              <a:gd name="connsiteY6" fmla="*/ 45719 h 45719"/>
              <a:gd name="connsiteX7" fmla="*/ 6144299 w 11165482"/>
              <a:gd name="connsiteY7" fmla="*/ 45719 h 45719"/>
              <a:gd name="connsiteX8" fmla="*/ 5021183 w 11165482"/>
              <a:gd name="connsiteY8" fmla="*/ 45719 h 45719"/>
              <a:gd name="connsiteX9" fmla="*/ 0 w 11165482"/>
              <a:gd name="connsiteY9" fmla="*/ 45719 h 45719"/>
              <a:gd name="connsiteX10" fmla="*/ 0 w 11165482"/>
              <a:gd name="connsiteY10"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6144299 w 11165482"/>
              <a:gd name="connsiteY6" fmla="*/ 45719 h 45719"/>
              <a:gd name="connsiteX7" fmla="*/ 5021183 w 11165482"/>
              <a:gd name="connsiteY7" fmla="*/ 45719 h 45719"/>
              <a:gd name="connsiteX8" fmla="*/ 0 w 11165482"/>
              <a:gd name="connsiteY8" fmla="*/ 45719 h 45719"/>
              <a:gd name="connsiteX9" fmla="*/ 0 w 11165482"/>
              <a:gd name="connsiteY9" fmla="*/ 0 h 45719"/>
              <a:gd name="connsiteX0" fmla="*/ 0 w 11165482"/>
              <a:gd name="connsiteY0" fmla="*/ 0 h 45719"/>
              <a:gd name="connsiteX1" fmla="*/ 6144299 w 11165482"/>
              <a:gd name="connsiteY1" fmla="*/ 0 h 45719"/>
              <a:gd name="connsiteX2" fmla="*/ 8715708 w 11165482"/>
              <a:gd name="connsiteY2" fmla="*/ 0 h 45719"/>
              <a:gd name="connsiteX3" fmla="*/ 11165482 w 11165482"/>
              <a:gd name="connsiteY3" fmla="*/ 0 h 45719"/>
              <a:gd name="connsiteX4" fmla="*/ 11165482 w 11165482"/>
              <a:gd name="connsiteY4" fmla="*/ 45719 h 45719"/>
              <a:gd name="connsiteX5" fmla="*/ 8715708 w 11165482"/>
              <a:gd name="connsiteY5" fmla="*/ 45719 h 45719"/>
              <a:gd name="connsiteX6" fmla="*/ 5021183 w 11165482"/>
              <a:gd name="connsiteY6" fmla="*/ 45719 h 45719"/>
              <a:gd name="connsiteX7" fmla="*/ 0 w 11165482"/>
              <a:gd name="connsiteY7" fmla="*/ 45719 h 45719"/>
              <a:gd name="connsiteX8" fmla="*/ 0 w 11165482"/>
              <a:gd name="connsiteY8"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5021183 w 11165482"/>
              <a:gd name="connsiteY5" fmla="*/ 45719 h 45719"/>
              <a:gd name="connsiteX6" fmla="*/ 0 w 11165482"/>
              <a:gd name="connsiteY6" fmla="*/ 45719 h 45719"/>
              <a:gd name="connsiteX7" fmla="*/ 0 w 11165482"/>
              <a:gd name="connsiteY7"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8715708 w 11165482"/>
              <a:gd name="connsiteY4" fmla="*/ 45719 h 45719"/>
              <a:gd name="connsiteX5" fmla="*/ 0 w 11165482"/>
              <a:gd name="connsiteY5" fmla="*/ 45719 h 45719"/>
              <a:gd name="connsiteX6" fmla="*/ 0 w 11165482"/>
              <a:gd name="connsiteY6" fmla="*/ 0 h 45719"/>
              <a:gd name="connsiteX0" fmla="*/ 0 w 11165482"/>
              <a:gd name="connsiteY0" fmla="*/ 0 h 45719"/>
              <a:gd name="connsiteX1" fmla="*/ 8715708 w 11165482"/>
              <a:gd name="connsiteY1" fmla="*/ 0 h 45719"/>
              <a:gd name="connsiteX2" fmla="*/ 11165482 w 11165482"/>
              <a:gd name="connsiteY2" fmla="*/ 0 h 45719"/>
              <a:gd name="connsiteX3" fmla="*/ 11165482 w 11165482"/>
              <a:gd name="connsiteY3" fmla="*/ 45719 h 45719"/>
              <a:gd name="connsiteX4" fmla="*/ 0 w 11165482"/>
              <a:gd name="connsiteY4" fmla="*/ 45719 h 45719"/>
              <a:gd name="connsiteX5" fmla="*/ 0 w 11165482"/>
              <a:gd name="connsiteY5" fmla="*/ 0 h 45719"/>
              <a:gd name="connsiteX0" fmla="*/ 0 w 11165482"/>
              <a:gd name="connsiteY0" fmla="*/ 0 h 45719"/>
              <a:gd name="connsiteX1" fmla="*/ 11165482 w 11165482"/>
              <a:gd name="connsiteY1" fmla="*/ 0 h 45719"/>
              <a:gd name="connsiteX2" fmla="*/ 11165482 w 11165482"/>
              <a:gd name="connsiteY2" fmla="*/ 45719 h 45719"/>
              <a:gd name="connsiteX3" fmla="*/ 0 w 11165482"/>
              <a:gd name="connsiteY3" fmla="*/ 45719 h 45719"/>
              <a:gd name="connsiteX4" fmla="*/ 0 w 11165482"/>
              <a:gd name="connsiteY4" fmla="*/ 0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65482" h="45719">
                <a:moveTo>
                  <a:pt x="0" y="0"/>
                </a:moveTo>
                <a:lnTo>
                  <a:pt x="11165482" y="0"/>
                </a:lnTo>
                <a:lnTo>
                  <a:pt x="11165482" y="45719"/>
                </a:lnTo>
                <a:lnTo>
                  <a:pt x="0" y="45719"/>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17" name="TextBox 9">
            <a:extLst>
              <a:ext uri="{FF2B5EF4-FFF2-40B4-BE49-F238E27FC236}">
                <a16:creationId xmlns:a16="http://schemas.microsoft.com/office/drawing/2014/main" id="{E1A5DAAC-64C5-F14E-7546-ACE82B69E174}"/>
              </a:ext>
            </a:extLst>
          </p:cNvPr>
          <p:cNvGraphicFramePr/>
          <p:nvPr>
            <p:extLst>
              <p:ext uri="{D42A27DB-BD31-4B8C-83A1-F6EECF244321}">
                <p14:modId xmlns:p14="http://schemas.microsoft.com/office/powerpoint/2010/main" val="3274624954"/>
              </p:ext>
            </p:extLst>
          </p:nvPr>
        </p:nvGraphicFramePr>
        <p:xfrm>
          <a:off x="517868" y="2177265"/>
          <a:ext cx="6115670" cy="29854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09481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C580A-C95A-1488-5F3E-76FE6F0592D8}"/>
              </a:ext>
            </a:extLst>
          </p:cNvPr>
          <p:cNvSpPr>
            <a:spLocks noGrp="1"/>
          </p:cNvSpPr>
          <p:nvPr>
            <p:ph type="ctrTitle"/>
          </p:nvPr>
        </p:nvSpPr>
        <p:spPr>
          <a:xfrm>
            <a:off x="521208" y="978408"/>
            <a:ext cx="11155680" cy="860552"/>
          </a:xfrm>
        </p:spPr>
        <p:txBody>
          <a:bodyPr>
            <a:normAutofit/>
          </a:bodyPr>
          <a:lstStyle/>
          <a:p>
            <a:r>
              <a:rPr lang="en-US" sz="4800" dirty="0"/>
              <a:t>Design &amp; Calculate</a:t>
            </a:r>
          </a:p>
        </p:txBody>
      </p:sp>
      <p:sp>
        <p:nvSpPr>
          <p:cNvPr id="3" name="Subtitle 2">
            <a:extLst>
              <a:ext uri="{FF2B5EF4-FFF2-40B4-BE49-F238E27FC236}">
                <a16:creationId xmlns:a16="http://schemas.microsoft.com/office/drawing/2014/main" id="{F62BB119-0420-DBBA-2FA2-4BC5EA033E23}"/>
              </a:ext>
            </a:extLst>
          </p:cNvPr>
          <p:cNvSpPr>
            <a:spLocks noGrp="1"/>
          </p:cNvSpPr>
          <p:nvPr>
            <p:ph type="subTitle" idx="1"/>
          </p:nvPr>
        </p:nvSpPr>
        <p:spPr>
          <a:xfrm>
            <a:off x="515112" y="1838960"/>
            <a:ext cx="7104888" cy="860552"/>
          </a:xfrm>
        </p:spPr>
        <p:txBody>
          <a:bodyPr>
            <a:normAutofit/>
          </a:bodyPr>
          <a:lstStyle/>
          <a:p>
            <a:r>
              <a:rPr lang="en-US" sz="2800" dirty="0"/>
              <a:t>Why is</a:t>
            </a:r>
            <a:r>
              <a:rPr lang="en-US" sz="4800" dirty="0">
                <a:solidFill>
                  <a:srgbClr val="FF0000"/>
                </a:solidFill>
              </a:rPr>
              <a:t> π </a:t>
            </a:r>
            <a:r>
              <a:rPr lang="en-US" sz="2800" dirty="0"/>
              <a:t>irrational but still useful?</a:t>
            </a:r>
          </a:p>
        </p:txBody>
      </p:sp>
      <p:graphicFrame>
        <p:nvGraphicFramePr>
          <p:cNvPr id="7" name="TextBox 4">
            <a:extLst>
              <a:ext uri="{FF2B5EF4-FFF2-40B4-BE49-F238E27FC236}">
                <a16:creationId xmlns:a16="http://schemas.microsoft.com/office/drawing/2014/main" id="{08B8F194-75CD-A0FF-956D-245DE704B8DC}"/>
              </a:ext>
            </a:extLst>
          </p:cNvPr>
          <p:cNvGraphicFramePr/>
          <p:nvPr>
            <p:extLst>
              <p:ext uri="{D42A27DB-BD31-4B8C-83A1-F6EECF244321}">
                <p14:modId xmlns:p14="http://schemas.microsoft.com/office/powerpoint/2010/main" val="634663602"/>
              </p:ext>
            </p:extLst>
          </p:nvPr>
        </p:nvGraphicFramePr>
        <p:xfrm>
          <a:off x="802640" y="3235236"/>
          <a:ext cx="7569200"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349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7"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F045B3-F368-D8E9-B531-33B532C6E7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E90C81-6E27-F594-9B0A-E9C7BDA56DAA}"/>
              </a:ext>
            </a:extLst>
          </p:cNvPr>
          <p:cNvSpPr>
            <a:spLocks noGrp="1"/>
          </p:cNvSpPr>
          <p:nvPr>
            <p:ph type="ctrTitle"/>
          </p:nvPr>
        </p:nvSpPr>
        <p:spPr>
          <a:xfrm>
            <a:off x="521208" y="978408"/>
            <a:ext cx="11155680" cy="860552"/>
          </a:xfrm>
        </p:spPr>
        <p:txBody>
          <a:bodyPr>
            <a:normAutofit/>
          </a:bodyPr>
          <a:lstStyle/>
          <a:p>
            <a:r>
              <a:rPr lang="en-US" sz="4800" dirty="0"/>
              <a:t>Peer Review &amp; Reflection</a:t>
            </a:r>
          </a:p>
        </p:txBody>
      </p:sp>
      <p:sp>
        <p:nvSpPr>
          <p:cNvPr id="3" name="Subtitle 2">
            <a:extLst>
              <a:ext uri="{FF2B5EF4-FFF2-40B4-BE49-F238E27FC236}">
                <a16:creationId xmlns:a16="http://schemas.microsoft.com/office/drawing/2014/main" id="{DA0540C5-A922-9AF2-7FB4-79D0CBE31C63}"/>
              </a:ext>
            </a:extLst>
          </p:cNvPr>
          <p:cNvSpPr>
            <a:spLocks noGrp="1"/>
          </p:cNvSpPr>
          <p:nvPr>
            <p:ph type="subTitle" idx="1"/>
          </p:nvPr>
        </p:nvSpPr>
        <p:spPr>
          <a:xfrm>
            <a:off x="515112" y="1838960"/>
            <a:ext cx="10254488" cy="860552"/>
          </a:xfrm>
        </p:spPr>
        <p:txBody>
          <a:bodyPr>
            <a:normAutofit/>
          </a:bodyPr>
          <a:lstStyle/>
          <a:p>
            <a:pPr marL="457200" indent="-457200">
              <a:buFont typeface="Wingdings" panose="05000000000000000000" pitchFamily="2" charset="2"/>
              <a:buChar char="Ø"/>
            </a:pPr>
            <a:r>
              <a:rPr lang="en-US" sz="2800" dirty="0"/>
              <a:t>Exchange sketches; check measurements and calculations.</a:t>
            </a:r>
          </a:p>
        </p:txBody>
      </p:sp>
      <p:sp>
        <p:nvSpPr>
          <p:cNvPr id="5" name="TextBox 4">
            <a:extLst>
              <a:ext uri="{FF2B5EF4-FFF2-40B4-BE49-F238E27FC236}">
                <a16:creationId xmlns:a16="http://schemas.microsoft.com/office/drawing/2014/main" id="{370A2751-D974-9AE7-4182-E413C58370BB}"/>
              </a:ext>
            </a:extLst>
          </p:cNvPr>
          <p:cNvSpPr txBox="1"/>
          <p:nvPr/>
        </p:nvSpPr>
        <p:spPr>
          <a:xfrm>
            <a:off x="985520" y="3105835"/>
            <a:ext cx="9682480" cy="2308324"/>
          </a:xfrm>
          <a:prstGeom prst="rect">
            <a:avLst/>
          </a:prstGeom>
          <a:noFill/>
        </p:spPr>
        <p:txBody>
          <a:bodyPr wrap="square">
            <a:spAutoFit/>
          </a:bodyPr>
          <a:lstStyle/>
          <a:p>
            <a:r>
              <a:rPr lang="en-US" sz="4800" dirty="0">
                <a:solidFill>
                  <a:srgbClr val="0070C0"/>
                </a:solidFill>
                <a:latin typeface="Amasis MT Pro" panose="02040504050005020304" pitchFamily="18" charset="0"/>
              </a:rPr>
              <a:t>Write one sentence: </a:t>
            </a:r>
          </a:p>
          <a:p>
            <a:r>
              <a:rPr lang="en-US" sz="4800" dirty="0"/>
              <a:t>How do irrational numbers help in design or engineering?</a:t>
            </a:r>
          </a:p>
        </p:txBody>
      </p:sp>
    </p:spTree>
    <p:extLst>
      <p:ext uri="{BB962C8B-B14F-4D97-AF65-F5344CB8AC3E}">
        <p14:creationId xmlns:p14="http://schemas.microsoft.com/office/powerpoint/2010/main" val="2999958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99761-83ED-DF10-D742-C5D5118A8880}"/>
              </a:ext>
            </a:extLst>
          </p:cNvPr>
          <p:cNvSpPr>
            <a:spLocks noGrp="1"/>
          </p:cNvSpPr>
          <p:nvPr>
            <p:ph type="ctrTitle"/>
          </p:nvPr>
        </p:nvSpPr>
        <p:spPr>
          <a:xfrm>
            <a:off x="521208" y="978408"/>
            <a:ext cx="11155680" cy="1287272"/>
          </a:xfrm>
        </p:spPr>
        <p:txBody>
          <a:bodyPr/>
          <a:lstStyle/>
          <a:p>
            <a:r>
              <a:rPr lang="en-US" dirty="0"/>
              <a:t>Homework:</a:t>
            </a:r>
          </a:p>
        </p:txBody>
      </p:sp>
      <p:sp>
        <p:nvSpPr>
          <p:cNvPr id="3" name="Subtitle 2">
            <a:extLst>
              <a:ext uri="{FF2B5EF4-FFF2-40B4-BE49-F238E27FC236}">
                <a16:creationId xmlns:a16="http://schemas.microsoft.com/office/drawing/2014/main" id="{3042E4B4-F8D2-A765-AF82-0D9607489C3E}"/>
              </a:ext>
            </a:extLst>
          </p:cNvPr>
          <p:cNvSpPr>
            <a:spLocks noGrp="1"/>
          </p:cNvSpPr>
          <p:nvPr>
            <p:ph type="subTitle" idx="1"/>
          </p:nvPr>
        </p:nvSpPr>
        <p:spPr>
          <a:xfrm>
            <a:off x="455676" y="2486152"/>
            <a:ext cx="11030712" cy="3393440"/>
          </a:xfrm>
        </p:spPr>
        <p:txBody>
          <a:bodyPr>
            <a:normAutofit/>
          </a:bodyPr>
          <a:lstStyle/>
          <a:p>
            <a:r>
              <a:rPr lang="en-US" sz="3200" dirty="0"/>
              <a:t>Click on the link below and look for the lesson </a:t>
            </a:r>
          </a:p>
          <a:p>
            <a:r>
              <a:rPr lang="en-US" sz="3200" b="1" dirty="0">
                <a:solidFill>
                  <a:srgbClr val="C00000"/>
                </a:solidFill>
              </a:rPr>
              <a:t>“Rational vs. Irrational Numbers” </a:t>
            </a:r>
            <a:r>
              <a:rPr lang="en-US" sz="3200" dirty="0"/>
              <a:t>to take your homework.</a:t>
            </a:r>
          </a:p>
          <a:p>
            <a:r>
              <a:rPr lang="en-US" sz="3200" dirty="0">
                <a:solidFill>
                  <a:srgbClr val="FF0000"/>
                </a:solidFill>
                <a:hlinkClick r:id="rId3">
                  <a:extLst>
                    <a:ext uri="{A12FA001-AC4F-418D-AE19-62706E023703}">
                      <ahyp:hlinkClr xmlns:ahyp="http://schemas.microsoft.com/office/drawing/2018/hyperlinkcolor" val="tx"/>
                    </a:ext>
                  </a:extLst>
                </a:hlinkClick>
              </a:rPr>
              <a:t>Middle School / Interactive Quiz | Innovate with Mr. Barbado</a:t>
            </a:r>
            <a:endParaRPr lang="en-US" sz="3200" dirty="0">
              <a:solidFill>
                <a:srgbClr val="FF0000"/>
              </a:solidFill>
            </a:endParaRPr>
          </a:p>
          <a:p>
            <a:endParaRPr lang="en-US" sz="3200" dirty="0">
              <a:solidFill>
                <a:srgbClr val="FF0000"/>
              </a:solidFill>
            </a:endParaRPr>
          </a:p>
          <a:p>
            <a:endParaRPr lang="en-US" sz="3200" dirty="0"/>
          </a:p>
        </p:txBody>
      </p:sp>
    </p:spTree>
    <p:extLst>
      <p:ext uri="{BB962C8B-B14F-4D97-AF65-F5344CB8AC3E}">
        <p14:creationId xmlns:p14="http://schemas.microsoft.com/office/powerpoint/2010/main" val="1546201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A86F5A8-187C-0D2D-ADFE-9D90C6134219}"/>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8D46D5-2D66-5750-71E4-EA6849FEE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A1409BF-DE5D-69E7-ECC9-6DB93746E5CC}"/>
              </a:ext>
            </a:extLst>
          </p:cNvPr>
          <p:cNvSpPr>
            <a:spLocks noGrp="1"/>
          </p:cNvSpPr>
          <p:nvPr>
            <p:ph type="ctrTitle"/>
          </p:nvPr>
        </p:nvSpPr>
        <p:spPr>
          <a:xfrm>
            <a:off x="517870" y="978408"/>
            <a:ext cx="3465681" cy="2450592"/>
          </a:xfrm>
        </p:spPr>
        <p:txBody>
          <a:bodyPr anchor="t">
            <a:normAutofit/>
          </a:bodyPr>
          <a:lstStyle/>
          <a:p>
            <a:r>
              <a:rPr lang="en-US" sz="4800" dirty="0">
                <a:solidFill>
                  <a:schemeClr val="tx2"/>
                </a:solidFill>
              </a:rPr>
              <a:t>What are Rational Numbers?</a:t>
            </a:r>
          </a:p>
        </p:txBody>
      </p:sp>
      <p:sp>
        <p:nvSpPr>
          <p:cNvPr id="3" name="Subtitle 2">
            <a:extLst>
              <a:ext uri="{FF2B5EF4-FFF2-40B4-BE49-F238E27FC236}">
                <a16:creationId xmlns:a16="http://schemas.microsoft.com/office/drawing/2014/main" id="{2096AB1D-6F20-52D0-AC9A-3E76CEF350CC}"/>
              </a:ext>
            </a:extLst>
          </p:cNvPr>
          <p:cNvSpPr>
            <a:spLocks noGrp="1"/>
          </p:cNvSpPr>
          <p:nvPr>
            <p:ph type="subTitle" idx="1"/>
          </p:nvPr>
        </p:nvSpPr>
        <p:spPr>
          <a:xfrm>
            <a:off x="517870" y="3293806"/>
            <a:ext cx="3700169" cy="2822955"/>
          </a:xfrm>
        </p:spPr>
        <p:txBody>
          <a:bodyPr anchor="t">
            <a:normAutofit fontScale="92500"/>
          </a:bodyPr>
          <a:lstStyle/>
          <a:p>
            <a:r>
              <a:rPr lang="en-US" b="1" dirty="0">
                <a:solidFill>
                  <a:srgbClr val="FF0000"/>
                </a:solidFill>
                <a:latin typeface="Aharoni" panose="02010803020104030203" pitchFamily="2" charset="-79"/>
                <a:cs typeface="Aharoni" panose="02010803020104030203" pitchFamily="2" charset="-79"/>
              </a:rPr>
              <a:t>Rational numbers are numbers that can be written as a fraction.</a:t>
            </a:r>
          </a:p>
          <a:p>
            <a:pPr>
              <a:buFont typeface="Arial" panose="020B0604020202020204" pitchFamily="34" charset="0"/>
              <a:buChar char="•"/>
            </a:pPr>
            <a:r>
              <a:rPr lang="en-US" dirty="0"/>
              <a:t>A fraction means one number on top of another (numerator/denominator).</a:t>
            </a:r>
          </a:p>
          <a:p>
            <a:pPr>
              <a:buFont typeface="Arial" panose="020B0604020202020204" pitchFamily="34" charset="0"/>
              <a:buChar char="•"/>
            </a:pPr>
            <a:r>
              <a:rPr lang="en-US" dirty="0"/>
              <a:t>The denominator cannot be 0.</a:t>
            </a:r>
          </a:p>
        </p:txBody>
      </p:sp>
      <p:sp>
        <p:nvSpPr>
          <p:cNvPr id="11" name="Rectangle 10">
            <a:extLst>
              <a:ext uri="{FF2B5EF4-FFF2-40B4-BE49-F238E27FC236}">
                <a16:creationId xmlns:a16="http://schemas.microsoft.com/office/drawing/2014/main" id="{6D6D6741-E5B2-F45F-DDDD-0362B64E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24A5EFD-514A-8390-3E0C-E2BC0D59F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5" name="Rectangle 14">
            <a:extLst>
              <a:ext uri="{FF2B5EF4-FFF2-40B4-BE49-F238E27FC236}">
                <a16:creationId xmlns:a16="http://schemas.microsoft.com/office/drawing/2014/main" id="{602F0789-872A-999F-E2B4-CCAFC1BA1ECA}"/>
              </a:ext>
            </a:extLst>
          </p:cNvPr>
          <p:cNvSpPr/>
          <p:nvPr/>
        </p:nvSpPr>
        <p:spPr>
          <a:xfrm>
            <a:off x="4589633" y="5027261"/>
            <a:ext cx="6992489" cy="1000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0.25 → equals 25/100</a:t>
            </a:r>
          </a:p>
        </p:txBody>
      </p:sp>
      <p:sp>
        <p:nvSpPr>
          <p:cNvPr id="5" name="Rectangle 4">
            <a:extLst>
              <a:ext uri="{FF2B5EF4-FFF2-40B4-BE49-F238E27FC236}">
                <a16:creationId xmlns:a16="http://schemas.microsoft.com/office/drawing/2014/main" id="{1AC07174-4633-5CBC-FC64-19FE45C9AB0B}"/>
              </a:ext>
            </a:extLst>
          </p:cNvPr>
          <p:cNvSpPr/>
          <p:nvPr/>
        </p:nvSpPr>
        <p:spPr>
          <a:xfrm>
            <a:off x="4589633" y="3635296"/>
            <a:ext cx="6992489" cy="1069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-4 → can be written as -4/1</a:t>
            </a:r>
          </a:p>
        </p:txBody>
      </p:sp>
      <p:sp>
        <p:nvSpPr>
          <p:cNvPr id="6" name="Rectangle 5">
            <a:extLst>
              <a:ext uri="{FF2B5EF4-FFF2-40B4-BE49-F238E27FC236}">
                <a16:creationId xmlns:a16="http://schemas.microsoft.com/office/drawing/2014/main" id="{747A6989-0B10-C8F5-A24D-4D8156E76A18}"/>
              </a:ext>
            </a:extLst>
          </p:cNvPr>
          <p:cNvSpPr/>
          <p:nvPr/>
        </p:nvSpPr>
        <p:spPr>
          <a:xfrm>
            <a:off x="4589633" y="2201878"/>
            <a:ext cx="6992489" cy="1069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1/2 → already a fraction</a:t>
            </a:r>
          </a:p>
        </p:txBody>
      </p:sp>
      <p:sp>
        <p:nvSpPr>
          <p:cNvPr id="7" name="Rectangle 6">
            <a:extLst>
              <a:ext uri="{FF2B5EF4-FFF2-40B4-BE49-F238E27FC236}">
                <a16:creationId xmlns:a16="http://schemas.microsoft.com/office/drawing/2014/main" id="{07AF6237-F347-F4FE-A27D-A4DB11988A44}"/>
              </a:ext>
            </a:extLst>
          </p:cNvPr>
          <p:cNvSpPr/>
          <p:nvPr/>
        </p:nvSpPr>
        <p:spPr>
          <a:xfrm>
            <a:off x="4589632" y="748234"/>
            <a:ext cx="6992489" cy="1069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3 → can be written as 3/1</a:t>
            </a:r>
          </a:p>
        </p:txBody>
      </p:sp>
    </p:spTree>
    <p:extLst>
      <p:ext uri="{BB962C8B-B14F-4D97-AF65-F5344CB8AC3E}">
        <p14:creationId xmlns:p14="http://schemas.microsoft.com/office/powerpoint/2010/main" val="590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A51CDAC-DF3E-7104-236B-4A2E1EDECE5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5205E5-5DB8-01CA-320B-F2D5CF4A28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F54E474-A01A-4B90-03DC-DFECF21A4ABF}"/>
              </a:ext>
            </a:extLst>
          </p:cNvPr>
          <p:cNvSpPr>
            <a:spLocks noGrp="1"/>
          </p:cNvSpPr>
          <p:nvPr>
            <p:ph type="ctrTitle"/>
          </p:nvPr>
        </p:nvSpPr>
        <p:spPr>
          <a:xfrm>
            <a:off x="517870" y="978408"/>
            <a:ext cx="3465681" cy="2450592"/>
          </a:xfrm>
        </p:spPr>
        <p:txBody>
          <a:bodyPr anchor="t">
            <a:noAutofit/>
          </a:bodyPr>
          <a:lstStyle/>
          <a:p>
            <a:r>
              <a:rPr lang="en-US" sz="3600" dirty="0">
                <a:solidFill>
                  <a:schemeClr val="tx2"/>
                </a:solidFill>
              </a:rPr>
              <a:t>Why are They Called Rational Numbers?</a:t>
            </a:r>
          </a:p>
        </p:txBody>
      </p:sp>
      <p:sp>
        <p:nvSpPr>
          <p:cNvPr id="3" name="Subtitle 2">
            <a:extLst>
              <a:ext uri="{FF2B5EF4-FFF2-40B4-BE49-F238E27FC236}">
                <a16:creationId xmlns:a16="http://schemas.microsoft.com/office/drawing/2014/main" id="{6ADBE6BA-32C0-0D63-03B8-1C521A32DBFF}"/>
              </a:ext>
            </a:extLst>
          </p:cNvPr>
          <p:cNvSpPr>
            <a:spLocks noGrp="1"/>
          </p:cNvSpPr>
          <p:nvPr>
            <p:ph type="subTitle" idx="1"/>
          </p:nvPr>
        </p:nvSpPr>
        <p:spPr>
          <a:xfrm>
            <a:off x="517870" y="3293806"/>
            <a:ext cx="3700169" cy="2822955"/>
          </a:xfrm>
        </p:spPr>
        <p:txBody>
          <a:bodyPr anchor="t">
            <a:normAutofit/>
          </a:bodyPr>
          <a:lstStyle/>
          <a:p>
            <a:r>
              <a:rPr lang="en-US" dirty="0"/>
              <a:t>They are called </a:t>
            </a:r>
            <a:r>
              <a:rPr lang="en-US" b="1" dirty="0"/>
              <a:t>“rational”</a:t>
            </a:r>
            <a:r>
              <a:rPr lang="en-US" dirty="0"/>
              <a:t> because they come from the word </a:t>
            </a:r>
            <a:r>
              <a:rPr lang="en-US" b="1" dirty="0"/>
              <a:t>“ratio”</a:t>
            </a:r>
            <a:r>
              <a:rPr lang="en-US" dirty="0"/>
              <a:t> → a ratio is another word for a fraction.</a:t>
            </a:r>
          </a:p>
        </p:txBody>
      </p:sp>
      <p:sp>
        <p:nvSpPr>
          <p:cNvPr id="11" name="Rectangle 10">
            <a:extLst>
              <a:ext uri="{FF2B5EF4-FFF2-40B4-BE49-F238E27FC236}">
                <a16:creationId xmlns:a16="http://schemas.microsoft.com/office/drawing/2014/main" id="{2180E072-81C7-6080-FC6D-891ED55A38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3EAE653-93B3-B276-8146-347DD96DE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5" name="Rectangle 14">
            <a:extLst>
              <a:ext uri="{FF2B5EF4-FFF2-40B4-BE49-F238E27FC236}">
                <a16:creationId xmlns:a16="http://schemas.microsoft.com/office/drawing/2014/main" id="{B140E220-29C1-7F90-819E-7B482E2A3DEB}"/>
              </a:ext>
            </a:extLst>
          </p:cNvPr>
          <p:cNvSpPr/>
          <p:nvPr/>
        </p:nvSpPr>
        <p:spPr>
          <a:xfrm>
            <a:off x="4589633" y="5027261"/>
            <a:ext cx="6992489" cy="10005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0.25 = 25/100 → a ratio of 25 to 100.</a:t>
            </a:r>
          </a:p>
        </p:txBody>
      </p:sp>
      <p:sp>
        <p:nvSpPr>
          <p:cNvPr id="5" name="Rectangle 4">
            <a:extLst>
              <a:ext uri="{FF2B5EF4-FFF2-40B4-BE49-F238E27FC236}">
                <a16:creationId xmlns:a16="http://schemas.microsoft.com/office/drawing/2014/main" id="{430FD8ED-9D85-BEFF-A77B-8D36A7CA51FD}"/>
              </a:ext>
            </a:extLst>
          </p:cNvPr>
          <p:cNvSpPr/>
          <p:nvPr/>
        </p:nvSpPr>
        <p:spPr>
          <a:xfrm>
            <a:off x="4589633" y="3635296"/>
            <a:ext cx="6992489" cy="1069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-4 = -4/1 → a ratio of -4 to 1.</a:t>
            </a:r>
          </a:p>
        </p:txBody>
      </p:sp>
      <p:sp>
        <p:nvSpPr>
          <p:cNvPr id="6" name="Rectangle 5">
            <a:extLst>
              <a:ext uri="{FF2B5EF4-FFF2-40B4-BE49-F238E27FC236}">
                <a16:creationId xmlns:a16="http://schemas.microsoft.com/office/drawing/2014/main" id="{3A8C554D-FC8E-6325-377B-F6F75DD622A7}"/>
              </a:ext>
            </a:extLst>
          </p:cNvPr>
          <p:cNvSpPr/>
          <p:nvPr/>
        </p:nvSpPr>
        <p:spPr>
          <a:xfrm>
            <a:off x="4589633" y="2201878"/>
            <a:ext cx="6992489" cy="1069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1/2 → a ratio of 1 to 2.</a:t>
            </a:r>
          </a:p>
        </p:txBody>
      </p:sp>
      <p:sp>
        <p:nvSpPr>
          <p:cNvPr id="7" name="Rectangle 6">
            <a:extLst>
              <a:ext uri="{FF2B5EF4-FFF2-40B4-BE49-F238E27FC236}">
                <a16:creationId xmlns:a16="http://schemas.microsoft.com/office/drawing/2014/main" id="{316D82A0-4BE7-234A-A9E1-A439C32A9B20}"/>
              </a:ext>
            </a:extLst>
          </p:cNvPr>
          <p:cNvSpPr/>
          <p:nvPr/>
        </p:nvSpPr>
        <p:spPr>
          <a:xfrm>
            <a:off x="4589632" y="748234"/>
            <a:ext cx="6992489" cy="106998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3600" dirty="0">
                <a:latin typeface="Amasis MT Pro Black" panose="02040A04050005020304" pitchFamily="18" charset="0"/>
              </a:rPr>
              <a:t>3 = 3/1 → a ratio of 3 to 1.</a:t>
            </a:r>
          </a:p>
        </p:txBody>
      </p:sp>
    </p:spTree>
    <p:extLst>
      <p:ext uri="{BB962C8B-B14F-4D97-AF65-F5344CB8AC3E}">
        <p14:creationId xmlns:p14="http://schemas.microsoft.com/office/powerpoint/2010/main" val="302563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86328B7-B372-7FB4-BEEB-1F79889B20C6}"/>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AE845FB-F630-05BA-1E01-9F5FADABB2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436C66-555E-A0D8-A5D4-9395ACFC99EA}"/>
              </a:ext>
            </a:extLst>
          </p:cNvPr>
          <p:cNvSpPr>
            <a:spLocks noGrp="1"/>
          </p:cNvSpPr>
          <p:nvPr>
            <p:ph type="ctrTitle"/>
          </p:nvPr>
        </p:nvSpPr>
        <p:spPr>
          <a:xfrm>
            <a:off x="517870" y="978408"/>
            <a:ext cx="3465681" cy="2450592"/>
          </a:xfrm>
        </p:spPr>
        <p:txBody>
          <a:bodyPr anchor="t">
            <a:normAutofit/>
          </a:bodyPr>
          <a:lstStyle/>
          <a:p>
            <a:r>
              <a:rPr lang="en-US" sz="4800" dirty="0">
                <a:solidFill>
                  <a:schemeClr val="tx2"/>
                </a:solidFill>
              </a:rPr>
              <a:t>What are Irrational Numbers?</a:t>
            </a:r>
          </a:p>
        </p:txBody>
      </p:sp>
      <p:sp>
        <p:nvSpPr>
          <p:cNvPr id="3" name="Subtitle 2">
            <a:extLst>
              <a:ext uri="{FF2B5EF4-FFF2-40B4-BE49-F238E27FC236}">
                <a16:creationId xmlns:a16="http://schemas.microsoft.com/office/drawing/2014/main" id="{05457B72-F473-79B5-5B84-4338A8463B61}"/>
              </a:ext>
            </a:extLst>
          </p:cNvPr>
          <p:cNvSpPr>
            <a:spLocks noGrp="1"/>
          </p:cNvSpPr>
          <p:nvPr>
            <p:ph type="subTitle" idx="1"/>
          </p:nvPr>
        </p:nvSpPr>
        <p:spPr>
          <a:xfrm>
            <a:off x="517870" y="3293806"/>
            <a:ext cx="3465681" cy="2822955"/>
          </a:xfrm>
        </p:spPr>
        <p:txBody>
          <a:bodyPr anchor="t">
            <a:normAutofit/>
          </a:bodyPr>
          <a:lstStyle/>
          <a:p>
            <a:r>
              <a:rPr lang="en-US" dirty="0"/>
              <a:t>Numbers that cannot be expressed as exact fractions; their decimals never repeat and never end.</a:t>
            </a:r>
          </a:p>
        </p:txBody>
      </p:sp>
      <p:sp>
        <p:nvSpPr>
          <p:cNvPr id="11" name="Rectangle 10">
            <a:extLst>
              <a:ext uri="{FF2B5EF4-FFF2-40B4-BE49-F238E27FC236}">
                <a16:creationId xmlns:a16="http://schemas.microsoft.com/office/drawing/2014/main" id="{8A0038E7-9F8C-A6D9-9605-FA8561ED0F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19DF0C5-0D1D-3371-02AD-DF27A8D33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10" name="TextBox 9">
            <a:extLst>
              <a:ext uri="{FF2B5EF4-FFF2-40B4-BE49-F238E27FC236}">
                <a16:creationId xmlns:a16="http://schemas.microsoft.com/office/drawing/2014/main" id="{B0C73B5C-D7BF-14D1-91AA-1B025EC1E460}"/>
              </a:ext>
            </a:extLst>
          </p:cNvPr>
          <p:cNvSpPr txBox="1"/>
          <p:nvPr/>
        </p:nvSpPr>
        <p:spPr>
          <a:xfrm>
            <a:off x="3983551" y="1178233"/>
            <a:ext cx="7690579" cy="4154984"/>
          </a:xfrm>
          <a:prstGeom prst="rect">
            <a:avLst/>
          </a:prstGeom>
          <a:noFill/>
        </p:spPr>
        <p:txBody>
          <a:bodyPr wrap="square">
            <a:spAutoFit/>
          </a:bodyPr>
          <a:lstStyle/>
          <a:p>
            <a:pPr algn="ctr">
              <a:buNone/>
            </a:pPr>
            <a:r>
              <a:rPr lang="en-US" sz="4800" b="1" dirty="0">
                <a:solidFill>
                  <a:srgbClr val="FF0000"/>
                </a:solidFill>
              </a:rPr>
              <a:t>π (pi) ≈ </a:t>
            </a:r>
            <a:r>
              <a:rPr lang="en-US" sz="4800" b="1" dirty="0">
                <a:solidFill>
                  <a:schemeClr val="bg1"/>
                </a:solidFill>
              </a:rPr>
              <a:t>3.14159…</a:t>
            </a:r>
          </a:p>
          <a:p>
            <a:pPr>
              <a:buFont typeface="Arial" panose="020B0604020202020204" pitchFamily="34" charset="0"/>
              <a:buChar char="•"/>
            </a:pPr>
            <a:r>
              <a:rPr lang="en-US" sz="2800" dirty="0"/>
              <a:t>Cannot be written as a fraction</a:t>
            </a:r>
          </a:p>
          <a:p>
            <a:pPr>
              <a:buFont typeface="Arial" panose="020B0604020202020204" pitchFamily="34" charset="0"/>
              <a:buChar char="•"/>
            </a:pPr>
            <a:r>
              <a:rPr lang="en-US" sz="2800" dirty="0"/>
              <a:t>Decimal goes on forever without repeating</a:t>
            </a:r>
          </a:p>
          <a:p>
            <a:endParaRPr lang="en-US" sz="2800" b="1" dirty="0"/>
          </a:p>
          <a:p>
            <a:endParaRPr lang="en-US" sz="2800" dirty="0"/>
          </a:p>
          <a:p>
            <a:pPr algn="ctr">
              <a:buNone/>
            </a:pPr>
            <a:r>
              <a:rPr lang="en-US" sz="4800" b="1" dirty="0">
                <a:solidFill>
                  <a:srgbClr val="FF0000"/>
                </a:solidFill>
              </a:rPr>
              <a:t>    √2 ≈</a:t>
            </a:r>
            <a:r>
              <a:rPr lang="en-US" sz="4800" b="1" dirty="0">
                <a:solidFill>
                  <a:schemeClr val="bg1"/>
                </a:solidFill>
              </a:rPr>
              <a:t>1.41421…</a:t>
            </a:r>
          </a:p>
          <a:p>
            <a:pPr>
              <a:buFont typeface="Arial" panose="020B0604020202020204" pitchFamily="34" charset="0"/>
              <a:buChar char="•"/>
            </a:pPr>
            <a:r>
              <a:rPr lang="en-US" sz="2800" dirty="0"/>
              <a:t>Cannot be written as a fraction</a:t>
            </a:r>
          </a:p>
          <a:p>
            <a:pPr>
              <a:buFont typeface="Arial" panose="020B0604020202020204" pitchFamily="34" charset="0"/>
              <a:buChar char="•"/>
            </a:pPr>
            <a:r>
              <a:rPr lang="en-US" sz="2800" dirty="0"/>
              <a:t>Decimal goes on forever without repeating</a:t>
            </a:r>
          </a:p>
        </p:txBody>
      </p:sp>
      <p:sp>
        <p:nvSpPr>
          <p:cNvPr id="12" name="Rectangle 11">
            <a:extLst>
              <a:ext uri="{FF2B5EF4-FFF2-40B4-BE49-F238E27FC236}">
                <a16:creationId xmlns:a16="http://schemas.microsoft.com/office/drawing/2014/main" id="{1F07F3FA-D7CB-9DAD-AC12-39425BC8E4F9}"/>
              </a:ext>
            </a:extLst>
          </p:cNvPr>
          <p:cNvSpPr/>
          <p:nvPr/>
        </p:nvSpPr>
        <p:spPr>
          <a:xfrm>
            <a:off x="7498393" y="1088920"/>
            <a:ext cx="317582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Abadi" panose="020B0604020104020204" pitchFamily="34" charset="0"/>
              </a:rPr>
              <a:t>3.14159…</a:t>
            </a:r>
          </a:p>
        </p:txBody>
      </p:sp>
      <p:sp>
        <p:nvSpPr>
          <p:cNvPr id="15" name="Rectangle 14">
            <a:extLst>
              <a:ext uri="{FF2B5EF4-FFF2-40B4-BE49-F238E27FC236}">
                <a16:creationId xmlns:a16="http://schemas.microsoft.com/office/drawing/2014/main" id="{F1F6E89C-C6D3-181D-6EC5-361DD02032DD}"/>
              </a:ext>
            </a:extLst>
          </p:cNvPr>
          <p:cNvSpPr/>
          <p:nvPr/>
        </p:nvSpPr>
        <p:spPr>
          <a:xfrm>
            <a:off x="7498393" y="3428997"/>
            <a:ext cx="3175820" cy="914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latin typeface="Abadi" panose="020B0604020104020204" pitchFamily="34" charset="0"/>
              </a:rPr>
              <a:t>1.41421…</a:t>
            </a:r>
          </a:p>
        </p:txBody>
      </p:sp>
    </p:spTree>
    <p:extLst>
      <p:ext uri="{BB962C8B-B14F-4D97-AF65-F5344CB8AC3E}">
        <p14:creationId xmlns:p14="http://schemas.microsoft.com/office/powerpoint/2010/main" val="292854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0" grpId="0"/>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D9511B-0B04-246D-1D50-512C0B65CEFE}"/>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BDF171-38A4-181C-044A-A25D4AFEC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984699-741C-9065-1707-47E3F2FD87DB}"/>
              </a:ext>
            </a:extLst>
          </p:cNvPr>
          <p:cNvSpPr>
            <a:spLocks noGrp="1"/>
          </p:cNvSpPr>
          <p:nvPr>
            <p:ph type="ctrTitle"/>
          </p:nvPr>
        </p:nvSpPr>
        <p:spPr>
          <a:xfrm>
            <a:off x="517870" y="978408"/>
            <a:ext cx="3465681" cy="2450592"/>
          </a:xfrm>
        </p:spPr>
        <p:txBody>
          <a:bodyPr anchor="t">
            <a:normAutofit/>
          </a:bodyPr>
          <a:lstStyle/>
          <a:p>
            <a:r>
              <a:rPr lang="en-US" sz="4000" b="0" u="sng" dirty="0">
                <a:solidFill>
                  <a:srgbClr val="FF0000"/>
                </a:solidFill>
              </a:rPr>
              <a:t>Rally Coach  </a:t>
            </a:r>
            <a:r>
              <a:rPr lang="en-US" sz="4800" dirty="0">
                <a:solidFill>
                  <a:schemeClr val="tx2"/>
                </a:solidFill>
              </a:rPr>
              <a:t>Rational or Irrational?</a:t>
            </a:r>
          </a:p>
        </p:txBody>
      </p:sp>
      <p:sp>
        <p:nvSpPr>
          <p:cNvPr id="3" name="Subtitle 2">
            <a:extLst>
              <a:ext uri="{FF2B5EF4-FFF2-40B4-BE49-F238E27FC236}">
                <a16:creationId xmlns:a16="http://schemas.microsoft.com/office/drawing/2014/main" id="{6405CCD2-0DCD-09F0-5091-4F61516B3272}"/>
              </a:ext>
            </a:extLst>
          </p:cNvPr>
          <p:cNvSpPr>
            <a:spLocks noGrp="1"/>
          </p:cNvSpPr>
          <p:nvPr>
            <p:ph type="subTitle" idx="1"/>
          </p:nvPr>
        </p:nvSpPr>
        <p:spPr>
          <a:xfrm>
            <a:off x="517870" y="3293806"/>
            <a:ext cx="3465681" cy="2822955"/>
          </a:xfrm>
        </p:spPr>
        <p:txBody>
          <a:bodyPr anchor="t">
            <a:normAutofit fontScale="92500"/>
          </a:bodyPr>
          <a:lstStyle/>
          <a:p>
            <a:r>
              <a:rPr lang="en-US" b="1" dirty="0"/>
              <a:t>Instructions:</a:t>
            </a:r>
            <a:endParaRPr lang="en-US" dirty="0"/>
          </a:p>
          <a:p>
            <a:pPr>
              <a:buFont typeface="+mj-lt"/>
              <a:buAutoNum type="arabicPeriod"/>
            </a:pPr>
            <a:r>
              <a:rPr lang="en-US" dirty="0"/>
              <a:t>Partner A solves a problem and explains the reasoning.</a:t>
            </a:r>
          </a:p>
          <a:p>
            <a:pPr>
              <a:buFont typeface="+mj-lt"/>
              <a:buAutoNum type="arabicPeriod"/>
            </a:pPr>
            <a:r>
              <a:rPr lang="en-US" dirty="0"/>
              <a:t>Partner B coaches (listens, checks, and helps if needed).</a:t>
            </a:r>
          </a:p>
          <a:p>
            <a:pPr>
              <a:buFont typeface="+mj-lt"/>
              <a:buAutoNum type="arabicPeriod"/>
            </a:pPr>
            <a:r>
              <a:rPr lang="en-US" dirty="0"/>
              <a:t>Switch roles after each problem.</a:t>
            </a:r>
          </a:p>
        </p:txBody>
      </p:sp>
      <p:sp>
        <p:nvSpPr>
          <p:cNvPr id="11" name="Rectangle 10">
            <a:extLst>
              <a:ext uri="{FF2B5EF4-FFF2-40B4-BE49-F238E27FC236}">
                <a16:creationId xmlns:a16="http://schemas.microsoft.com/office/drawing/2014/main" id="{96E44C78-777B-A435-5779-599489763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654F0B6-0432-8ED5-92FF-304550D3D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5" name="TextBox 4">
            <a:extLst>
              <a:ext uri="{FF2B5EF4-FFF2-40B4-BE49-F238E27FC236}">
                <a16:creationId xmlns:a16="http://schemas.microsoft.com/office/drawing/2014/main" id="{AC31DC82-17EE-C4B3-34E2-55E72A2A53C1}"/>
              </a:ext>
            </a:extLst>
          </p:cNvPr>
          <p:cNvSpPr txBox="1"/>
          <p:nvPr/>
        </p:nvSpPr>
        <p:spPr>
          <a:xfrm>
            <a:off x="6094476" y="1001921"/>
            <a:ext cx="5579653" cy="4462760"/>
          </a:xfrm>
          <a:prstGeom prst="rect">
            <a:avLst/>
          </a:prstGeom>
          <a:noFill/>
        </p:spPr>
        <p:txBody>
          <a:bodyPr wrap="square">
            <a:spAutoFit/>
          </a:bodyPr>
          <a:lstStyle/>
          <a:p>
            <a:r>
              <a:rPr lang="en-US" sz="4400" b="1" dirty="0"/>
              <a:t>Practice Numbers:</a:t>
            </a:r>
            <a:endParaRPr lang="en-US" sz="4400" dirty="0"/>
          </a:p>
          <a:p>
            <a:pPr marL="742950" indent="-742950">
              <a:buFont typeface="+mj-lt"/>
              <a:buAutoNum type="arabicParenR"/>
            </a:pPr>
            <a:r>
              <a:rPr lang="en-US" sz="4800" dirty="0"/>
              <a:t>√4</a:t>
            </a:r>
          </a:p>
          <a:p>
            <a:pPr marL="742950" indent="-742950">
              <a:buFont typeface="+mj-lt"/>
              <a:buAutoNum type="arabicParenR"/>
            </a:pPr>
            <a:r>
              <a:rPr lang="en-US" sz="4800" dirty="0"/>
              <a:t>-3</a:t>
            </a:r>
          </a:p>
          <a:p>
            <a:pPr marL="742950" indent="-742950">
              <a:buFont typeface="+mj-lt"/>
              <a:buAutoNum type="arabicParenR"/>
            </a:pPr>
            <a:r>
              <a:rPr lang="en-US" sz="4800" dirty="0"/>
              <a:t>π</a:t>
            </a:r>
          </a:p>
          <a:p>
            <a:pPr marL="742950" indent="-742950">
              <a:buFont typeface="+mj-lt"/>
              <a:buAutoNum type="arabicParenR"/>
            </a:pPr>
            <a:r>
              <a:rPr lang="en-US" sz="4800" dirty="0"/>
              <a:t>0.5</a:t>
            </a:r>
          </a:p>
          <a:p>
            <a:pPr marL="742950" indent="-742950">
              <a:buFont typeface="+mj-lt"/>
              <a:buAutoNum type="arabicParenR"/>
            </a:pPr>
            <a:r>
              <a:rPr lang="en-US" sz="4800" dirty="0"/>
              <a:t>-2/5</a:t>
            </a:r>
          </a:p>
        </p:txBody>
      </p:sp>
      <p:sp>
        <p:nvSpPr>
          <p:cNvPr id="7" name="TextBox 6">
            <a:extLst>
              <a:ext uri="{FF2B5EF4-FFF2-40B4-BE49-F238E27FC236}">
                <a16:creationId xmlns:a16="http://schemas.microsoft.com/office/drawing/2014/main" id="{D0FDE643-37C3-208F-A410-FD70953BE9BF}"/>
              </a:ext>
            </a:extLst>
          </p:cNvPr>
          <p:cNvSpPr txBox="1"/>
          <p:nvPr/>
        </p:nvSpPr>
        <p:spPr>
          <a:xfrm>
            <a:off x="6183654" y="5976672"/>
            <a:ext cx="4543340" cy="369332"/>
          </a:xfrm>
          <a:prstGeom prst="rect">
            <a:avLst/>
          </a:prstGeom>
          <a:noFill/>
        </p:spPr>
        <p:txBody>
          <a:bodyPr wrap="square">
            <a:spAutoFit/>
          </a:bodyPr>
          <a:lstStyle/>
          <a:p>
            <a:pPr>
              <a:buNone/>
            </a:pPr>
            <a:r>
              <a:rPr lang="en-US" b="1" dirty="0"/>
              <a:t>Note: Show your solution to your partner.</a:t>
            </a:r>
            <a:endParaRPr lang="en-US" dirty="0"/>
          </a:p>
        </p:txBody>
      </p:sp>
    </p:spTree>
    <p:extLst>
      <p:ext uri="{BB962C8B-B14F-4D97-AF65-F5344CB8AC3E}">
        <p14:creationId xmlns:p14="http://schemas.microsoft.com/office/powerpoint/2010/main" val="144589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774A975B-A886-5202-0489-6965514A0D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9EE42DCE-4A4F-44C4-84E5-261B3BEEF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DE1A377-74EC-BA01-0667-037978CFBE12}"/>
              </a:ext>
            </a:extLst>
          </p:cNvPr>
          <p:cNvSpPr>
            <a:spLocks noGrp="1"/>
          </p:cNvSpPr>
          <p:nvPr>
            <p:ph type="ctrTitle"/>
          </p:nvPr>
        </p:nvSpPr>
        <p:spPr>
          <a:xfrm>
            <a:off x="521208" y="978408"/>
            <a:ext cx="6281928" cy="1463040"/>
          </a:xfrm>
        </p:spPr>
        <p:txBody>
          <a:bodyPr vert="horz" lIns="91440" tIns="45720" rIns="91440" bIns="45720" rtlCol="0" anchor="t">
            <a:normAutofit/>
          </a:bodyPr>
          <a:lstStyle/>
          <a:p>
            <a:r>
              <a:rPr lang="en-US" sz="4400" b="1" kern="1200" dirty="0">
                <a:solidFill>
                  <a:schemeClr val="tx1"/>
                </a:solidFill>
                <a:latin typeface="+mj-lt"/>
                <a:ea typeface="+mj-ea"/>
                <a:cs typeface="+mj-cs"/>
              </a:rPr>
              <a:t>Memory Run – Rational &amp; Irrational Numbers</a:t>
            </a:r>
          </a:p>
        </p:txBody>
      </p:sp>
      <p:sp>
        <p:nvSpPr>
          <p:cNvPr id="19" name="Rectangle 18">
            <a:extLst>
              <a:ext uri="{FF2B5EF4-FFF2-40B4-BE49-F238E27FC236}">
                <a16:creationId xmlns:a16="http://schemas.microsoft.com/office/drawing/2014/main" id="{887F59F2-5FBC-40CD-AD35-376AECE4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A3AE24E4-4509-2C79-02B0-C515FB50C680}"/>
              </a:ext>
            </a:extLst>
          </p:cNvPr>
          <p:cNvSpPr>
            <a:spLocks noGrp="1" noChangeArrowheads="1"/>
          </p:cNvSpPr>
          <p:nvPr>
            <p:ph type="subTitle" idx="1"/>
          </p:nvPr>
        </p:nvSpPr>
        <p:spPr bwMode="auto">
          <a:xfrm>
            <a:off x="517870" y="2289210"/>
            <a:ext cx="6281928" cy="37673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lnSpcReduction="10000"/>
          </a:bodyPr>
          <a:lstStyle/>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Each group gets a </a:t>
            </a:r>
            <a:r>
              <a:rPr kumimoji="0" lang="en-US" altLang="en-US" sz="1900" b="1" i="0" u="none" strike="noStrike" cap="none" normalizeH="0" baseline="0" dirty="0">
                <a:ln>
                  <a:noFill/>
                </a:ln>
                <a:effectLst/>
              </a:rPr>
              <a:t>paper with 10 shuffled numbers placed at a distance</a:t>
            </a:r>
            <a:r>
              <a:rPr kumimoji="0" lang="en-US" altLang="en-US" sz="1900" b="0" i="0" u="none" strike="noStrike" cap="none" normalizeH="0" baseline="0" dirty="0">
                <a:ln>
                  <a:noFill/>
                </a:ln>
                <a:effectLst/>
              </a:rPr>
              <a:t>.</a:t>
            </a:r>
          </a:p>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On the board, there’s an </a:t>
            </a:r>
            <a:r>
              <a:rPr kumimoji="0" lang="en-US" altLang="en-US" sz="1900" b="1" i="0" u="none" strike="noStrike" cap="none" normalizeH="0" baseline="0" dirty="0">
                <a:ln>
                  <a:noFill/>
                </a:ln>
                <a:effectLst/>
              </a:rPr>
              <a:t>empty table</a:t>
            </a:r>
            <a:r>
              <a:rPr kumimoji="0" lang="en-US" altLang="en-US" sz="1900" b="0" i="0" u="none" strike="noStrike" cap="none" normalizeH="0" baseline="0" dirty="0">
                <a:ln>
                  <a:noFill/>
                </a:ln>
                <a:effectLst/>
              </a:rPr>
              <a:t> with “Rational” and “Irrational” columns.</a:t>
            </a:r>
          </a:p>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One person at a time:</a:t>
            </a:r>
          </a:p>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Run to look at the paper.</a:t>
            </a:r>
          </a:p>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Memorize one number.</a:t>
            </a:r>
          </a:p>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Run back and write it in the correct column.</a:t>
            </a:r>
          </a:p>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Teammates take turns until all 10 numbers are placed.</a:t>
            </a:r>
          </a:p>
          <a:p>
            <a:pPr marL="571500" marR="0" lvl="0" indent="-457200" fontAlgn="base">
              <a:lnSpc>
                <a:spcPct val="100000"/>
              </a:lnSpc>
              <a:spcBef>
                <a:spcPct val="0"/>
              </a:spcBef>
              <a:spcAft>
                <a:spcPts val="600"/>
              </a:spcAft>
              <a:buClrTx/>
              <a:buSzTx/>
              <a:buFont typeface="+mj-lt"/>
              <a:buAutoNum type="arabicPeriod"/>
              <a:tabLst/>
            </a:pPr>
            <a:r>
              <a:rPr kumimoji="0" lang="en-US" altLang="en-US" sz="1900" b="0" i="0" u="none" strike="noStrike" cap="none" normalizeH="0" baseline="0" dirty="0">
                <a:ln>
                  <a:noFill/>
                </a:ln>
                <a:effectLst/>
              </a:rPr>
              <a:t>First team to finish </a:t>
            </a:r>
            <a:r>
              <a:rPr kumimoji="0" lang="en-US" altLang="en-US" sz="1900" b="1" i="0" u="none" strike="noStrike" cap="none" normalizeH="0" baseline="0" dirty="0">
                <a:ln>
                  <a:noFill/>
                </a:ln>
                <a:effectLst/>
              </a:rPr>
              <a:t>correctly</a:t>
            </a:r>
            <a:r>
              <a:rPr kumimoji="0" lang="en-US" altLang="en-US" sz="1900" b="0" i="0" u="none" strike="noStrike" cap="none" normalizeH="0" baseline="0" dirty="0">
                <a:ln>
                  <a:noFill/>
                </a:ln>
                <a:effectLst/>
              </a:rPr>
              <a:t> wins! 🎉</a:t>
            </a:r>
          </a:p>
        </p:txBody>
      </p:sp>
      <p:pic>
        <p:nvPicPr>
          <p:cNvPr id="20" name="Graphic 19" descr="Head with Gears">
            <a:extLst>
              <a:ext uri="{FF2B5EF4-FFF2-40B4-BE49-F238E27FC236}">
                <a16:creationId xmlns:a16="http://schemas.microsoft.com/office/drawing/2014/main" id="{46C2D40F-6A0D-4114-3F27-64041AEC2D1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17668" y="1994644"/>
            <a:ext cx="4356461" cy="4356461"/>
          </a:xfrm>
          <a:prstGeom prst="rect">
            <a:avLst/>
          </a:prstGeom>
        </p:spPr>
      </p:pic>
    </p:spTree>
    <p:extLst>
      <p:ext uri="{BB962C8B-B14F-4D97-AF65-F5344CB8AC3E}">
        <p14:creationId xmlns:p14="http://schemas.microsoft.com/office/powerpoint/2010/main" val="496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1000"/>
                                        <p:tgtEl>
                                          <p:spTgt spid="4">
                                            <p:txEl>
                                              <p:pRg st="2" end="2"/>
                                            </p:txEl>
                                          </p:spTgt>
                                        </p:tgtEl>
                                      </p:cBhvr>
                                    </p:animEffect>
                                    <p:anim calcmode="lin" valueType="num">
                                      <p:cBhvr>
                                        <p:cTn id="2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Effect transition="in" filter="fade">
                                      <p:cBhvr>
                                        <p:cTn id="35" dur="1000"/>
                                        <p:tgtEl>
                                          <p:spTgt spid="4">
                                            <p:txEl>
                                              <p:pRg st="3" end="3"/>
                                            </p:txEl>
                                          </p:spTgt>
                                        </p:tgtEl>
                                      </p:cBhvr>
                                    </p:animEffect>
                                    <p:anim calcmode="lin" valueType="num">
                                      <p:cBhvr>
                                        <p:cTn id="3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xEl>
                                              <p:pRg st="4" end="4"/>
                                            </p:txEl>
                                          </p:spTgt>
                                        </p:tgtEl>
                                        <p:attrNameLst>
                                          <p:attrName>style.visibility</p:attrName>
                                        </p:attrNameLst>
                                      </p:cBhvr>
                                      <p:to>
                                        <p:strVal val="visible"/>
                                      </p:to>
                                    </p:set>
                                    <p:animEffect transition="in" filter="fade">
                                      <p:cBhvr>
                                        <p:cTn id="42" dur="1000"/>
                                        <p:tgtEl>
                                          <p:spTgt spid="4">
                                            <p:txEl>
                                              <p:pRg st="4" end="4"/>
                                            </p:txEl>
                                          </p:spTgt>
                                        </p:tgtEl>
                                      </p:cBhvr>
                                    </p:animEffect>
                                    <p:anim calcmode="lin" valueType="num">
                                      <p:cBhvr>
                                        <p:cTn id="4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Effect transition="in" filter="fade">
                                      <p:cBhvr>
                                        <p:cTn id="49" dur="1000"/>
                                        <p:tgtEl>
                                          <p:spTgt spid="4">
                                            <p:txEl>
                                              <p:pRg st="5" end="5"/>
                                            </p:txEl>
                                          </p:spTgt>
                                        </p:tgtEl>
                                      </p:cBhvr>
                                    </p:animEffect>
                                    <p:anim calcmode="lin" valueType="num">
                                      <p:cBhvr>
                                        <p:cTn id="5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
                                            <p:txEl>
                                              <p:pRg st="6" end="6"/>
                                            </p:txEl>
                                          </p:spTgt>
                                        </p:tgtEl>
                                        <p:attrNameLst>
                                          <p:attrName>style.visibility</p:attrName>
                                        </p:attrNameLst>
                                      </p:cBhvr>
                                      <p:to>
                                        <p:strVal val="visible"/>
                                      </p:to>
                                    </p:set>
                                    <p:animEffect transition="in" filter="fade">
                                      <p:cBhvr>
                                        <p:cTn id="56" dur="1000"/>
                                        <p:tgtEl>
                                          <p:spTgt spid="4">
                                            <p:txEl>
                                              <p:pRg st="6" end="6"/>
                                            </p:txEl>
                                          </p:spTgt>
                                        </p:tgtEl>
                                      </p:cBhvr>
                                    </p:animEffect>
                                    <p:anim calcmode="lin" valueType="num">
                                      <p:cBhvr>
                                        <p:cTn id="57"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7" end="7"/>
                                            </p:txEl>
                                          </p:spTgt>
                                        </p:tgtEl>
                                        <p:attrNameLst>
                                          <p:attrName>style.visibility</p:attrName>
                                        </p:attrNameLst>
                                      </p:cBhvr>
                                      <p:to>
                                        <p:strVal val="visible"/>
                                      </p:to>
                                    </p:set>
                                    <p:animEffect transition="in" filter="fade">
                                      <p:cBhvr>
                                        <p:cTn id="63" dur="1000"/>
                                        <p:tgtEl>
                                          <p:spTgt spid="4">
                                            <p:txEl>
                                              <p:pRg st="7" end="7"/>
                                            </p:txEl>
                                          </p:spTgt>
                                        </p:tgtEl>
                                      </p:cBhvr>
                                    </p:animEffect>
                                    <p:anim calcmode="lin" valueType="num">
                                      <p:cBhvr>
                                        <p:cTn id="64"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30AB40F-5183-42DA-914B-6F04C45534DC}"/>
            </a:ext>
          </a:extLst>
        </p:cNvPr>
        <p:cNvGrpSpPr/>
        <p:nvPr/>
      </p:nvGrpSpPr>
      <p:grpSpPr>
        <a:xfrm>
          <a:off x="0" y="0"/>
          <a:ext cx="0" cy="0"/>
          <a:chOff x="0" y="0"/>
          <a:chExt cx="0" cy="0"/>
        </a:xfrm>
      </p:grpSpPr>
      <p:sp>
        <p:nvSpPr>
          <p:cNvPr id="17" name="Freeform: Shape 16">
            <a:extLst>
              <a:ext uri="{FF2B5EF4-FFF2-40B4-BE49-F238E27FC236}">
                <a16:creationId xmlns:a16="http://schemas.microsoft.com/office/drawing/2014/main" id="{45986B9E-3BC4-D9FD-8419-1A33421ED3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69" y="508090"/>
            <a:ext cx="11153214" cy="149279"/>
          </a:xfrm>
          <a:custGeom>
            <a:avLst/>
            <a:gdLst>
              <a:gd name="connsiteX0" fmla="*/ 0 w 8085002"/>
              <a:gd name="connsiteY0" fmla="*/ 0 h 149279"/>
              <a:gd name="connsiteX1" fmla="*/ 8085002 w 8085002"/>
              <a:gd name="connsiteY1" fmla="*/ 0 h 149279"/>
              <a:gd name="connsiteX2" fmla="*/ 8085002 w 8085002"/>
              <a:gd name="connsiteY2" fmla="*/ 149279 h 149279"/>
              <a:gd name="connsiteX3" fmla="*/ 0 w 8085002"/>
              <a:gd name="connsiteY3" fmla="*/ 149279 h 149279"/>
            </a:gdLst>
            <a:ahLst/>
            <a:cxnLst>
              <a:cxn ang="0">
                <a:pos x="connsiteX0" y="connsiteY0"/>
              </a:cxn>
              <a:cxn ang="0">
                <a:pos x="connsiteX1" y="connsiteY1"/>
              </a:cxn>
              <a:cxn ang="0">
                <a:pos x="connsiteX2" y="connsiteY2"/>
              </a:cxn>
              <a:cxn ang="0">
                <a:pos x="connsiteX3" y="connsiteY3"/>
              </a:cxn>
            </a:cxnLst>
            <a:rect l="l" t="t" r="r" b="b"/>
            <a:pathLst>
              <a:path w="8085002" h="149279">
                <a:moveTo>
                  <a:pt x="0" y="0"/>
                </a:moveTo>
                <a:lnTo>
                  <a:pt x="8085002" y="0"/>
                </a:lnTo>
                <a:lnTo>
                  <a:pt x="8085002" y="149279"/>
                </a:lnTo>
                <a:lnTo>
                  <a:pt x="0" y="14927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8" name="Rectangle 17">
            <a:extLst>
              <a:ext uri="{FF2B5EF4-FFF2-40B4-BE49-F238E27FC236}">
                <a16:creationId xmlns:a16="http://schemas.microsoft.com/office/drawing/2014/main" id="{5F8BED2F-4125-9E65-B12D-C34C151B7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62BBD4A-4A9F-DF91-44AE-363F08173FB0}"/>
              </a:ext>
            </a:extLst>
          </p:cNvPr>
          <p:cNvSpPr>
            <a:spLocks noGrp="1"/>
          </p:cNvSpPr>
          <p:nvPr>
            <p:ph type="ctrTitle"/>
          </p:nvPr>
        </p:nvSpPr>
        <p:spPr>
          <a:xfrm>
            <a:off x="521207" y="978408"/>
            <a:ext cx="10132615" cy="1463040"/>
          </a:xfrm>
        </p:spPr>
        <p:txBody>
          <a:bodyPr vert="horz" lIns="91440" tIns="45720" rIns="91440" bIns="45720" rtlCol="0" anchor="t">
            <a:normAutofit/>
          </a:bodyPr>
          <a:lstStyle/>
          <a:p>
            <a:r>
              <a:rPr lang="en-US" sz="4400" b="1" kern="1200" dirty="0">
                <a:solidFill>
                  <a:schemeClr val="tx1"/>
                </a:solidFill>
                <a:latin typeface="+mj-lt"/>
                <a:ea typeface="+mj-ea"/>
                <a:cs typeface="+mj-cs"/>
              </a:rPr>
              <a:t>Discover Decimal Patterns</a:t>
            </a:r>
          </a:p>
        </p:txBody>
      </p:sp>
      <p:sp>
        <p:nvSpPr>
          <p:cNvPr id="19" name="Rectangle 18">
            <a:extLst>
              <a:ext uri="{FF2B5EF4-FFF2-40B4-BE49-F238E27FC236}">
                <a16:creationId xmlns:a16="http://schemas.microsoft.com/office/drawing/2014/main" id="{0D46E92B-F621-B9F5-82AF-85CD030EE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0" y="508090"/>
            <a:ext cx="6281928"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8F5053D2-FC78-08E3-2FB3-264A173D9BE5}"/>
              </a:ext>
            </a:extLst>
          </p:cNvPr>
          <p:cNvSpPr>
            <a:spLocks noGrp="1" noChangeArrowheads="1"/>
          </p:cNvSpPr>
          <p:nvPr>
            <p:ph type="subTitle" idx="1"/>
          </p:nvPr>
        </p:nvSpPr>
        <p:spPr bwMode="auto">
          <a:xfrm>
            <a:off x="432808" y="1901738"/>
            <a:ext cx="10508094" cy="128637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p>
            <a:pPr marL="571500" marR="0" lvl="0" indent="-457200" fontAlgn="base">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rPr>
              <a:t>Identify decimals as terminating, repeating, or non-repeating </a:t>
            </a:r>
          </a:p>
          <a:p>
            <a:pPr marL="571500" marR="0" lvl="0" indent="-457200" fontAlgn="base">
              <a:lnSpc>
                <a:spcPct val="100000"/>
              </a:lnSpc>
              <a:spcBef>
                <a:spcPct val="0"/>
              </a:spcBef>
              <a:spcAft>
                <a:spcPts val="600"/>
              </a:spcAft>
              <a:buClrTx/>
              <a:buSzTx/>
              <a:buFont typeface="+mj-lt"/>
              <a:buAutoNum type="arabicPeriod"/>
              <a:tabLst/>
            </a:pPr>
            <a:r>
              <a:rPr kumimoji="0" lang="en-US" altLang="en-US" sz="2800" b="0" i="0" u="none" strike="noStrike" cap="none" normalizeH="0" baseline="0" dirty="0">
                <a:ln>
                  <a:noFill/>
                </a:ln>
                <a:effectLst/>
              </a:rPr>
              <a:t>Connect decimals to real-life examples</a:t>
            </a:r>
          </a:p>
        </p:txBody>
      </p:sp>
      <p:sp>
        <p:nvSpPr>
          <p:cNvPr id="5" name="TextBox 4">
            <a:extLst>
              <a:ext uri="{FF2B5EF4-FFF2-40B4-BE49-F238E27FC236}">
                <a16:creationId xmlns:a16="http://schemas.microsoft.com/office/drawing/2014/main" id="{9C454341-5F7D-8CE9-D4CE-D00279103D0D}"/>
              </a:ext>
            </a:extLst>
          </p:cNvPr>
          <p:cNvSpPr txBox="1"/>
          <p:nvPr/>
        </p:nvSpPr>
        <p:spPr>
          <a:xfrm>
            <a:off x="3519378" y="3924904"/>
            <a:ext cx="6283842" cy="1569660"/>
          </a:xfrm>
          <a:prstGeom prst="rect">
            <a:avLst/>
          </a:prstGeom>
          <a:noFill/>
        </p:spPr>
        <p:txBody>
          <a:bodyPr wrap="square">
            <a:spAutoFit/>
          </a:bodyPr>
          <a:lstStyle/>
          <a:p>
            <a:r>
              <a:rPr lang="en-US" sz="3200" dirty="0"/>
              <a:t>0       0.5       0.333…       0.75       1</a:t>
            </a:r>
          </a:p>
          <a:p>
            <a:r>
              <a:rPr lang="en-US" sz="3200" dirty="0"/>
              <a:t>|--------|-----------|----------|</a:t>
            </a:r>
          </a:p>
          <a:p>
            <a:r>
              <a:rPr lang="en-US" sz="3200" dirty="0"/>
              <a:t>         •           •          •</a:t>
            </a:r>
          </a:p>
        </p:txBody>
      </p:sp>
    </p:spTree>
    <p:extLst>
      <p:ext uri="{BB962C8B-B14F-4D97-AF65-F5344CB8AC3E}">
        <p14:creationId xmlns:p14="http://schemas.microsoft.com/office/powerpoint/2010/main" val="10425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CC775F6-3B8C-B12E-B7A8-B31593BBB41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AF3766F-DEF3-4802-BB0D-7A18EDD97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441DA-4ED8-CC77-B36B-815ACB1764CA}"/>
              </a:ext>
            </a:extLst>
          </p:cNvPr>
          <p:cNvSpPr>
            <a:spLocks noGrp="1"/>
          </p:cNvSpPr>
          <p:nvPr>
            <p:ph type="ctrTitle"/>
          </p:nvPr>
        </p:nvSpPr>
        <p:spPr>
          <a:xfrm>
            <a:off x="517870" y="978408"/>
            <a:ext cx="3465681" cy="2450592"/>
          </a:xfrm>
        </p:spPr>
        <p:txBody>
          <a:bodyPr vert="horz" lIns="91440" tIns="45720" rIns="91440" bIns="45720" rtlCol="0" anchor="t">
            <a:normAutofit/>
          </a:bodyPr>
          <a:lstStyle/>
          <a:p>
            <a:r>
              <a:rPr lang="en-US" sz="4800" b="1" kern="1200" dirty="0">
                <a:solidFill>
                  <a:schemeClr val="tx2"/>
                </a:solidFill>
                <a:latin typeface="+mj-lt"/>
                <a:ea typeface="+mj-ea"/>
                <a:cs typeface="+mj-cs"/>
              </a:rPr>
              <a:t>Types of Decimals</a:t>
            </a:r>
          </a:p>
        </p:txBody>
      </p:sp>
      <p:sp>
        <p:nvSpPr>
          <p:cNvPr id="4" name="Rectangle 1">
            <a:extLst>
              <a:ext uri="{FF2B5EF4-FFF2-40B4-BE49-F238E27FC236}">
                <a16:creationId xmlns:a16="http://schemas.microsoft.com/office/drawing/2014/main" id="{AF339122-D28B-638A-8E13-BACE577F5A14}"/>
              </a:ext>
            </a:extLst>
          </p:cNvPr>
          <p:cNvSpPr>
            <a:spLocks noGrp="1" noChangeArrowheads="1"/>
          </p:cNvSpPr>
          <p:nvPr>
            <p:ph type="subTitle" idx="1"/>
          </p:nvPr>
        </p:nvSpPr>
        <p:spPr bwMode="auto">
          <a:xfrm>
            <a:off x="517870" y="3106628"/>
            <a:ext cx="9040800" cy="1156735"/>
          </a:xfrm>
          <a:prstGeom prst="rect">
            <a:avLst/>
          </a:prstGeom>
          <a:ln w="9525">
            <a:solidFill>
              <a:srgbClr val="FF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p>
            <a:pPr marL="114300" marR="0" lvl="0" fontAlgn="base">
              <a:lnSpc>
                <a:spcPct val="100000"/>
              </a:lnSpc>
              <a:spcBef>
                <a:spcPct val="0"/>
              </a:spcBef>
              <a:spcAft>
                <a:spcPts val="600"/>
              </a:spcAft>
              <a:buClrTx/>
              <a:buSzTx/>
              <a:tabLst/>
            </a:pPr>
            <a:r>
              <a:rPr kumimoji="0" lang="en-US" altLang="en-US" sz="2400" b="0" i="0" u="none" strike="noStrike" cap="none" normalizeH="0" baseline="0" dirty="0">
                <a:ln>
                  <a:noFill/>
                </a:ln>
                <a:effectLst/>
              </a:rPr>
              <a:t>2. Terminating Decimal: Stops after a finite number of digits.</a:t>
            </a:r>
          </a:p>
          <a:p>
            <a:pPr marL="114300" marR="0" lvl="0" fontAlgn="base">
              <a:lnSpc>
                <a:spcPct val="100000"/>
              </a:lnSpc>
              <a:spcBef>
                <a:spcPct val="0"/>
              </a:spcBef>
              <a:spcAft>
                <a:spcPts val="600"/>
              </a:spcAft>
              <a:buClrTx/>
              <a:buSzTx/>
              <a:tabLst/>
            </a:pPr>
            <a:r>
              <a:rPr kumimoji="0" lang="en-US" altLang="en-US" sz="2400" b="0" i="0" u="none" strike="noStrike" cap="none" normalizeH="0" baseline="0" dirty="0">
                <a:ln>
                  <a:noFill/>
                </a:ln>
                <a:effectLst/>
              </a:rPr>
              <a:t>Example: </a:t>
            </a:r>
            <a:r>
              <a:rPr lang="en-US" altLang="en-US" sz="2400" i="0" dirty="0"/>
              <a:t> </a:t>
            </a:r>
            <a:r>
              <a:rPr kumimoji="0" lang="en-US" altLang="en-US" sz="2400" b="0" i="0" u="none" strike="noStrike" cap="none" normalizeH="0" baseline="0" dirty="0">
                <a:ln>
                  <a:noFill/>
                </a:ln>
                <a:effectLst/>
              </a:rPr>
              <a:t>0.5, 0.25</a:t>
            </a:r>
          </a:p>
          <a:p>
            <a:pPr marL="114300" marR="0" lvl="0" fontAlgn="base">
              <a:lnSpc>
                <a:spcPct val="100000"/>
              </a:lnSpc>
              <a:spcBef>
                <a:spcPct val="0"/>
              </a:spcBef>
              <a:spcAft>
                <a:spcPts val="600"/>
              </a:spcAft>
              <a:buClrTx/>
              <a:buSzTx/>
              <a:tabLst/>
            </a:pPr>
            <a:endParaRPr kumimoji="0" lang="en-US" altLang="en-US" sz="2400" b="0" i="0" u="none" strike="noStrike" cap="none" normalizeH="0" baseline="0" dirty="0">
              <a:ln>
                <a:noFill/>
              </a:ln>
              <a:effectLst/>
            </a:endParaRPr>
          </a:p>
        </p:txBody>
      </p:sp>
      <p:sp>
        <p:nvSpPr>
          <p:cNvPr id="28" name="Rectangle 27">
            <a:extLst>
              <a:ext uri="{FF2B5EF4-FFF2-40B4-BE49-F238E27FC236}">
                <a16:creationId xmlns:a16="http://schemas.microsoft.com/office/drawing/2014/main" id="{D91952F0-771E-D2ED-C333-EEED6708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71" y="508090"/>
            <a:ext cx="3466424"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B6D83C-2377-9CAD-A991-9E0B6AF25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1208" y="6299535"/>
            <a:ext cx="3465681" cy="464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ierstadt"/>
              <a:ea typeface="+mn-ea"/>
              <a:cs typeface="+mn-cs"/>
            </a:endParaRPr>
          </a:p>
        </p:txBody>
      </p:sp>
      <p:sp>
        <p:nvSpPr>
          <p:cNvPr id="8" name="Rectangle 1">
            <a:extLst>
              <a:ext uri="{FF2B5EF4-FFF2-40B4-BE49-F238E27FC236}">
                <a16:creationId xmlns:a16="http://schemas.microsoft.com/office/drawing/2014/main" id="{291219A8-DE53-ADDE-D92D-12627BCD54FB}"/>
              </a:ext>
            </a:extLst>
          </p:cNvPr>
          <p:cNvSpPr txBox="1">
            <a:spLocks noChangeArrowheads="1"/>
          </p:cNvSpPr>
          <p:nvPr/>
        </p:nvSpPr>
        <p:spPr bwMode="auto">
          <a:xfrm>
            <a:off x="4281516" y="4484430"/>
            <a:ext cx="7392613" cy="1516747"/>
          </a:xfrm>
          <a:prstGeom prst="rect">
            <a:avLst/>
          </a:prstGeom>
          <a:ln w="9525">
            <a:solidFill>
              <a:srgbClr val="FF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marL="0" indent="0" algn="l" defTabSz="914400" rtl="0" eaLnBrk="1" latinLnBrk="0" hangingPunct="1">
              <a:lnSpc>
                <a:spcPct val="110000"/>
              </a:lnSpc>
              <a:spcBef>
                <a:spcPts val="1000"/>
              </a:spcBef>
              <a:buFont typeface="Arial" panose="020B0604020202020204" pitchFamily="34" charset="0"/>
              <a:buNone/>
              <a:defRPr sz="2200" i="1"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 fontAlgn="base">
              <a:lnSpc>
                <a:spcPct val="100000"/>
              </a:lnSpc>
              <a:spcBef>
                <a:spcPct val="0"/>
              </a:spcBef>
              <a:spcAft>
                <a:spcPts val="600"/>
              </a:spcAft>
            </a:pPr>
            <a:r>
              <a:rPr lang="en-US" altLang="en-US" sz="2800" i="0" dirty="0"/>
              <a:t>3. Non-Repeating Decimal: Never ends, never repeats (usually irrational)</a:t>
            </a:r>
          </a:p>
          <a:p>
            <a:pPr marL="114300" fontAlgn="base">
              <a:lnSpc>
                <a:spcPct val="100000"/>
              </a:lnSpc>
              <a:spcBef>
                <a:spcPct val="0"/>
              </a:spcBef>
              <a:spcAft>
                <a:spcPts val="600"/>
              </a:spcAft>
            </a:pPr>
            <a:r>
              <a:rPr lang="en-US" altLang="en-US" sz="2800" i="0" dirty="0"/>
              <a:t>Example: 3.14159…</a:t>
            </a:r>
          </a:p>
        </p:txBody>
      </p:sp>
      <p:sp>
        <p:nvSpPr>
          <p:cNvPr id="9" name="Rectangle 1">
            <a:extLst>
              <a:ext uri="{FF2B5EF4-FFF2-40B4-BE49-F238E27FC236}">
                <a16:creationId xmlns:a16="http://schemas.microsoft.com/office/drawing/2014/main" id="{CD585D8A-45E2-7621-1AA7-D90D1D6664EF}"/>
              </a:ext>
            </a:extLst>
          </p:cNvPr>
          <p:cNvSpPr txBox="1">
            <a:spLocks noChangeArrowheads="1"/>
          </p:cNvSpPr>
          <p:nvPr/>
        </p:nvSpPr>
        <p:spPr bwMode="auto">
          <a:xfrm>
            <a:off x="4281517" y="1184659"/>
            <a:ext cx="7392612" cy="1709890"/>
          </a:xfrm>
          <a:prstGeom prst="rect">
            <a:avLst/>
          </a:prstGeom>
          <a:ln w="9525">
            <a:solidFill>
              <a:srgbClr val="FF0000"/>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marL="0" indent="0" algn="l" defTabSz="914400" rtl="0" eaLnBrk="1" latinLnBrk="0" hangingPunct="1">
              <a:lnSpc>
                <a:spcPct val="110000"/>
              </a:lnSpc>
              <a:spcBef>
                <a:spcPts val="1000"/>
              </a:spcBef>
              <a:buFont typeface="Arial" panose="020B0604020202020204" pitchFamily="34" charset="0"/>
              <a:buNone/>
              <a:defRPr sz="2200" i="1"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14300" fontAlgn="base">
              <a:lnSpc>
                <a:spcPct val="100000"/>
              </a:lnSpc>
              <a:spcBef>
                <a:spcPct val="0"/>
              </a:spcBef>
              <a:spcAft>
                <a:spcPts val="600"/>
              </a:spcAft>
            </a:pPr>
            <a:r>
              <a:rPr lang="en-US" altLang="en-US" sz="2800" i="0" dirty="0"/>
              <a:t>1. Repeating Decimal: A digit or group of digits repeats forever</a:t>
            </a:r>
          </a:p>
          <a:p>
            <a:pPr marL="114300" fontAlgn="base">
              <a:lnSpc>
                <a:spcPct val="100000"/>
              </a:lnSpc>
              <a:spcBef>
                <a:spcPct val="0"/>
              </a:spcBef>
              <a:spcAft>
                <a:spcPts val="600"/>
              </a:spcAft>
            </a:pPr>
            <a:r>
              <a:rPr lang="en-US" altLang="en-US" sz="2800" i="0" dirty="0"/>
              <a:t>Example: 0.333…</a:t>
            </a:r>
          </a:p>
        </p:txBody>
      </p:sp>
    </p:spTree>
    <p:extLst>
      <p:ext uri="{BB962C8B-B14F-4D97-AF65-F5344CB8AC3E}">
        <p14:creationId xmlns:p14="http://schemas.microsoft.com/office/powerpoint/2010/main" val="321858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bg/>
                                          </p:spTgt>
                                        </p:tgtEl>
                                        <p:attrNameLst>
                                          <p:attrName>style.visibility</p:attrName>
                                        </p:attrNameLst>
                                      </p:cBhvr>
                                      <p:to>
                                        <p:strVal val="visible"/>
                                      </p:to>
                                    </p:set>
                                    <p:animEffect transition="in" filter="fade">
                                      <p:cBhvr>
                                        <p:cTn id="21" dur="1000"/>
                                        <p:tgtEl>
                                          <p:spTgt spid="4">
                                            <p:bg/>
                                          </p:spTgt>
                                        </p:tgtEl>
                                      </p:cBhvr>
                                    </p:animEffect>
                                    <p:anim calcmode="lin" valueType="num">
                                      <p:cBhvr>
                                        <p:cTn id="22" dur="1000" fill="hold"/>
                                        <p:tgtEl>
                                          <p:spTgt spid="4">
                                            <p:bg/>
                                          </p:spTgt>
                                        </p:tgtEl>
                                        <p:attrNameLst>
                                          <p:attrName>ppt_x</p:attrName>
                                        </p:attrNameLst>
                                      </p:cBhvr>
                                      <p:tavLst>
                                        <p:tav tm="0">
                                          <p:val>
                                            <p:strVal val="#ppt_x"/>
                                          </p:val>
                                        </p:tav>
                                        <p:tav tm="100000">
                                          <p:val>
                                            <p:strVal val="#ppt_x"/>
                                          </p:val>
                                        </p:tav>
                                      </p:tavLst>
                                    </p:anim>
                                    <p:anim calcmode="lin" valueType="num">
                                      <p:cBhvr>
                                        <p:cTn id="23" dur="1000" fill="hold"/>
                                        <p:tgtEl>
                                          <p:spTgt spid="4">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fade">
                                      <p:cBhvr>
                                        <p:cTn id="28" dur="1000"/>
                                        <p:tgtEl>
                                          <p:spTgt spid="4">
                                            <p:txEl>
                                              <p:pRg st="0" end="0"/>
                                            </p:txEl>
                                          </p:spTgt>
                                        </p:tgtEl>
                                      </p:cBhvr>
                                    </p:animEffect>
                                    <p:anim calcmode="lin" valueType="num">
                                      <p:cBhvr>
                                        <p:cTn id="2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fade">
                                      <p:cBhvr>
                                        <p:cTn id="35" dur="1000"/>
                                        <p:tgtEl>
                                          <p:spTgt spid="4">
                                            <p:txEl>
                                              <p:pRg st="1" end="1"/>
                                            </p:txEl>
                                          </p:spTgt>
                                        </p:tgtEl>
                                      </p:cBhvr>
                                    </p:animEffect>
                                    <p:anim calcmode="lin" valueType="num">
                                      <p:cBhvr>
                                        <p:cTn id="36"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animBg="1"/>
      <p:bldP spid="8" grpId="0" animBg="1"/>
      <p:bldP spid="9" grpId="0" animBg="1"/>
    </p:bldLst>
  </p:timing>
</p:sld>
</file>

<file path=ppt/theme/theme1.xml><?xml version="1.0" encoding="utf-8"?>
<a:theme xmlns:a="http://schemas.openxmlformats.org/drawingml/2006/main" name="GestaltVTI">
  <a:themeElements>
    <a:clrScheme name="Gestalt">
      <a:dk1>
        <a:srgbClr val="000000"/>
      </a:dk1>
      <a:lt1>
        <a:sysClr val="window" lastClr="FFFFFF"/>
      </a:lt1>
      <a:dk2>
        <a:srgbClr val="262626"/>
      </a:dk2>
      <a:lt2>
        <a:srgbClr val="F7F7F7"/>
      </a:lt2>
      <a:accent1>
        <a:srgbClr val="EBA000"/>
      </a:accent1>
      <a:accent2>
        <a:srgbClr val="00BAC8"/>
      </a:accent2>
      <a:accent3>
        <a:srgbClr val="E64823"/>
      </a:accent3>
      <a:accent4>
        <a:srgbClr val="4D5AFF"/>
      </a:accent4>
      <a:accent5>
        <a:srgbClr val="FE5D21"/>
      </a:accent5>
      <a:accent6>
        <a:srgbClr val="00C777"/>
      </a:accent6>
      <a:hlink>
        <a:srgbClr val="2998E3"/>
      </a:hlink>
      <a:folHlink>
        <a:srgbClr val="939393"/>
      </a:folHlink>
    </a:clrScheme>
    <a:fontScheme name="Gestal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1586</TotalTime>
  <Words>1888</Words>
  <Application>Microsoft Office PowerPoint</Application>
  <PresentationFormat>Widescreen</PresentationFormat>
  <Paragraphs>261</Paragraphs>
  <Slides>23</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Abadi</vt:lpstr>
      <vt:lpstr>Aharoni</vt:lpstr>
      <vt:lpstr>Amasis MT Pro</vt:lpstr>
      <vt:lpstr>Amasis MT Pro Black</vt:lpstr>
      <vt:lpstr>Angsana New</vt:lpstr>
      <vt:lpstr>Aptos</vt:lpstr>
      <vt:lpstr>Arial</vt:lpstr>
      <vt:lpstr>Bierstadt</vt:lpstr>
      <vt:lpstr>Wingdings</vt:lpstr>
      <vt:lpstr>GestaltVTI</vt:lpstr>
      <vt:lpstr>Exploring Rational and Irrational Numbers</vt:lpstr>
      <vt:lpstr>What are Integers?</vt:lpstr>
      <vt:lpstr>What are Rational Numbers?</vt:lpstr>
      <vt:lpstr>Why are They Called Rational Numbers?</vt:lpstr>
      <vt:lpstr>What are Irrational Numbers?</vt:lpstr>
      <vt:lpstr>Rally Coach  Rational or Irrational?</vt:lpstr>
      <vt:lpstr>Memory Run – Rational &amp; Irrational Numbers</vt:lpstr>
      <vt:lpstr>Discover Decimal Patterns</vt:lpstr>
      <vt:lpstr>Types of Decimals</vt:lpstr>
      <vt:lpstr>Round Robin: Decimal Patterns</vt:lpstr>
      <vt:lpstr>Estimating Square Roots of Non-Perfect Squares </vt:lpstr>
      <vt:lpstr>Estimating Square Roots</vt:lpstr>
      <vt:lpstr>Estimation on the Number Line</vt:lpstr>
      <vt:lpstr>Steps to Estimate a Square Root Using a Number Line </vt:lpstr>
      <vt:lpstr>Practice Together: Find the estimate square roots of the following numbers using number line.</vt:lpstr>
      <vt:lpstr>Plot, order, and compare rational and irrational numbers. </vt:lpstr>
      <vt:lpstr>Order the numbers from the greatest to smallest value:</vt:lpstr>
      <vt:lpstr>Groups sort number cards on a classroom number line</vt:lpstr>
      <vt:lpstr>Partners order numbers:</vt:lpstr>
      <vt:lpstr>Ferris Wheel Design Project</vt:lpstr>
      <vt:lpstr>Design &amp; Calculate</vt:lpstr>
      <vt:lpstr>Peer Review &amp; Reflection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John Mark  Barbado</dc:creator>
  <cp:lastModifiedBy>John Mark  Barbado</cp:lastModifiedBy>
  <cp:revision>1</cp:revision>
  <dcterms:created xsi:type="dcterms:W3CDTF">2025-08-15T20:50:17Z</dcterms:created>
  <dcterms:modified xsi:type="dcterms:W3CDTF">2025-08-16T23:16:28Z</dcterms:modified>
</cp:coreProperties>
</file>