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sldIdLst>
    <p:sldId id="256" r:id="rId2"/>
    <p:sldId id="257" r:id="rId3"/>
    <p:sldId id="258" r:id="rId4"/>
    <p:sldId id="265" r:id="rId5"/>
    <p:sldId id="259" r:id="rId6"/>
    <p:sldId id="268" r:id="rId7"/>
    <p:sldId id="266" r:id="rId8"/>
    <p:sldId id="267" r:id="rId9"/>
    <p:sldId id="269" r:id="rId10"/>
    <p:sldId id="270" r:id="rId11"/>
    <p:sldId id="271" r:id="rId12"/>
    <p:sldId id="260" r:id="rId13"/>
    <p:sldId id="272" r:id="rId14"/>
    <p:sldId id="273" r:id="rId15"/>
    <p:sldId id="274" r:id="rId16"/>
    <p:sldId id="275" r:id="rId17"/>
    <p:sldId id="276" r:id="rId18"/>
    <p:sldId id="262" r:id="rId19"/>
    <p:sldId id="263" r:id="rId20"/>
    <p:sldId id="264" r:id="rId21"/>
    <p:sldId id="279" r:id="rId22"/>
    <p:sldId id="280" r:id="rId23"/>
    <p:sldId id="277" r:id="rId24"/>
    <p:sldId id="278" r:id="rId2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5039" autoAdjust="0"/>
  </p:normalViewPr>
  <p:slideViewPr>
    <p:cSldViewPr snapToGrid="0" snapToObjects="1">
      <p:cViewPr varScale="1">
        <p:scale>
          <a:sx n="82" d="100"/>
          <a:sy n="82" d="100"/>
        </p:scale>
        <p:origin x="1474" y="7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diagrams/_rels/data3.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diagrams/_rels/data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svg"/><Relationship Id="rId1" Type="http://schemas.openxmlformats.org/officeDocument/2006/relationships/image" Target="../media/image33.png"/><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diagrams/_rels/drawing3.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diagrams/_rels/drawing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svg"/><Relationship Id="rId1" Type="http://schemas.openxmlformats.org/officeDocument/2006/relationships/image" Target="../media/image33.png"/><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A1AF7DF-3225-45D7-90EE-831AC331C396}"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03AFEA96-3CFC-40D5-99EF-C49E4CB7E55C}">
      <dgm:prSet custT="1"/>
      <dgm:spPr/>
      <dgm:t>
        <a:bodyPr/>
        <a:lstStyle/>
        <a:p>
          <a:pPr>
            <a:lnSpc>
              <a:spcPct val="100000"/>
            </a:lnSpc>
          </a:pPr>
          <a:r>
            <a:rPr lang="en-US" sz="1800" b="1" dirty="0"/>
            <a:t>Sunlight</a:t>
          </a:r>
          <a:r>
            <a:rPr lang="en-US" sz="1800" dirty="0"/>
            <a:t> – We can capture sunlight with </a:t>
          </a:r>
          <a:r>
            <a:rPr lang="en-US" sz="1800" b="1" dirty="0"/>
            <a:t>solar panels</a:t>
          </a:r>
          <a:r>
            <a:rPr lang="en-US" sz="1800" dirty="0"/>
            <a:t> to make electricity.</a:t>
          </a:r>
        </a:p>
      </dgm:t>
    </dgm:pt>
    <dgm:pt modelId="{7A292AA1-6FA7-40B1-A8AD-7E72E1BBE2AE}" type="parTrans" cxnId="{EDBBF7E5-569F-4C16-8278-1D6A5FBF8E92}">
      <dgm:prSet/>
      <dgm:spPr/>
      <dgm:t>
        <a:bodyPr/>
        <a:lstStyle/>
        <a:p>
          <a:endParaRPr lang="en-US"/>
        </a:p>
      </dgm:t>
    </dgm:pt>
    <dgm:pt modelId="{FF4BE255-A0D7-4D90-A707-EBB77B11947E}" type="sibTrans" cxnId="{EDBBF7E5-569F-4C16-8278-1D6A5FBF8E92}">
      <dgm:prSet/>
      <dgm:spPr/>
      <dgm:t>
        <a:bodyPr/>
        <a:lstStyle/>
        <a:p>
          <a:pPr>
            <a:lnSpc>
              <a:spcPct val="100000"/>
            </a:lnSpc>
          </a:pPr>
          <a:endParaRPr lang="en-US"/>
        </a:p>
      </dgm:t>
    </dgm:pt>
    <dgm:pt modelId="{9B55ED51-000D-40BA-A3AA-D7B68EDEC5BC}">
      <dgm:prSet custT="1"/>
      <dgm:spPr/>
      <dgm:t>
        <a:bodyPr/>
        <a:lstStyle/>
        <a:p>
          <a:pPr>
            <a:lnSpc>
              <a:spcPct val="100000"/>
            </a:lnSpc>
          </a:pPr>
          <a:r>
            <a:rPr lang="en-US" sz="1800" b="1"/>
            <a:t>Wind</a:t>
          </a:r>
          <a:r>
            <a:rPr lang="en-US" sz="1800"/>
            <a:t> – </a:t>
          </a:r>
          <a:r>
            <a:rPr lang="en-US" sz="1800" b="1"/>
            <a:t>Wind turbines</a:t>
          </a:r>
          <a:r>
            <a:rPr lang="en-US" sz="1800"/>
            <a:t> spin when the wind blows to make power.</a:t>
          </a:r>
        </a:p>
      </dgm:t>
    </dgm:pt>
    <dgm:pt modelId="{626B6088-A758-4366-B65C-D6EE230F177F}" type="parTrans" cxnId="{B6036A05-9F62-4E33-A812-707407122D97}">
      <dgm:prSet/>
      <dgm:spPr/>
      <dgm:t>
        <a:bodyPr/>
        <a:lstStyle/>
        <a:p>
          <a:endParaRPr lang="en-US"/>
        </a:p>
      </dgm:t>
    </dgm:pt>
    <dgm:pt modelId="{328377E1-5756-4655-AEC3-46357CC79F36}" type="sibTrans" cxnId="{B6036A05-9F62-4E33-A812-707407122D97}">
      <dgm:prSet/>
      <dgm:spPr/>
      <dgm:t>
        <a:bodyPr/>
        <a:lstStyle/>
        <a:p>
          <a:pPr>
            <a:lnSpc>
              <a:spcPct val="100000"/>
            </a:lnSpc>
          </a:pPr>
          <a:endParaRPr lang="en-US"/>
        </a:p>
      </dgm:t>
    </dgm:pt>
    <dgm:pt modelId="{A5F73208-EF44-4026-B1F4-C0828F173467}">
      <dgm:prSet custT="1"/>
      <dgm:spPr/>
      <dgm:t>
        <a:bodyPr/>
        <a:lstStyle/>
        <a:p>
          <a:pPr>
            <a:lnSpc>
              <a:spcPct val="100000"/>
            </a:lnSpc>
          </a:pPr>
          <a:r>
            <a:rPr lang="en-US" sz="1800" b="1" dirty="0"/>
            <a:t>Water</a:t>
          </a:r>
          <a:r>
            <a:rPr lang="en-US" sz="1800" dirty="0"/>
            <a:t> – Moving water from rivers or dams can make </a:t>
          </a:r>
          <a:r>
            <a:rPr lang="en-US" sz="1800" b="1" dirty="0"/>
            <a:t>hydroelectric energy</a:t>
          </a:r>
          <a:r>
            <a:rPr lang="en-US" sz="1800" dirty="0"/>
            <a:t>.</a:t>
          </a:r>
        </a:p>
      </dgm:t>
    </dgm:pt>
    <dgm:pt modelId="{16FE53A6-E81B-43C1-95ED-1007B733698C}" type="parTrans" cxnId="{CD3B0814-7711-4E98-8C83-6F3C3616A2C9}">
      <dgm:prSet/>
      <dgm:spPr/>
      <dgm:t>
        <a:bodyPr/>
        <a:lstStyle/>
        <a:p>
          <a:endParaRPr lang="en-US"/>
        </a:p>
      </dgm:t>
    </dgm:pt>
    <dgm:pt modelId="{915694FD-DEF4-4E22-8FA0-B10A5251D246}" type="sibTrans" cxnId="{CD3B0814-7711-4E98-8C83-6F3C3616A2C9}">
      <dgm:prSet/>
      <dgm:spPr/>
      <dgm:t>
        <a:bodyPr/>
        <a:lstStyle/>
        <a:p>
          <a:pPr>
            <a:lnSpc>
              <a:spcPct val="100000"/>
            </a:lnSpc>
          </a:pPr>
          <a:endParaRPr lang="en-US"/>
        </a:p>
      </dgm:t>
    </dgm:pt>
    <dgm:pt modelId="{12622A75-DCAA-4823-BF95-5AB5562ED0FF}">
      <dgm:prSet custT="1"/>
      <dgm:spPr/>
      <dgm:t>
        <a:bodyPr/>
        <a:lstStyle/>
        <a:p>
          <a:pPr>
            <a:lnSpc>
              <a:spcPct val="100000"/>
            </a:lnSpc>
          </a:pPr>
          <a:r>
            <a:rPr lang="en-US" sz="1800" b="1" dirty="0"/>
            <a:t>Biomass like Trees</a:t>
          </a:r>
          <a:r>
            <a:rPr lang="en-US" sz="1800" dirty="0"/>
            <a:t> – Trees can be cut down and replanted to grow again.</a:t>
          </a:r>
        </a:p>
      </dgm:t>
    </dgm:pt>
    <dgm:pt modelId="{14ADE17E-4D6F-44A6-997B-12265EC4307B}" type="parTrans" cxnId="{1E7DC44B-0DFF-4E26-B3FD-025C95A50678}">
      <dgm:prSet/>
      <dgm:spPr/>
      <dgm:t>
        <a:bodyPr/>
        <a:lstStyle/>
        <a:p>
          <a:endParaRPr lang="en-US"/>
        </a:p>
      </dgm:t>
    </dgm:pt>
    <dgm:pt modelId="{FA2E6987-522D-4F06-8946-35AF93927BCD}" type="sibTrans" cxnId="{1E7DC44B-0DFF-4E26-B3FD-025C95A50678}">
      <dgm:prSet/>
      <dgm:spPr/>
      <dgm:t>
        <a:bodyPr/>
        <a:lstStyle/>
        <a:p>
          <a:pPr>
            <a:lnSpc>
              <a:spcPct val="100000"/>
            </a:lnSpc>
          </a:pPr>
          <a:endParaRPr lang="en-US"/>
        </a:p>
      </dgm:t>
    </dgm:pt>
    <dgm:pt modelId="{DA00C2CE-3D0D-4FF3-BF7D-71F4702FC091}">
      <dgm:prSet custT="1"/>
      <dgm:spPr/>
      <dgm:t>
        <a:bodyPr/>
        <a:lstStyle/>
        <a:p>
          <a:pPr>
            <a:lnSpc>
              <a:spcPct val="100000"/>
            </a:lnSpc>
          </a:pPr>
          <a:r>
            <a:rPr lang="en-US" sz="1800" b="1"/>
            <a:t>Geothermal Energy</a:t>
          </a:r>
          <a:r>
            <a:rPr lang="en-US" sz="1800"/>
            <a:t> – Heat from deep inside the Earth that can be used for power.</a:t>
          </a:r>
        </a:p>
      </dgm:t>
    </dgm:pt>
    <dgm:pt modelId="{2C812CCE-2614-487C-B82E-07C4AB1C6806}" type="parTrans" cxnId="{DCFFF097-3094-4491-8598-B49E40471451}">
      <dgm:prSet/>
      <dgm:spPr/>
      <dgm:t>
        <a:bodyPr/>
        <a:lstStyle/>
        <a:p>
          <a:endParaRPr lang="en-US"/>
        </a:p>
      </dgm:t>
    </dgm:pt>
    <dgm:pt modelId="{978DC229-34A4-474A-A9E5-48671A6F7631}" type="sibTrans" cxnId="{DCFFF097-3094-4491-8598-B49E40471451}">
      <dgm:prSet/>
      <dgm:spPr/>
      <dgm:t>
        <a:bodyPr/>
        <a:lstStyle/>
        <a:p>
          <a:endParaRPr lang="en-US"/>
        </a:p>
      </dgm:t>
    </dgm:pt>
    <dgm:pt modelId="{74E93B35-B76D-4E79-BC11-D2479E42B655}" type="pres">
      <dgm:prSet presAssocID="{0A1AF7DF-3225-45D7-90EE-831AC331C396}" presName="root" presStyleCnt="0">
        <dgm:presLayoutVars>
          <dgm:dir/>
          <dgm:resizeHandles val="exact"/>
        </dgm:presLayoutVars>
      </dgm:prSet>
      <dgm:spPr/>
    </dgm:pt>
    <dgm:pt modelId="{43AAD234-56CA-4A8A-8432-974401F83CC5}" type="pres">
      <dgm:prSet presAssocID="{03AFEA96-3CFC-40D5-99EF-C49E4CB7E55C}" presName="compNode" presStyleCnt="0"/>
      <dgm:spPr/>
    </dgm:pt>
    <dgm:pt modelId="{5281EA97-A03E-43AC-A51D-A6F6C820C0CE}" type="pres">
      <dgm:prSet presAssocID="{03AFEA96-3CFC-40D5-99EF-C49E4CB7E55C}"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un"/>
        </a:ext>
      </dgm:extLst>
    </dgm:pt>
    <dgm:pt modelId="{07B9F479-C7FB-488C-B23A-3B1337F8CAC0}" type="pres">
      <dgm:prSet presAssocID="{03AFEA96-3CFC-40D5-99EF-C49E4CB7E55C}" presName="spaceRect" presStyleCnt="0"/>
      <dgm:spPr/>
    </dgm:pt>
    <dgm:pt modelId="{E53B2E90-F693-42DF-86C1-0822ED885785}" type="pres">
      <dgm:prSet presAssocID="{03AFEA96-3CFC-40D5-99EF-C49E4CB7E55C}" presName="textRect" presStyleLbl="revTx" presStyleIdx="0" presStyleCnt="5">
        <dgm:presLayoutVars>
          <dgm:chMax val="1"/>
          <dgm:chPref val="1"/>
        </dgm:presLayoutVars>
      </dgm:prSet>
      <dgm:spPr/>
    </dgm:pt>
    <dgm:pt modelId="{E2A7CF60-C7E9-4EF4-B50B-7E3AC1E7F43A}" type="pres">
      <dgm:prSet presAssocID="{FF4BE255-A0D7-4D90-A707-EBB77B11947E}" presName="sibTrans" presStyleCnt="0"/>
      <dgm:spPr/>
    </dgm:pt>
    <dgm:pt modelId="{280A8001-709E-421E-ACBC-EF86D7889499}" type="pres">
      <dgm:prSet presAssocID="{9B55ED51-000D-40BA-A3AA-D7B68EDEC5BC}" presName="compNode" presStyleCnt="0"/>
      <dgm:spPr/>
    </dgm:pt>
    <dgm:pt modelId="{EA31AE7F-7D5A-42AB-A43A-58DA0D5CA1F4}" type="pres">
      <dgm:prSet presAssocID="{9B55ED51-000D-40BA-A3AA-D7B68EDEC5BC}"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Windmill"/>
        </a:ext>
      </dgm:extLst>
    </dgm:pt>
    <dgm:pt modelId="{582EC8EB-EB4A-4642-BD27-04D62C3043E0}" type="pres">
      <dgm:prSet presAssocID="{9B55ED51-000D-40BA-A3AA-D7B68EDEC5BC}" presName="spaceRect" presStyleCnt="0"/>
      <dgm:spPr/>
    </dgm:pt>
    <dgm:pt modelId="{F88E80EF-C5C5-48AE-93A3-9893B7DB2CE9}" type="pres">
      <dgm:prSet presAssocID="{9B55ED51-000D-40BA-A3AA-D7B68EDEC5BC}" presName="textRect" presStyleLbl="revTx" presStyleIdx="1" presStyleCnt="5">
        <dgm:presLayoutVars>
          <dgm:chMax val="1"/>
          <dgm:chPref val="1"/>
        </dgm:presLayoutVars>
      </dgm:prSet>
      <dgm:spPr/>
    </dgm:pt>
    <dgm:pt modelId="{79F7D843-E1F3-4CA1-847C-D1C6AE3C04CE}" type="pres">
      <dgm:prSet presAssocID="{328377E1-5756-4655-AEC3-46357CC79F36}" presName="sibTrans" presStyleCnt="0"/>
      <dgm:spPr/>
    </dgm:pt>
    <dgm:pt modelId="{F6D8AE97-EDCD-4DC6-9423-692513261804}" type="pres">
      <dgm:prSet presAssocID="{A5F73208-EF44-4026-B1F4-C0828F173467}" presName="compNode" presStyleCnt="0"/>
      <dgm:spPr/>
    </dgm:pt>
    <dgm:pt modelId="{41F29F65-428F-4BC9-BBFD-7642BB3DD0B3}" type="pres">
      <dgm:prSet presAssocID="{A5F73208-EF44-4026-B1F4-C0828F173467}"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Bridge scene"/>
        </a:ext>
      </dgm:extLst>
    </dgm:pt>
    <dgm:pt modelId="{6B574FC5-5ED9-4DF8-A2B7-1310E30EF265}" type="pres">
      <dgm:prSet presAssocID="{A5F73208-EF44-4026-B1F4-C0828F173467}" presName="spaceRect" presStyleCnt="0"/>
      <dgm:spPr/>
    </dgm:pt>
    <dgm:pt modelId="{97D082DE-2A7D-4ABF-B5D8-D990F34A881C}" type="pres">
      <dgm:prSet presAssocID="{A5F73208-EF44-4026-B1F4-C0828F173467}" presName="textRect" presStyleLbl="revTx" presStyleIdx="2" presStyleCnt="5">
        <dgm:presLayoutVars>
          <dgm:chMax val="1"/>
          <dgm:chPref val="1"/>
        </dgm:presLayoutVars>
      </dgm:prSet>
      <dgm:spPr/>
    </dgm:pt>
    <dgm:pt modelId="{3D979EEE-84C9-4D47-A0B3-DD7DCF4F4EC9}" type="pres">
      <dgm:prSet presAssocID="{915694FD-DEF4-4E22-8FA0-B10A5251D246}" presName="sibTrans" presStyleCnt="0"/>
      <dgm:spPr/>
    </dgm:pt>
    <dgm:pt modelId="{904587D4-564D-44BB-8F8C-07863166BA64}" type="pres">
      <dgm:prSet presAssocID="{12622A75-DCAA-4823-BF95-5AB5562ED0FF}" presName="compNode" presStyleCnt="0"/>
      <dgm:spPr/>
    </dgm:pt>
    <dgm:pt modelId="{1BCC4936-8E40-40C3-9B7B-23340AD4B9D3}" type="pres">
      <dgm:prSet presAssocID="{12622A75-DCAA-4823-BF95-5AB5562ED0FF}"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Forest scene"/>
        </a:ext>
      </dgm:extLst>
    </dgm:pt>
    <dgm:pt modelId="{3D909229-A557-481F-9B6F-63B5CCA2F29F}" type="pres">
      <dgm:prSet presAssocID="{12622A75-DCAA-4823-BF95-5AB5562ED0FF}" presName="spaceRect" presStyleCnt="0"/>
      <dgm:spPr/>
    </dgm:pt>
    <dgm:pt modelId="{32E1107A-C8BD-46B6-90D0-18C69D8B060D}" type="pres">
      <dgm:prSet presAssocID="{12622A75-DCAA-4823-BF95-5AB5562ED0FF}" presName="textRect" presStyleLbl="revTx" presStyleIdx="3" presStyleCnt="5">
        <dgm:presLayoutVars>
          <dgm:chMax val="1"/>
          <dgm:chPref val="1"/>
        </dgm:presLayoutVars>
      </dgm:prSet>
      <dgm:spPr/>
    </dgm:pt>
    <dgm:pt modelId="{C0015A56-7FB6-4228-BAE1-B16F5A80B798}" type="pres">
      <dgm:prSet presAssocID="{FA2E6987-522D-4F06-8946-35AF93927BCD}" presName="sibTrans" presStyleCnt="0"/>
      <dgm:spPr/>
    </dgm:pt>
    <dgm:pt modelId="{90C84502-8195-4B81-9BDC-C5E351C7D955}" type="pres">
      <dgm:prSet presAssocID="{DA00C2CE-3D0D-4FF3-BF7D-71F4702FC091}" presName="compNode" presStyleCnt="0"/>
      <dgm:spPr/>
    </dgm:pt>
    <dgm:pt modelId="{E84F0D24-45D9-4041-B4E9-DA02818B7719}" type="pres">
      <dgm:prSet presAssocID="{DA00C2CE-3D0D-4FF3-BF7D-71F4702FC091}"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Fire"/>
        </a:ext>
      </dgm:extLst>
    </dgm:pt>
    <dgm:pt modelId="{40C0CB6C-F0C3-4B65-AB2D-92ECFF749591}" type="pres">
      <dgm:prSet presAssocID="{DA00C2CE-3D0D-4FF3-BF7D-71F4702FC091}" presName="spaceRect" presStyleCnt="0"/>
      <dgm:spPr/>
    </dgm:pt>
    <dgm:pt modelId="{C6368759-D3EE-4587-9331-74B279245FD4}" type="pres">
      <dgm:prSet presAssocID="{DA00C2CE-3D0D-4FF3-BF7D-71F4702FC091}" presName="textRect" presStyleLbl="revTx" presStyleIdx="4" presStyleCnt="5">
        <dgm:presLayoutVars>
          <dgm:chMax val="1"/>
          <dgm:chPref val="1"/>
        </dgm:presLayoutVars>
      </dgm:prSet>
      <dgm:spPr/>
    </dgm:pt>
  </dgm:ptLst>
  <dgm:cxnLst>
    <dgm:cxn modelId="{B6036A05-9F62-4E33-A812-707407122D97}" srcId="{0A1AF7DF-3225-45D7-90EE-831AC331C396}" destId="{9B55ED51-000D-40BA-A3AA-D7B68EDEC5BC}" srcOrd="1" destOrd="0" parTransId="{626B6088-A758-4366-B65C-D6EE230F177F}" sibTransId="{328377E1-5756-4655-AEC3-46357CC79F36}"/>
    <dgm:cxn modelId="{CD3B0814-7711-4E98-8C83-6F3C3616A2C9}" srcId="{0A1AF7DF-3225-45D7-90EE-831AC331C396}" destId="{A5F73208-EF44-4026-B1F4-C0828F173467}" srcOrd="2" destOrd="0" parTransId="{16FE53A6-E81B-43C1-95ED-1007B733698C}" sibTransId="{915694FD-DEF4-4E22-8FA0-B10A5251D246}"/>
    <dgm:cxn modelId="{0D867F32-95E3-4216-AEE2-3623D576901E}" type="presOf" srcId="{0A1AF7DF-3225-45D7-90EE-831AC331C396}" destId="{74E93B35-B76D-4E79-BC11-D2479E42B655}" srcOrd="0" destOrd="0" presId="urn:microsoft.com/office/officeart/2018/2/layout/IconLabelList"/>
    <dgm:cxn modelId="{3FA07539-AE1C-4BEC-BE24-BE2A7D44E799}" type="presOf" srcId="{A5F73208-EF44-4026-B1F4-C0828F173467}" destId="{97D082DE-2A7D-4ABF-B5D8-D990F34A881C}" srcOrd="0" destOrd="0" presId="urn:microsoft.com/office/officeart/2018/2/layout/IconLabelList"/>
    <dgm:cxn modelId="{1E7DC44B-0DFF-4E26-B3FD-025C95A50678}" srcId="{0A1AF7DF-3225-45D7-90EE-831AC331C396}" destId="{12622A75-DCAA-4823-BF95-5AB5562ED0FF}" srcOrd="3" destOrd="0" parTransId="{14ADE17E-4D6F-44A6-997B-12265EC4307B}" sibTransId="{FA2E6987-522D-4F06-8946-35AF93927BCD}"/>
    <dgm:cxn modelId="{F914B14E-F2D7-4F7A-9DFF-CA69B92EB494}" type="presOf" srcId="{DA00C2CE-3D0D-4FF3-BF7D-71F4702FC091}" destId="{C6368759-D3EE-4587-9331-74B279245FD4}" srcOrd="0" destOrd="0" presId="urn:microsoft.com/office/officeart/2018/2/layout/IconLabelList"/>
    <dgm:cxn modelId="{45873C70-6F43-480C-8A7C-891EB48D8083}" type="presOf" srcId="{12622A75-DCAA-4823-BF95-5AB5562ED0FF}" destId="{32E1107A-C8BD-46B6-90D0-18C69D8B060D}" srcOrd="0" destOrd="0" presId="urn:microsoft.com/office/officeart/2018/2/layout/IconLabelList"/>
    <dgm:cxn modelId="{DCFFF097-3094-4491-8598-B49E40471451}" srcId="{0A1AF7DF-3225-45D7-90EE-831AC331C396}" destId="{DA00C2CE-3D0D-4FF3-BF7D-71F4702FC091}" srcOrd="4" destOrd="0" parTransId="{2C812CCE-2614-487C-B82E-07C4AB1C6806}" sibTransId="{978DC229-34A4-474A-A9E5-48671A6F7631}"/>
    <dgm:cxn modelId="{BFB621CA-A691-4C53-8E73-2D9F72233AFA}" type="presOf" srcId="{9B55ED51-000D-40BA-A3AA-D7B68EDEC5BC}" destId="{F88E80EF-C5C5-48AE-93A3-9893B7DB2CE9}" srcOrd="0" destOrd="0" presId="urn:microsoft.com/office/officeart/2018/2/layout/IconLabelList"/>
    <dgm:cxn modelId="{EDBBF7E5-569F-4C16-8278-1D6A5FBF8E92}" srcId="{0A1AF7DF-3225-45D7-90EE-831AC331C396}" destId="{03AFEA96-3CFC-40D5-99EF-C49E4CB7E55C}" srcOrd="0" destOrd="0" parTransId="{7A292AA1-6FA7-40B1-A8AD-7E72E1BBE2AE}" sibTransId="{FF4BE255-A0D7-4D90-A707-EBB77B11947E}"/>
    <dgm:cxn modelId="{02F8A8EC-FDD9-4CAE-A769-B135DB5FD407}" type="presOf" srcId="{03AFEA96-3CFC-40D5-99EF-C49E4CB7E55C}" destId="{E53B2E90-F693-42DF-86C1-0822ED885785}" srcOrd="0" destOrd="0" presId="urn:microsoft.com/office/officeart/2018/2/layout/IconLabelList"/>
    <dgm:cxn modelId="{5B4108D9-089F-4A4F-BD6A-1B6FCA1F176B}" type="presParOf" srcId="{74E93B35-B76D-4E79-BC11-D2479E42B655}" destId="{43AAD234-56CA-4A8A-8432-974401F83CC5}" srcOrd="0" destOrd="0" presId="urn:microsoft.com/office/officeart/2018/2/layout/IconLabelList"/>
    <dgm:cxn modelId="{B4D76F6B-7023-4F89-B692-E86FCB33C6E4}" type="presParOf" srcId="{43AAD234-56CA-4A8A-8432-974401F83CC5}" destId="{5281EA97-A03E-43AC-A51D-A6F6C820C0CE}" srcOrd="0" destOrd="0" presId="urn:microsoft.com/office/officeart/2018/2/layout/IconLabelList"/>
    <dgm:cxn modelId="{006BD698-2917-4123-9145-1976A12B0FA8}" type="presParOf" srcId="{43AAD234-56CA-4A8A-8432-974401F83CC5}" destId="{07B9F479-C7FB-488C-B23A-3B1337F8CAC0}" srcOrd="1" destOrd="0" presId="urn:microsoft.com/office/officeart/2018/2/layout/IconLabelList"/>
    <dgm:cxn modelId="{C6699A01-033F-4CFA-81F9-60FC266627B6}" type="presParOf" srcId="{43AAD234-56CA-4A8A-8432-974401F83CC5}" destId="{E53B2E90-F693-42DF-86C1-0822ED885785}" srcOrd="2" destOrd="0" presId="urn:microsoft.com/office/officeart/2018/2/layout/IconLabelList"/>
    <dgm:cxn modelId="{FA2AEDE2-E29B-45D2-977A-DCECFF14F517}" type="presParOf" srcId="{74E93B35-B76D-4E79-BC11-D2479E42B655}" destId="{E2A7CF60-C7E9-4EF4-B50B-7E3AC1E7F43A}" srcOrd="1" destOrd="0" presId="urn:microsoft.com/office/officeart/2018/2/layout/IconLabelList"/>
    <dgm:cxn modelId="{458E8FDB-AD96-4342-A841-2E66853E830C}" type="presParOf" srcId="{74E93B35-B76D-4E79-BC11-D2479E42B655}" destId="{280A8001-709E-421E-ACBC-EF86D7889499}" srcOrd="2" destOrd="0" presId="urn:microsoft.com/office/officeart/2018/2/layout/IconLabelList"/>
    <dgm:cxn modelId="{33B7ED8B-FF49-422F-9335-7E3632729991}" type="presParOf" srcId="{280A8001-709E-421E-ACBC-EF86D7889499}" destId="{EA31AE7F-7D5A-42AB-A43A-58DA0D5CA1F4}" srcOrd="0" destOrd="0" presId="urn:microsoft.com/office/officeart/2018/2/layout/IconLabelList"/>
    <dgm:cxn modelId="{972C7F44-BDDB-426C-B9DB-9EF5CF70456B}" type="presParOf" srcId="{280A8001-709E-421E-ACBC-EF86D7889499}" destId="{582EC8EB-EB4A-4642-BD27-04D62C3043E0}" srcOrd="1" destOrd="0" presId="urn:microsoft.com/office/officeart/2018/2/layout/IconLabelList"/>
    <dgm:cxn modelId="{84CC07CD-50E6-4071-B7C3-31A658B4B1D2}" type="presParOf" srcId="{280A8001-709E-421E-ACBC-EF86D7889499}" destId="{F88E80EF-C5C5-48AE-93A3-9893B7DB2CE9}" srcOrd="2" destOrd="0" presId="urn:microsoft.com/office/officeart/2018/2/layout/IconLabelList"/>
    <dgm:cxn modelId="{63663995-2CC8-472D-AE2A-8E0632565FA0}" type="presParOf" srcId="{74E93B35-B76D-4E79-BC11-D2479E42B655}" destId="{79F7D843-E1F3-4CA1-847C-D1C6AE3C04CE}" srcOrd="3" destOrd="0" presId="urn:microsoft.com/office/officeart/2018/2/layout/IconLabelList"/>
    <dgm:cxn modelId="{6FFF80BC-8B89-4C12-B9A6-87E86ED03A21}" type="presParOf" srcId="{74E93B35-B76D-4E79-BC11-D2479E42B655}" destId="{F6D8AE97-EDCD-4DC6-9423-692513261804}" srcOrd="4" destOrd="0" presId="urn:microsoft.com/office/officeart/2018/2/layout/IconLabelList"/>
    <dgm:cxn modelId="{30423D43-B573-418F-A186-BF52E7980CA2}" type="presParOf" srcId="{F6D8AE97-EDCD-4DC6-9423-692513261804}" destId="{41F29F65-428F-4BC9-BBFD-7642BB3DD0B3}" srcOrd="0" destOrd="0" presId="urn:microsoft.com/office/officeart/2018/2/layout/IconLabelList"/>
    <dgm:cxn modelId="{A506D7A9-6880-4765-9988-FDE8296967D6}" type="presParOf" srcId="{F6D8AE97-EDCD-4DC6-9423-692513261804}" destId="{6B574FC5-5ED9-4DF8-A2B7-1310E30EF265}" srcOrd="1" destOrd="0" presId="urn:microsoft.com/office/officeart/2018/2/layout/IconLabelList"/>
    <dgm:cxn modelId="{31751CC6-4E37-43AC-A21D-A2EC06FD9E3B}" type="presParOf" srcId="{F6D8AE97-EDCD-4DC6-9423-692513261804}" destId="{97D082DE-2A7D-4ABF-B5D8-D990F34A881C}" srcOrd="2" destOrd="0" presId="urn:microsoft.com/office/officeart/2018/2/layout/IconLabelList"/>
    <dgm:cxn modelId="{BD59650D-ED12-40F5-BD30-210C7100E950}" type="presParOf" srcId="{74E93B35-B76D-4E79-BC11-D2479E42B655}" destId="{3D979EEE-84C9-4D47-A0B3-DD7DCF4F4EC9}" srcOrd="5" destOrd="0" presId="urn:microsoft.com/office/officeart/2018/2/layout/IconLabelList"/>
    <dgm:cxn modelId="{FC0981E1-E758-4D9B-A6EB-494C56AD6F4F}" type="presParOf" srcId="{74E93B35-B76D-4E79-BC11-D2479E42B655}" destId="{904587D4-564D-44BB-8F8C-07863166BA64}" srcOrd="6" destOrd="0" presId="urn:microsoft.com/office/officeart/2018/2/layout/IconLabelList"/>
    <dgm:cxn modelId="{A78CF108-CDC1-4C2C-98F7-D134E3FDD9B6}" type="presParOf" srcId="{904587D4-564D-44BB-8F8C-07863166BA64}" destId="{1BCC4936-8E40-40C3-9B7B-23340AD4B9D3}" srcOrd="0" destOrd="0" presId="urn:microsoft.com/office/officeart/2018/2/layout/IconLabelList"/>
    <dgm:cxn modelId="{49D687EC-FBC2-4F6A-AF52-8CF749AF98F0}" type="presParOf" srcId="{904587D4-564D-44BB-8F8C-07863166BA64}" destId="{3D909229-A557-481F-9B6F-63B5CCA2F29F}" srcOrd="1" destOrd="0" presId="urn:microsoft.com/office/officeart/2018/2/layout/IconLabelList"/>
    <dgm:cxn modelId="{15EB692B-962F-427C-AC65-15385955E17E}" type="presParOf" srcId="{904587D4-564D-44BB-8F8C-07863166BA64}" destId="{32E1107A-C8BD-46B6-90D0-18C69D8B060D}" srcOrd="2" destOrd="0" presId="urn:microsoft.com/office/officeart/2018/2/layout/IconLabelList"/>
    <dgm:cxn modelId="{0A96851A-751F-4681-9DFE-066FC398959B}" type="presParOf" srcId="{74E93B35-B76D-4E79-BC11-D2479E42B655}" destId="{C0015A56-7FB6-4228-BAE1-B16F5A80B798}" srcOrd="7" destOrd="0" presId="urn:microsoft.com/office/officeart/2018/2/layout/IconLabelList"/>
    <dgm:cxn modelId="{88EDB663-9787-4CB9-BA1B-2F33F3CFC47A}" type="presParOf" srcId="{74E93B35-B76D-4E79-BC11-D2479E42B655}" destId="{90C84502-8195-4B81-9BDC-C5E351C7D955}" srcOrd="8" destOrd="0" presId="urn:microsoft.com/office/officeart/2018/2/layout/IconLabelList"/>
    <dgm:cxn modelId="{3BADDEBB-8A64-4562-A403-3BA659EACD1A}" type="presParOf" srcId="{90C84502-8195-4B81-9BDC-C5E351C7D955}" destId="{E84F0D24-45D9-4041-B4E9-DA02818B7719}" srcOrd="0" destOrd="0" presId="urn:microsoft.com/office/officeart/2018/2/layout/IconLabelList"/>
    <dgm:cxn modelId="{319BA2BF-8737-46D2-B9BC-DD5722C0611F}" type="presParOf" srcId="{90C84502-8195-4B81-9BDC-C5E351C7D955}" destId="{40C0CB6C-F0C3-4B65-AB2D-92ECFF749591}" srcOrd="1" destOrd="0" presId="urn:microsoft.com/office/officeart/2018/2/layout/IconLabelList"/>
    <dgm:cxn modelId="{867DA0C0-EC59-43AD-BF14-BEBAD3478112}" type="presParOf" srcId="{90C84502-8195-4B81-9BDC-C5E351C7D955}" destId="{C6368759-D3EE-4587-9331-74B279245FD4}" srcOrd="2" destOrd="0" presId="urn:microsoft.com/office/officeart/2018/2/layout/IconLabel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11093A1-949F-4D1A-86AA-1267A4437705}"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1E1D0824-AEA2-4A74-B535-DD8BABB9FB9D}">
      <dgm:prSet/>
      <dgm:spPr/>
      <dgm:t>
        <a:bodyPr/>
        <a:lstStyle/>
        <a:p>
          <a:r>
            <a:rPr lang="en-US"/>
            <a:t>Renewable resources (e.g., solar, wind, hydropower) provide cleaner energy with minimal environmental impact.</a:t>
          </a:r>
        </a:p>
      </dgm:t>
    </dgm:pt>
    <dgm:pt modelId="{501FF055-C88E-4C48-AE08-58C9A3B83479}" type="parTrans" cxnId="{F688737C-20DB-4683-90D4-3069B5A9B39A}">
      <dgm:prSet/>
      <dgm:spPr/>
      <dgm:t>
        <a:bodyPr/>
        <a:lstStyle/>
        <a:p>
          <a:endParaRPr lang="en-US"/>
        </a:p>
      </dgm:t>
    </dgm:pt>
    <dgm:pt modelId="{4ECDEFA9-0C51-4C10-B4D7-8F7FF48800F4}" type="sibTrans" cxnId="{F688737C-20DB-4683-90D4-3069B5A9B39A}">
      <dgm:prSet/>
      <dgm:spPr/>
      <dgm:t>
        <a:bodyPr/>
        <a:lstStyle/>
        <a:p>
          <a:endParaRPr lang="en-US"/>
        </a:p>
      </dgm:t>
    </dgm:pt>
    <dgm:pt modelId="{CB88CBFF-B233-4B7F-9736-617E8E435018}">
      <dgm:prSet/>
      <dgm:spPr/>
      <dgm:t>
        <a:bodyPr/>
        <a:lstStyle/>
        <a:p>
          <a:r>
            <a:rPr lang="en-US" dirty="0"/>
            <a:t>They don’t produce harmful pollutants or greenhouse gases, helping protect the Earth.</a:t>
          </a:r>
        </a:p>
      </dgm:t>
    </dgm:pt>
    <dgm:pt modelId="{3247E235-FF94-4B9A-B095-568F848BA359}" type="parTrans" cxnId="{E553151F-C324-4E90-819C-055DCA51B3B5}">
      <dgm:prSet/>
      <dgm:spPr/>
      <dgm:t>
        <a:bodyPr/>
        <a:lstStyle/>
        <a:p>
          <a:endParaRPr lang="en-US"/>
        </a:p>
      </dgm:t>
    </dgm:pt>
    <dgm:pt modelId="{DEC3AD5D-CD8A-4063-9D4B-072E0465BD9B}" type="sibTrans" cxnId="{E553151F-C324-4E90-819C-055DCA51B3B5}">
      <dgm:prSet/>
      <dgm:spPr/>
      <dgm:t>
        <a:bodyPr/>
        <a:lstStyle/>
        <a:p>
          <a:endParaRPr lang="en-US"/>
        </a:p>
      </dgm:t>
    </dgm:pt>
    <dgm:pt modelId="{60C0237D-FC38-4850-A4B1-AD3B429DDE38}">
      <dgm:prSet/>
      <dgm:spPr/>
      <dgm:t>
        <a:bodyPr/>
        <a:lstStyle/>
        <a:p>
          <a:r>
            <a:rPr lang="en-US"/>
            <a:t>Using renewable resources ensures access to energy for future generations without depleting the planet's resources.</a:t>
          </a:r>
        </a:p>
      </dgm:t>
    </dgm:pt>
    <dgm:pt modelId="{853F85C8-41F0-49F3-A2A2-D3FDF1A2D20D}" type="parTrans" cxnId="{DEF5561D-4951-475C-8CF5-FD565C7E7BBD}">
      <dgm:prSet/>
      <dgm:spPr/>
      <dgm:t>
        <a:bodyPr/>
        <a:lstStyle/>
        <a:p>
          <a:endParaRPr lang="en-US"/>
        </a:p>
      </dgm:t>
    </dgm:pt>
    <dgm:pt modelId="{02B1B4C4-5DB4-4B77-BA12-DA234805AA33}" type="sibTrans" cxnId="{DEF5561D-4951-475C-8CF5-FD565C7E7BBD}">
      <dgm:prSet/>
      <dgm:spPr/>
      <dgm:t>
        <a:bodyPr/>
        <a:lstStyle/>
        <a:p>
          <a:endParaRPr lang="en-US"/>
        </a:p>
      </dgm:t>
    </dgm:pt>
    <dgm:pt modelId="{E55D3FD4-1A01-4A75-8EB6-AC8FDFFD4372}" type="pres">
      <dgm:prSet presAssocID="{811093A1-949F-4D1A-86AA-1267A4437705}" presName="vert0" presStyleCnt="0">
        <dgm:presLayoutVars>
          <dgm:dir/>
          <dgm:animOne val="branch"/>
          <dgm:animLvl val="lvl"/>
        </dgm:presLayoutVars>
      </dgm:prSet>
      <dgm:spPr/>
    </dgm:pt>
    <dgm:pt modelId="{4518B73A-3339-4B87-AEF2-442075F82F7C}" type="pres">
      <dgm:prSet presAssocID="{1E1D0824-AEA2-4A74-B535-DD8BABB9FB9D}" presName="thickLine" presStyleLbl="alignNode1" presStyleIdx="0" presStyleCnt="3"/>
      <dgm:spPr/>
    </dgm:pt>
    <dgm:pt modelId="{F50C0AE7-FC7F-4793-B9C4-5A68EBEEBA6A}" type="pres">
      <dgm:prSet presAssocID="{1E1D0824-AEA2-4A74-B535-DD8BABB9FB9D}" presName="horz1" presStyleCnt="0"/>
      <dgm:spPr/>
    </dgm:pt>
    <dgm:pt modelId="{2C132302-069D-40E3-84C8-6A508B75A94F}" type="pres">
      <dgm:prSet presAssocID="{1E1D0824-AEA2-4A74-B535-DD8BABB9FB9D}" presName="tx1" presStyleLbl="revTx" presStyleIdx="0" presStyleCnt="3"/>
      <dgm:spPr/>
    </dgm:pt>
    <dgm:pt modelId="{30479BA5-4278-4F8E-994C-97B0055CB9E2}" type="pres">
      <dgm:prSet presAssocID="{1E1D0824-AEA2-4A74-B535-DD8BABB9FB9D}" presName="vert1" presStyleCnt="0"/>
      <dgm:spPr/>
    </dgm:pt>
    <dgm:pt modelId="{16382FBC-81D3-4470-B592-CAB29C2E47D3}" type="pres">
      <dgm:prSet presAssocID="{CB88CBFF-B233-4B7F-9736-617E8E435018}" presName="thickLine" presStyleLbl="alignNode1" presStyleIdx="1" presStyleCnt="3"/>
      <dgm:spPr/>
    </dgm:pt>
    <dgm:pt modelId="{57C43DDB-983A-442B-9F07-EB7A8D09166F}" type="pres">
      <dgm:prSet presAssocID="{CB88CBFF-B233-4B7F-9736-617E8E435018}" presName="horz1" presStyleCnt="0"/>
      <dgm:spPr/>
    </dgm:pt>
    <dgm:pt modelId="{E17758D7-16C1-4A9E-AE4D-964980F99642}" type="pres">
      <dgm:prSet presAssocID="{CB88CBFF-B233-4B7F-9736-617E8E435018}" presName="tx1" presStyleLbl="revTx" presStyleIdx="1" presStyleCnt="3"/>
      <dgm:spPr/>
    </dgm:pt>
    <dgm:pt modelId="{8D4B4643-9B82-4C8B-9B8D-347F2CA8D438}" type="pres">
      <dgm:prSet presAssocID="{CB88CBFF-B233-4B7F-9736-617E8E435018}" presName="vert1" presStyleCnt="0"/>
      <dgm:spPr/>
    </dgm:pt>
    <dgm:pt modelId="{E802521E-6DC9-4703-B9F8-BCEF65E7A3F9}" type="pres">
      <dgm:prSet presAssocID="{60C0237D-FC38-4850-A4B1-AD3B429DDE38}" presName="thickLine" presStyleLbl="alignNode1" presStyleIdx="2" presStyleCnt="3"/>
      <dgm:spPr/>
    </dgm:pt>
    <dgm:pt modelId="{E56BD610-CA19-4EF4-8347-107733767BE0}" type="pres">
      <dgm:prSet presAssocID="{60C0237D-FC38-4850-A4B1-AD3B429DDE38}" presName="horz1" presStyleCnt="0"/>
      <dgm:spPr/>
    </dgm:pt>
    <dgm:pt modelId="{173DE3B4-A528-40EE-BF4B-E507DA7C2AC9}" type="pres">
      <dgm:prSet presAssocID="{60C0237D-FC38-4850-A4B1-AD3B429DDE38}" presName="tx1" presStyleLbl="revTx" presStyleIdx="2" presStyleCnt="3"/>
      <dgm:spPr/>
    </dgm:pt>
    <dgm:pt modelId="{DC2C0CF8-F4D5-4A94-B76A-A75A53890B18}" type="pres">
      <dgm:prSet presAssocID="{60C0237D-FC38-4850-A4B1-AD3B429DDE38}" presName="vert1" presStyleCnt="0"/>
      <dgm:spPr/>
    </dgm:pt>
  </dgm:ptLst>
  <dgm:cxnLst>
    <dgm:cxn modelId="{DEF5561D-4951-475C-8CF5-FD565C7E7BBD}" srcId="{811093A1-949F-4D1A-86AA-1267A4437705}" destId="{60C0237D-FC38-4850-A4B1-AD3B429DDE38}" srcOrd="2" destOrd="0" parTransId="{853F85C8-41F0-49F3-A2A2-D3FDF1A2D20D}" sibTransId="{02B1B4C4-5DB4-4B77-BA12-DA234805AA33}"/>
    <dgm:cxn modelId="{E553151F-C324-4E90-819C-055DCA51B3B5}" srcId="{811093A1-949F-4D1A-86AA-1267A4437705}" destId="{CB88CBFF-B233-4B7F-9736-617E8E435018}" srcOrd="1" destOrd="0" parTransId="{3247E235-FF94-4B9A-B095-568F848BA359}" sibTransId="{DEC3AD5D-CD8A-4063-9D4B-072E0465BD9B}"/>
    <dgm:cxn modelId="{2439451F-416A-4FFC-9E59-463F7BB8A1B6}" type="presOf" srcId="{811093A1-949F-4D1A-86AA-1267A4437705}" destId="{E55D3FD4-1A01-4A75-8EB6-AC8FDFFD4372}" srcOrd="0" destOrd="0" presId="urn:microsoft.com/office/officeart/2008/layout/LinedList"/>
    <dgm:cxn modelId="{104D5533-3B39-4D90-821E-5B7C0CCC7A75}" type="presOf" srcId="{1E1D0824-AEA2-4A74-B535-DD8BABB9FB9D}" destId="{2C132302-069D-40E3-84C8-6A508B75A94F}" srcOrd="0" destOrd="0" presId="urn:microsoft.com/office/officeart/2008/layout/LinedList"/>
    <dgm:cxn modelId="{6D5D145D-0C08-4EA3-B32A-97F64B8F285E}" type="presOf" srcId="{60C0237D-FC38-4850-A4B1-AD3B429DDE38}" destId="{173DE3B4-A528-40EE-BF4B-E507DA7C2AC9}" srcOrd="0" destOrd="0" presId="urn:microsoft.com/office/officeart/2008/layout/LinedList"/>
    <dgm:cxn modelId="{8C9C974F-F387-4B3F-B4CD-9B4167DA3412}" type="presOf" srcId="{CB88CBFF-B233-4B7F-9736-617E8E435018}" destId="{E17758D7-16C1-4A9E-AE4D-964980F99642}" srcOrd="0" destOrd="0" presId="urn:microsoft.com/office/officeart/2008/layout/LinedList"/>
    <dgm:cxn modelId="{F688737C-20DB-4683-90D4-3069B5A9B39A}" srcId="{811093A1-949F-4D1A-86AA-1267A4437705}" destId="{1E1D0824-AEA2-4A74-B535-DD8BABB9FB9D}" srcOrd="0" destOrd="0" parTransId="{501FF055-C88E-4C48-AE08-58C9A3B83479}" sibTransId="{4ECDEFA9-0C51-4C10-B4D7-8F7FF48800F4}"/>
    <dgm:cxn modelId="{04EE1B0D-3F38-4A88-BB35-FF1DC19287B9}" type="presParOf" srcId="{E55D3FD4-1A01-4A75-8EB6-AC8FDFFD4372}" destId="{4518B73A-3339-4B87-AEF2-442075F82F7C}" srcOrd="0" destOrd="0" presId="urn:microsoft.com/office/officeart/2008/layout/LinedList"/>
    <dgm:cxn modelId="{E6938C8A-707E-45D5-AB89-45174BFC6137}" type="presParOf" srcId="{E55D3FD4-1A01-4A75-8EB6-AC8FDFFD4372}" destId="{F50C0AE7-FC7F-4793-B9C4-5A68EBEEBA6A}" srcOrd="1" destOrd="0" presId="urn:microsoft.com/office/officeart/2008/layout/LinedList"/>
    <dgm:cxn modelId="{940ECE3A-1FD3-416A-BB1A-9C13D69726D9}" type="presParOf" srcId="{F50C0AE7-FC7F-4793-B9C4-5A68EBEEBA6A}" destId="{2C132302-069D-40E3-84C8-6A508B75A94F}" srcOrd="0" destOrd="0" presId="urn:microsoft.com/office/officeart/2008/layout/LinedList"/>
    <dgm:cxn modelId="{C530320E-D2A1-4CCC-93AA-8152D753EF90}" type="presParOf" srcId="{F50C0AE7-FC7F-4793-B9C4-5A68EBEEBA6A}" destId="{30479BA5-4278-4F8E-994C-97B0055CB9E2}" srcOrd="1" destOrd="0" presId="urn:microsoft.com/office/officeart/2008/layout/LinedList"/>
    <dgm:cxn modelId="{415ECB63-19AD-4F82-862D-D701DC60E6D8}" type="presParOf" srcId="{E55D3FD4-1A01-4A75-8EB6-AC8FDFFD4372}" destId="{16382FBC-81D3-4470-B592-CAB29C2E47D3}" srcOrd="2" destOrd="0" presId="urn:microsoft.com/office/officeart/2008/layout/LinedList"/>
    <dgm:cxn modelId="{EA1EC750-D1DB-45E0-AC9B-79FBE3830A07}" type="presParOf" srcId="{E55D3FD4-1A01-4A75-8EB6-AC8FDFFD4372}" destId="{57C43DDB-983A-442B-9F07-EB7A8D09166F}" srcOrd="3" destOrd="0" presId="urn:microsoft.com/office/officeart/2008/layout/LinedList"/>
    <dgm:cxn modelId="{2563204E-FA52-4A0E-8C31-26ECFCB465F7}" type="presParOf" srcId="{57C43DDB-983A-442B-9F07-EB7A8D09166F}" destId="{E17758D7-16C1-4A9E-AE4D-964980F99642}" srcOrd="0" destOrd="0" presId="urn:microsoft.com/office/officeart/2008/layout/LinedList"/>
    <dgm:cxn modelId="{385C3D94-1016-4CB7-A202-B5891C5E7E82}" type="presParOf" srcId="{57C43DDB-983A-442B-9F07-EB7A8D09166F}" destId="{8D4B4643-9B82-4C8B-9B8D-347F2CA8D438}" srcOrd="1" destOrd="0" presId="urn:microsoft.com/office/officeart/2008/layout/LinedList"/>
    <dgm:cxn modelId="{802D2C48-9F43-4DC4-BC4E-225451453868}" type="presParOf" srcId="{E55D3FD4-1A01-4A75-8EB6-AC8FDFFD4372}" destId="{E802521E-6DC9-4703-B9F8-BCEF65E7A3F9}" srcOrd="4" destOrd="0" presId="urn:microsoft.com/office/officeart/2008/layout/LinedList"/>
    <dgm:cxn modelId="{379B7B14-A033-40F9-9D55-587A2A0A2B9E}" type="presParOf" srcId="{E55D3FD4-1A01-4A75-8EB6-AC8FDFFD4372}" destId="{E56BD610-CA19-4EF4-8347-107733767BE0}" srcOrd="5" destOrd="0" presId="urn:microsoft.com/office/officeart/2008/layout/LinedList"/>
    <dgm:cxn modelId="{DFBDF908-1BE3-4AC0-A6AF-CFBFB86035AA}" type="presParOf" srcId="{E56BD610-CA19-4EF4-8347-107733767BE0}" destId="{173DE3B4-A528-40EE-BF4B-E507DA7C2AC9}" srcOrd="0" destOrd="0" presId="urn:microsoft.com/office/officeart/2008/layout/LinedList"/>
    <dgm:cxn modelId="{1836E939-950D-415B-A4FA-9B25D2DC4BE9}" type="presParOf" srcId="{E56BD610-CA19-4EF4-8347-107733767BE0}" destId="{DC2C0CF8-F4D5-4A94-B76A-A75A53890B18}"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8EE2AB6-0C76-4C32-9FEF-CA2A3CBA82EC}" type="doc">
      <dgm:prSet loTypeId="urn:microsoft.com/office/officeart/2018/5/layout/IconLeaf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A1D606A9-B72C-42E1-8CC1-6615488D8588}">
      <dgm:prSet custT="1"/>
      <dgm:spPr/>
      <dgm:t>
        <a:bodyPr/>
        <a:lstStyle/>
        <a:p>
          <a:pPr>
            <a:defRPr cap="all"/>
          </a:pPr>
          <a:r>
            <a:rPr lang="en-US" sz="3200"/>
            <a:t>• Turn off lights</a:t>
          </a:r>
        </a:p>
      </dgm:t>
    </dgm:pt>
    <dgm:pt modelId="{8927CF29-AAB0-405F-ABFE-858461DC63DF}" type="parTrans" cxnId="{2097D5BE-E479-45A5-AAAF-CA5A46D149F8}">
      <dgm:prSet/>
      <dgm:spPr/>
      <dgm:t>
        <a:bodyPr/>
        <a:lstStyle/>
        <a:p>
          <a:endParaRPr lang="en-US"/>
        </a:p>
      </dgm:t>
    </dgm:pt>
    <dgm:pt modelId="{ED4C2021-D2AD-4616-8039-497AF6F186B3}" type="sibTrans" cxnId="{2097D5BE-E479-45A5-AAAF-CA5A46D149F8}">
      <dgm:prSet/>
      <dgm:spPr/>
      <dgm:t>
        <a:bodyPr/>
        <a:lstStyle/>
        <a:p>
          <a:endParaRPr lang="en-US"/>
        </a:p>
      </dgm:t>
    </dgm:pt>
    <dgm:pt modelId="{2325B030-955D-4823-82DA-23C788DEAE85}">
      <dgm:prSet custT="1"/>
      <dgm:spPr/>
      <dgm:t>
        <a:bodyPr/>
        <a:lstStyle/>
        <a:p>
          <a:pPr>
            <a:defRPr cap="all"/>
          </a:pPr>
          <a:r>
            <a:rPr lang="en-US" sz="2800" dirty="0"/>
            <a:t>• Recycle</a:t>
          </a:r>
        </a:p>
      </dgm:t>
    </dgm:pt>
    <dgm:pt modelId="{EF300782-85C0-4F17-8EC3-9E1427F71B12}" type="parTrans" cxnId="{1CF6AE48-04D4-4EC0-83AB-836F9C8099B7}">
      <dgm:prSet/>
      <dgm:spPr/>
      <dgm:t>
        <a:bodyPr/>
        <a:lstStyle/>
        <a:p>
          <a:endParaRPr lang="en-US"/>
        </a:p>
      </dgm:t>
    </dgm:pt>
    <dgm:pt modelId="{44EC43BC-E151-4509-B84A-E51293576A25}" type="sibTrans" cxnId="{1CF6AE48-04D4-4EC0-83AB-836F9C8099B7}">
      <dgm:prSet/>
      <dgm:spPr/>
      <dgm:t>
        <a:bodyPr/>
        <a:lstStyle/>
        <a:p>
          <a:endParaRPr lang="en-US"/>
        </a:p>
      </dgm:t>
    </dgm:pt>
    <dgm:pt modelId="{04BA3F9C-837E-45C2-A651-E8128C67B080}">
      <dgm:prSet custT="1"/>
      <dgm:spPr/>
      <dgm:t>
        <a:bodyPr/>
        <a:lstStyle/>
        <a:p>
          <a:pPr>
            <a:defRPr cap="all"/>
          </a:pPr>
          <a:r>
            <a:rPr lang="en-US" sz="3200" dirty="0"/>
            <a:t>• Use less water</a:t>
          </a:r>
        </a:p>
      </dgm:t>
    </dgm:pt>
    <dgm:pt modelId="{96B70319-64A0-445C-9801-55621366622A}" type="parTrans" cxnId="{9ECF88EE-1544-4EE9-8ED7-E6D376EC934F}">
      <dgm:prSet/>
      <dgm:spPr/>
      <dgm:t>
        <a:bodyPr/>
        <a:lstStyle/>
        <a:p>
          <a:endParaRPr lang="en-US"/>
        </a:p>
      </dgm:t>
    </dgm:pt>
    <dgm:pt modelId="{7101AC71-64BB-49B9-A03F-8511F988590C}" type="sibTrans" cxnId="{9ECF88EE-1544-4EE9-8ED7-E6D376EC934F}">
      <dgm:prSet/>
      <dgm:spPr/>
      <dgm:t>
        <a:bodyPr/>
        <a:lstStyle/>
        <a:p>
          <a:endParaRPr lang="en-US"/>
        </a:p>
      </dgm:t>
    </dgm:pt>
    <dgm:pt modelId="{7B7F495B-D222-4597-9168-21173DA3AA09}">
      <dgm:prSet custT="1"/>
      <dgm:spPr/>
      <dgm:t>
        <a:bodyPr/>
        <a:lstStyle/>
        <a:p>
          <a:pPr>
            <a:defRPr cap="all"/>
          </a:pPr>
          <a:r>
            <a:rPr lang="en-US" sz="3200"/>
            <a:t>• Walk or bike when possible</a:t>
          </a:r>
        </a:p>
      </dgm:t>
    </dgm:pt>
    <dgm:pt modelId="{78FD9D94-A1D8-4DC7-856A-6046B6913F1A}" type="parTrans" cxnId="{C5E4D245-3A5F-4410-994D-60C9E2002962}">
      <dgm:prSet/>
      <dgm:spPr/>
      <dgm:t>
        <a:bodyPr/>
        <a:lstStyle/>
        <a:p>
          <a:endParaRPr lang="en-US"/>
        </a:p>
      </dgm:t>
    </dgm:pt>
    <dgm:pt modelId="{87CE39FB-A3C2-4583-A155-614909613747}" type="sibTrans" cxnId="{C5E4D245-3A5F-4410-994D-60C9E2002962}">
      <dgm:prSet/>
      <dgm:spPr/>
      <dgm:t>
        <a:bodyPr/>
        <a:lstStyle/>
        <a:p>
          <a:endParaRPr lang="en-US"/>
        </a:p>
      </dgm:t>
    </dgm:pt>
    <dgm:pt modelId="{118BAF54-8AEE-4BC9-9CF4-DF4300EF3BF1}" type="pres">
      <dgm:prSet presAssocID="{08EE2AB6-0C76-4C32-9FEF-CA2A3CBA82EC}" presName="root" presStyleCnt="0">
        <dgm:presLayoutVars>
          <dgm:dir/>
          <dgm:resizeHandles val="exact"/>
        </dgm:presLayoutVars>
      </dgm:prSet>
      <dgm:spPr/>
    </dgm:pt>
    <dgm:pt modelId="{C13B13E8-B24C-48D3-BC6E-D512BF8D0661}" type="pres">
      <dgm:prSet presAssocID="{A1D606A9-B72C-42E1-8CC1-6615488D8588}" presName="compNode" presStyleCnt="0"/>
      <dgm:spPr/>
    </dgm:pt>
    <dgm:pt modelId="{8D0D5672-C30C-448B-AFA5-F00CF8ECD9F2}" type="pres">
      <dgm:prSet presAssocID="{A1D606A9-B72C-42E1-8CC1-6615488D8588}" presName="iconBgRect" presStyleLbl="bgShp" presStyleIdx="0" presStyleCnt="4"/>
      <dgm:spPr>
        <a:prstGeom prst="round2DiagRect">
          <a:avLst>
            <a:gd name="adj1" fmla="val 29727"/>
            <a:gd name="adj2" fmla="val 0"/>
          </a:avLst>
        </a:prstGeom>
      </dgm:spPr>
    </dgm:pt>
    <dgm:pt modelId="{50431ADF-0913-4B43-B516-1D573B185235}" type="pres">
      <dgm:prSet presAssocID="{A1D606A9-B72C-42E1-8CC1-6615488D8588}"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treetlight"/>
        </a:ext>
      </dgm:extLst>
    </dgm:pt>
    <dgm:pt modelId="{F924F770-1AA9-4292-B438-900DC8B57E95}" type="pres">
      <dgm:prSet presAssocID="{A1D606A9-B72C-42E1-8CC1-6615488D8588}" presName="spaceRect" presStyleCnt="0"/>
      <dgm:spPr/>
    </dgm:pt>
    <dgm:pt modelId="{4F2DFEFA-D1AA-4552-ABD8-E125804BE08B}" type="pres">
      <dgm:prSet presAssocID="{A1D606A9-B72C-42E1-8CC1-6615488D8588}" presName="textRect" presStyleLbl="revTx" presStyleIdx="0" presStyleCnt="4">
        <dgm:presLayoutVars>
          <dgm:chMax val="1"/>
          <dgm:chPref val="1"/>
        </dgm:presLayoutVars>
      </dgm:prSet>
      <dgm:spPr/>
    </dgm:pt>
    <dgm:pt modelId="{362E8754-6727-46A3-A906-E7EE1A418DAA}" type="pres">
      <dgm:prSet presAssocID="{ED4C2021-D2AD-4616-8039-497AF6F186B3}" presName="sibTrans" presStyleCnt="0"/>
      <dgm:spPr/>
    </dgm:pt>
    <dgm:pt modelId="{AE2561B8-015D-4716-AE4D-92A5FF27C281}" type="pres">
      <dgm:prSet presAssocID="{2325B030-955D-4823-82DA-23C788DEAE85}" presName="compNode" presStyleCnt="0"/>
      <dgm:spPr/>
    </dgm:pt>
    <dgm:pt modelId="{C2826895-411B-440C-B777-6DD8088AE180}" type="pres">
      <dgm:prSet presAssocID="{2325B030-955D-4823-82DA-23C788DEAE85}" presName="iconBgRect" presStyleLbl="bgShp" presStyleIdx="1" presStyleCnt="4"/>
      <dgm:spPr>
        <a:prstGeom prst="round2DiagRect">
          <a:avLst>
            <a:gd name="adj1" fmla="val 29727"/>
            <a:gd name="adj2" fmla="val 0"/>
          </a:avLst>
        </a:prstGeom>
      </dgm:spPr>
    </dgm:pt>
    <dgm:pt modelId="{DE6823A2-ABE4-4577-B4F2-D98514015F16}" type="pres">
      <dgm:prSet presAssocID="{2325B030-955D-4823-82DA-23C788DEAE85}"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Recycle Sign"/>
        </a:ext>
      </dgm:extLst>
    </dgm:pt>
    <dgm:pt modelId="{905FCC65-E27F-4E58-AED0-69D9450D86F1}" type="pres">
      <dgm:prSet presAssocID="{2325B030-955D-4823-82DA-23C788DEAE85}" presName="spaceRect" presStyleCnt="0"/>
      <dgm:spPr/>
    </dgm:pt>
    <dgm:pt modelId="{49093C15-DE90-40F9-81D2-81A8A8BE87E1}" type="pres">
      <dgm:prSet presAssocID="{2325B030-955D-4823-82DA-23C788DEAE85}" presName="textRect" presStyleLbl="revTx" presStyleIdx="1" presStyleCnt="4">
        <dgm:presLayoutVars>
          <dgm:chMax val="1"/>
          <dgm:chPref val="1"/>
        </dgm:presLayoutVars>
      </dgm:prSet>
      <dgm:spPr/>
    </dgm:pt>
    <dgm:pt modelId="{9641C40B-6082-4BEE-97D4-6B6E96B983E7}" type="pres">
      <dgm:prSet presAssocID="{44EC43BC-E151-4509-B84A-E51293576A25}" presName="sibTrans" presStyleCnt="0"/>
      <dgm:spPr/>
    </dgm:pt>
    <dgm:pt modelId="{C312D42F-DEAF-461F-8787-2E88EFB0D40A}" type="pres">
      <dgm:prSet presAssocID="{04BA3F9C-837E-45C2-A651-E8128C67B080}" presName="compNode" presStyleCnt="0"/>
      <dgm:spPr/>
    </dgm:pt>
    <dgm:pt modelId="{117F4935-559A-4FD2-9FE5-E4BCE69E44F2}" type="pres">
      <dgm:prSet presAssocID="{04BA3F9C-837E-45C2-A651-E8128C67B080}" presName="iconBgRect" presStyleLbl="bgShp" presStyleIdx="2" presStyleCnt="4"/>
      <dgm:spPr>
        <a:prstGeom prst="round2DiagRect">
          <a:avLst>
            <a:gd name="adj1" fmla="val 29727"/>
            <a:gd name="adj2" fmla="val 0"/>
          </a:avLst>
        </a:prstGeom>
      </dgm:spPr>
    </dgm:pt>
    <dgm:pt modelId="{34732B27-B3D9-48A6-8249-4C77E4D72177}" type="pres">
      <dgm:prSet presAssocID="{04BA3F9C-837E-45C2-A651-E8128C67B080}"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Water"/>
        </a:ext>
      </dgm:extLst>
    </dgm:pt>
    <dgm:pt modelId="{9BD99632-2A9A-48BB-9D07-E4E288CAE415}" type="pres">
      <dgm:prSet presAssocID="{04BA3F9C-837E-45C2-A651-E8128C67B080}" presName="spaceRect" presStyleCnt="0"/>
      <dgm:spPr/>
    </dgm:pt>
    <dgm:pt modelId="{FACBA10D-BC3F-4C79-81C2-9DDB6E9420CE}" type="pres">
      <dgm:prSet presAssocID="{04BA3F9C-837E-45C2-A651-E8128C67B080}" presName="textRect" presStyleLbl="revTx" presStyleIdx="2" presStyleCnt="4">
        <dgm:presLayoutVars>
          <dgm:chMax val="1"/>
          <dgm:chPref val="1"/>
        </dgm:presLayoutVars>
      </dgm:prSet>
      <dgm:spPr/>
    </dgm:pt>
    <dgm:pt modelId="{5299B33C-4B9B-4566-B547-54E71081382C}" type="pres">
      <dgm:prSet presAssocID="{7101AC71-64BB-49B9-A03F-8511F988590C}" presName="sibTrans" presStyleCnt="0"/>
      <dgm:spPr/>
    </dgm:pt>
    <dgm:pt modelId="{CBC2DC64-C757-4080-971C-46A180277B60}" type="pres">
      <dgm:prSet presAssocID="{7B7F495B-D222-4597-9168-21173DA3AA09}" presName="compNode" presStyleCnt="0"/>
      <dgm:spPr/>
    </dgm:pt>
    <dgm:pt modelId="{5226BEE5-FEB7-4CD6-8B50-E6ED298E08D8}" type="pres">
      <dgm:prSet presAssocID="{7B7F495B-D222-4597-9168-21173DA3AA09}" presName="iconBgRect" presStyleLbl="bgShp" presStyleIdx="3" presStyleCnt="4"/>
      <dgm:spPr>
        <a:prstGeom prst="round2DiagRect">
          <a:avLst>
            <a:gd name="adj1" fmla="val 29727"/>
            <a:gd name="adj2" fmla="val 0"/>
          </a:avLst>
        </a:prstGeom>
      </dgm:spPr>
    </dgm:pt>
    <dgm:pt modelId="{6DBB83AD-42C8-4DD4-A946-4552A11979DE}" type="pres">
      <dgm:prSet presAssocID="{7B7F495B-D222-4597-9168-21173DA3AA09}"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ike"/>
        </a:ext>
      </dgm:extLst>
    </dgm:pt>
    <dgm:pt modelId="{4193FEE8-E96E-4C29-B71D-68479FA71BF0}" type="pres">
      <dgm:prSet presAssocID="{7B7F495B-D222-4597-9168-21173DA3AA09}" presName="spaceRect" presStyleCnt="0"/>
      <dgm:spPr/>
    </dgm:pt>
    <dgm:pt modelId="{3165065F-4BB2-412F-B318-B477A66BB80E}" type="pres">
      <dgm:prSet presAssocID="{7B7F495B-D222-4597-9168-21173DA3AA09}" presName="textRect" presStyleLbl="revTx" presStyleIdx="3" presStyleCnt="4">
        <dgm:presLayoutVars>
          <dgm:chMax val="1"/>
          <dgm:chPref val="1"/>
        </dgm:presLayoutVars>
      </dgm:prSet>
      <dgm:spPr/>
    </dgm:pt>
  </dgm:ptLst>
  <dgm:cxnLst>
    <dgm:cxn modelId="{7E59AC33-A7B3-43D4-A23B-229B58FD02EB}" type="presOf" srcId="{A1D606A9-B72C-42E1-8CC1-6615488D8588}" destId="{4F2DFEFA-D1AA-4552-ABD8-E125804BE08B}" srcOrd="0" destOrd="0" presId="urn:microsoft.com/office/officeart/2018/5/layout/IconLeafLabelList"/>
    <dgm:cxn modelId="{24D2DF3C-216F-4759-901D-5D67FBE97BBA}" type="presOf" srcId="{2325B030-955D-4823-82DA-23C788DEAE85}" destId="{49093C15-DE90-40F9-81D2-81A8A8BE87E1}" srcOrd="0" destOrd="0" presId="urn:microsoft.com/office/officeart/2018/5/layout/IconLeafLabelList"/>
    <dgm:cxn modelId="{C5E4D245-3A5F-4410-994D-60C9E2002962}" srcId="{08EE2AB6-0C76-4C32-9FEF-CA2A3CBA82EC}" destId="{7B7F495B-D222-4597-9168-21173DA3AA09}" srcOrd="3" destOrd="0" parTransId="{78FD9D94-A1D8-4DC7-856A-6046B6913F1A}" sibTransId="{87CE39FB-A3C2-4583-A155-614909613747}"/>
    <dgm:cxn modelId="{1CF6AE48-04D4-4EC0-83AB-836F9C8099B7}" srcId="{08EE2AB6-0C76-4C32-9FEF-CA2A3CBA82EC}" destId="{2325B030-955D-4823-82DA-23C788DEAE85}" srcOrd="1" destOrd="0" parTransId="{EF300782-85C0-4F17-8EC3-9E1427F71B12}" sibTransId="{44EC43BC-E151-4509-B84A-E51293576A25}"/>
    <dgm:cxn modelId="{8E6DDB96-7802-483C-930F-39E42060B1C9}" type="presOf" srcId="{08EE2AB6-0C76-4C32-9FEF-CA2A3CBA82EC}" destId="{118BAF54-8AEE-4BC9-9CF4-DF4300EF3BF1}" srcOrd="0" destOrd="0" presId="urn:microsoft.com/office/officeart/2018/5/layout/IconLeafLabelList"/>
    <dgm:cxn modelId="{DCD3F7BD-C5C0-4998-9D3F-444DA40463F3}" type="presOf" srcId="{04BA3F9C-837E-45C2-A651-E8128C67B080}" destId="{FACBA10D-BC3F-4C79-81C2-9DDB6E9420CE}" srcOrd="0" destOrd="0" presId="urn:microsoft.com/office/officeart/2018/5/layout/IconLeafLabelList"/>
    <dgm:cxn modelId="{2097D5BE-E479-45A5-AAAF-CA5A46D149F8}" srcId="{08EE2AB6-0C76-4C32-9FEF-CA2A3CBA82EC}" destId="{A1D606A9-B72C-42E1-8CC1-6615488D8588}" srcOrd="0" destOrd="0" parTransId="{8927CF29-AAB0-405F-ABFE-858461DC63DF}" sibTransId="{ED4C2021-D2AD-4616-8039-497AF6F186B3}"/>
    <dgm:cxn modelId="{31084CE6-EFF2-4640-8C01-5831DAADB9E5}" type="presOf" srcId="{7B7F495B-D222-4597-9168-21173DA3AA09}" destId="{3165065F-4BB2-412F-B318-B477A66BB80E}" srcOrd="0" destOrd="0" presId="urn:microsoft.com/office/officeart/2018/5/layout/IconLeafLabelList"/>
    <dgm:cxn modelId="{9ECF88EE-1544-4EE9-8ED7-E6D376EC934F}" srcId="{08EE2AB6-0C76-4C32-9FEF-CA2A3CBA82EC}" destId="{04BA3F9C-837E-45C2-A651-E8128C67B080}" srcOrd="2" destOrd="0" parTransId="{96B70319-64A0-445C-9801-55621366622A}" sibTransId="{7101AC71-64BB-49B9-A03F-8511F988590C}"/>
    <dgm:cxn modelId="{01B1E190-A048-443F-8675-08733CE940F2}" type="presParOf" srcId="{118BAF54-8AEE-4BC9-9CF4-DF4300EF3BF1}" destId="{C13B13E8-B24C-48D3-BC6E-D512BF8D0661}" srcOrd="0" destOrd="0" presId="urn:microsoft.com/office/officeart/2018/5/layout/IconLeafLabelList"/>
    <dgm:cxn modelId="{E6FD4711-2236-47E7-B57D-F0E1D6AEAFCC}" type="presParOf" srcId="{C13B13E8-B24C-48D3-BC6E-D512BF8D0661}" destId="{8D0D5672-C30C-448B-AFA5-F00CF8ECD9F2}" srcOrd="0" destOrd="0" presId="urn:microsoft.com/office/officeart/2018/5/layout/IconLeafLabelList"/>
    <dgm:cxn modelId="{43638FA3-B0F6-4BB7-9443-528CB9FEE6CA}" type="presParOf" srcId="{C13B13E8-B24C-48D3-BC6E-D512BF8D0661}" destId="{50431ADF-0913-4B43-B516-1D573B185235}" srcOrd="1" destOrd="0" presId="urn:microsoft.com/office/officeart/2018/5/layout/IconLeafLabelList"/>
    <dgm:cxn modelId="{506CCD38-0FC3-472D-B5BD-5A4656B62E2C}" type="presParOf" srcId="{C13B13E8-B24C-48D3-BC6E-D512BF8D0661}" destId="{F924F770-1AA9-4292-B438-900DC8B57E95}" srcOrd="2" destOrd="0" presId="urn:microsoft.com/office/officeart/2018/5/layout/IconLeafLabelList"/>
    <dgm:cxn modelId="{74EA6263-926C-4E81-B3BF-4C5F9F36CDC9}" type="presParOf" srcId="{C13B13E8-B24C-48D3-BC6E-D512BF8D0661}" destId="{4F2DFEFA-D1AA-4552-ABD8-E125804BE08B}" srcOrd="3" destOrd="0" presId="urn:microsoft.com/office/officeart/2018/5/layout/IconLeafLabelList"/>
    <dgm:cxn modelId="{7A5AE8B2-953A-4E70-BEAB-A712D45206D9}" type="presParOf" srcId="{118BAF54-8AEE-4BC9-9CF4-DF4300EF3BF1}" destId="{362E8754-6727-46A3-A906-E7EE1A418DAA}" srcOrd="1" destOrd="0" presId="urn:microsoft.com/office/officeart/2018/5/layout/IconLeafLabelList"/>
    <dgm:cxn modelId="{4EBB5137-CF48-42BA-8F5A-90C517C0D490}" type="presParOf" srcId="{118BAF54-8AEE-4BC9-9CF4-DF4300EF3BF1}" destId="{AE2561B8-015D-4716-AE4D-92A5FF27C281}" srcOrd="2" destOrd="0" presId="urn:microsoft.com/office/officeart/2018/5/layout/IconLeafLabelList"/>
    <dgm:cxn modelId="{A254A4FF-C1B5-4DFF-A738-F5A2944774C8}" type="presParOf" srcId="{AE2561B8-015D-4716-AE4D-92A5FF27C281}" destId="{C2826895-411B-440C-B777-6DD8088AE180}" srcOrd="0" destOrd="0" presId="urn:microsoft.com/office/officeart/2018/5/layout/IconLeafLabelList"/>
    <dgm:cxn modelId="{8687D40F-031A-4C9C-B9C4-1EA3ED0F5E00}" type="presParOf" srcId="{AE2561B8-015D-4716-AE4D-92A5FF27C281}" destId="{DE6823A2-ABE4-4577-B4F2-D98514015F16}" srcOrd="1" destOrd="0" presId="urn:microsoft.com/office/officeart/2018/5/layout/IconLeafLabelList"/>
    <dgm:cxn modelId="{F6638706-77BA-4D63-B637-2065623E297F}" type="presParOf" srcId="{AE2561B8-015D-4716-AE4D-92A5FF27C281}" destId="{905FCC65-E27F-4E58-AED0-69D9450D86F1}" srcOrd="2" destOrd="0" presId="urn:microsoft.com/office/officeart/2018/5/layout/IconLeafLabelList"/>
    <dgm:cxn modelId="{332387A5-5776-4BD6-83A6-885F2EC6759A}" type="presParOf" srcId="{AE2561B8-015D-4716-AE4D-92A5FF27C281}" destId="{49093C15-DE90-40F9-81D2-81A8A8BE87E1}" srcOrd="3" destOrd="0" presId="urn:microsoft.com/office/officeart/2018/5/layout/IconLeafLabelList"/>
    <dgm:cxn modelId="{A798BE2C-B74E-4E02-A90C-3E3F8803E40E}" type="presParOf" srcId="{118BAF54-8AEE-4BC9-9CF4-DF4300EF3BF1}" destId="{9641C40B-6082-4BEE-97D4-6B6E96B983E7}" srcOrd="3" destOrd="0" presId="urn:microsoft.com/office/officeart/2018/5/layout/IconLeafLabelList"/>
    <dgm:cxn modelId="{06364911-4EE8-4655-8C4D-7867CC0D3468}" type="presParOf" srcId="{118BAF54-8AEE-4BC9-9CF4-DF4300EF3BF1}" destId="{C312D42F-DEAF-461F-8787-2E88EFB0D40A}" srcOrd="4" destOrd="0" presId="urn:microsoft.com/office/officeart/2018/5/layout/IconLeafLabelList"/>
    <dgm:cxn modelId="{69B6032A-1AC6-4687-96C6-74A2586DFB98}" type="presParOf" srcId="{C312D42F-DEAF-461F-8787-2E88EFB0D40A}" destId="{117F4935-559A-4FD2-9FE5-E4BCE69E44F2}" srcOrd="0" destOrd="0" presId="urn:microsoft.com/office/officeart/2018/5/layout/IconLeafLabelList"/>
    <dgm:cxn modelId="{92BF486B-CC56-4609-BC91-EDF4FBA68766}" type="presParOf" srcId="{C312D42F-DEAF-461F-8787-2E88EFB0D40A}" destId="{34732B27-B3D9-48A6-8249-4C77E4D72177}" srcOrd="1" destOrd="0" presId="urn:microsoft.com/office/officeart/2018/5/layout/IconLeafLabelList"/>
    <dgm:cxn modelId="{E7519A77-BD31-4914-8138-921D2A4246EF}" type="presParOf" srcId="{C312D42F-DEAF-461F-8787-2E88EFB0D40A}" destId="{9BD99632-2A9A-48BB-9D07-E4E288CAE415}" srcOrd="2" destOrd="0" presId="urn:microsoft.com/office/officeart/2018/5/layout/IconLeafLabelList"/>
    <dgm:cxn modelId="{619BCFBA-2488-45F4-8AC9-2ED2CE16C2A4}" type="presParOf" srcId="{C312D42F-DEAF-461F-8787-2E88EFB0D40A}" destId="{FACBA10D-BC3F-4C79-81C2-9DDB6E9420CE}" srcOrd="3" destOrd="0" presId="urn:microsoft.com/office/officeart/2018/5/layout/IconLeafLabelList"/>
    <dgm:cxn modelId="{F181DE58-4A7E-4E3D-AA8A-A25CB94491D9}" type="presParOf" srcId="{118BAF54-8AEE-4BC9-9CF4-DF4300EF3BF1}" destId="{5299B33C-4B9B-4566-B547-54E71081382C}" srcOrd="5" destOrd="0" presId="urn:microsoft.com/office/officeart/2018/5/layout/IconLeafLabelList"/>
    <dgm:cxn modelId="{7444E5F0-10E5-415B-9FB3-21A0637C3756}" type="presParOf" srcId="{118BAF54-8AEE-4BC9-9CF4-DF4300EF3BF1}" destId="{CBC2DC64-C757-4080-971C-46A180277B60}" srcOrd="6" destOrd="0" presId="urn:microsoft.com/office/officeart/2018/5/layout/IconLeafLabelList"/>
    <dgm:cxn modelId="{E3D654E4-502D-4107-AC5C-8098AF09DCAD}" type="presParOf" srcId="{CBC2DC64-C757-4080-971C-46A180277B60}" destId="{5226BEE5-FEB7-4CD6-8B50-E6ED298E08D8}" srcOrd="0" destOrd="0" presId="urn:microsoft.com/office/officeart/2018/5/layout/IconLeafLabelList"/>
    <dgm:cxn modelId="{168F730D-BE24-4D9C-8807-1141FA2A9BEE}" type="presParOf" srcId="{CBC2DC64-C757-4080-971C-46A180277B60}" destId="{6DBB83AD-42C8-4DD4-A946-4552A11979DE}" srcOrd="1" destOrd="0" presId="urn:microsoft.com/office/officeart/2018/5/layout/IconLeafLabelList"/>
    <dgm:cxn modelId="{78616459-CF4C-4A1D-A4C6-D21A06CF9EB2}" type="presParOf" srcId="{CBC2DC64-C757-4080-971C-46A180277B60}" destId="{4193FEE8-E96E-4C29-B71D-68479FA71BF0}" srcOrd="2" destOrd="0" presId="urn:microsoft.com/office/officeart/2018/5/layout/IconLeafLabelList"/>
    <dgm:cxn modelId="{C61C2C0D-1050-4CE5-B323-D602B9290BF5}" type="presParOf" srcId="{CBC2DC64-C757-4080-971C-46A180277B60}" destId="{3165065F-4BB2-412F-B318-B477A66BB80E}"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D0EBEBD-0B55-4A00-8221-B326FE57EE5F}"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C8462C6C-1A23-4DE6-A603-2FB84F62E7EE}">
      <dgm:prSet/>
      <dgm:spPr/>
      <dgm:t>
        <a:bodyPr/>
        <a:lstStyle/>
        <a:p>
          <a:r>
            <a:rPr lang="en-US"/>
            <a:t>Renewable resources can be replaced naturally and are unlimited on a human timescale, like sunlight and wind.</a:t>
          </a:r>
        </a:p>
      </dgm:t>
    </dgm:pt>
    <dgm:pt modelId="{654A7EE1-20E7-454F-A2ED-D501FED5881B}" type="parTrans" cxnId="{BE2E0D1F-6E56-4836-99CF-C9D12D224DB6}">
      <dgm:prSet/>
      <dgm:spPr/>
      <dgm:t>
        <a:bodyPr/>
        <a:lstStyle/>
        <a:p>
          <a:endParaRPr lang="en-US"/>
        </a:p>
      </dgm:t>
    </dgm:pt>
    <dgm:pt modelId="{4B6FFDBE-96D7-4526-AB7B-102EDDE1845B}" type="sibTrans" cxnId="{BE2E0D1F-6E56-4836-99CF-C9D12D224DB6}">
      <dgm:prSet/>
      <dgm:spPr/>
      <dgm:t>
        <a:bodyPr/>
        <a:lstStyle/>
        <a:p>
          <a:endParaRPr lang="en-US"/>
        </a:p>
      </dgm:t>
    </dgm:pt>
    <dgm:pt modelId="{D87A6295-5C1C-47BB-945D-3E8BF2545AE2}">
      <dgm:prSet/>
      <dgm:spPr/>
      <dgm:t>
        <a:bodyPr/>
        <a:lstStyle/>
        <a:p>
          <a:r>
            <a:rPr lang="en-US"/>
            <a:t>Nonrenewable resources are limited and can’t be replenished quickly, like fossil fuels and minerals.</a:t>
          </a:r>
        </a:p>
      </dgm:t>
    </dgm:pt>
    <dgm:pt modelId="{C0C62E4D-B38A-4FC2-A7E3-A14669F70E2F}" type="parTrans" cxnId="{244661BF-169A-40E3-8955-916C4E3BCF56}">
      <dgm:prSet/>
      <dgm:spPr/>
      <dgm:t>
        <a:bodyPr/>
        <a:lstStyle/>
        <a:p>
          <a:endParaRPr lang="en-US"/>
        </a:p>
      </dgm:t>
    </dgm:pt>
    <dgm:pt modelId="{BB3D32AE-FEF4-430C-8147-AA3474D4D07D}" type="sibTrans" cxnId="{244661BF-169A-40E3-8955-916C4E3BCF56}">
      <dgm:prSet/>
      <dgm:spPr/>
      <dgm:t>
        <a:bodyPr/>
        <a:lstStyle/>
        <a:p>
          <a:endParaRPr lang="en-US"/>
        </a:p>
      </dgm:t>
    </dgm:pt>
    <dgm:pt modelId="{F4F7B526-F908-477F-96AF-60F3A805EF86}">
      <dgm:prSet/>
      <dgm:spPr/>
      <dgm:t>
        <a:bodyPr/>
        <a:lstStyle/>
        <a:p>
          <a:r>
            <a:rPr lang="en-US"/>
            <a:t>Using energy wisely helps conserve resources, reduce waste, and minimize environmental harm.</a:t>
          </a:r>
        </a:p>
      </dgm:t>
    </dgm:pt>
    <dgm:pt modelId="{B85E4839-BB08-420B-AB65-481062DEA7A2}" type="parTrans" cxnId="{C6CB9184-F9D8-413F-B54E-0A4ED15879B0}">
      <dgm:prSet/>
      <dgm:spPr/>
      <dgm:t>
        <a:bodyPr/>
        <a:lstStyle/>
        <a:p>
          <a:endParaRPr lang="en-US"/>
        </a:p>
      </dgm:t>
    </dgm:pt>
    <dgm:pt modelId="{DDDB6BA1-5763-40F4-8A19-E5251B490708}" type="sibTrans" cxnId="{C6CB9184-F9D8-413F-B54E-0A4ED15879B0}">
      <dgm:prSet/>
      <dgm:spPr/>
      <dgm:t>
        <a:bodyPr/>
        <a:lstStyle/>
        <a:p>
          <a:endParaRPr lang="en-US"/>
        </a:p>
      </dgm:t>
    </dgm:pt>
    <dgm:pt modelId="{466A1967-2508-4AF9-87D4-42358CC3DC02}" type="pres">
      <dgm:prSet presAssocID="{9D0EBEBD-0B55-4A00-8221-B326FE57EE5F}" presName="root" presStyleCnt="0">
        <dgm:presLayoutVars>
          <dgm:dir/>
          <dgm:resizeHandles val="exact"/>
        </dgm:presLayoutVars>
      </dgm:prSet>
      <dgm:spPr/>
    </dgm:pt>
    <dgm:pt modelId="{41122A65-B93B-44EC-BADA-206C278649A4}" type="pres">
      <dgm:prSet presAssocID="{C8462C6C-1A23-4DE6-A603-2FB84F62E7EE}" presName="compNode" presStyleCnt="0"/>
      <dgm:spPr/>
    </dgm:pt>
    <dgm:pt modelId="{730D4024-05FA-41BB-A0A6-26EA37FD1014}" type="pres">
      <dgm:prSet presAssocID="{C8462C6C-1A23-4DE6-A603-2FB84F62E7EE}" presName="bgRect" presStyleLbl="bgShp" presStyleIdx="0" presStyleCnt="3"/>
      <dgm:spPr/>
    </dgm:pt>
    <dgm:pt modelId="{094C83D7-D678-4080-90B0-15957D006292}" type="pres">
      <dgm:prSet presAssocID="{C8462C6C-1A23-4DE6-A603-2FB84F62E7EE}"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unset scene"/>
        </a:ext>
      </dgm:extLst>
    </dgm:pt>
    <dgm:pt modelId="{BF0A1EA4-231B-406C-8BCF-06D8EE4B20B0}" type="pres">
      <dgm:prSet presAssocID="{C8462C6C-1A23-4DE6-A603-2FB84F62E7EE}" presName="spaceRect" presStyleCnt="0"/>
      <dgm:spPr/>
    </dgm:pt>
    <dgm:pt modelId="{14B58D15-E079-4B9B-8264-F757EAE6C4DC}" type="pres">
      <dgm:prSet presAssocID="{C8462C6C-1A23-4DE6-A603-2FB84F62E7EE}" presName="parTx" presStyleLbl="revTx" presStyleIdx="0" presStyleCnt="3">
        <dgm:presLayoutVars>
          <dgm:chMax val="0"/>
          <dgm:chPref val="0"/>
        </dgm:presLayoutVars>
      </dgm:prSet>
      <dgm:spPr/>
    </dgm:pt>
    <dgm:pt modelId="{270EC490-9BD2-4C42-8D21-A594D88D51CD}" type="pres">
      <dgm:prSet presAssocID="{4B6FFDBE-96D7-4526-AB7B-102EDDE1845B}" presName="sibTrans" presStyleCnt="0"/>
      <dgm:spPr/>
    </dgm:pt>
    <dgm:pt modelId="{54C71923-DE06-436D-82AF-A6A1EEE4BA1B}" type="pres">
      <dgm:prSet presAssocID="{D87A6295-5C1C-47BB-945D-3E8BF2545AE2}" presName="compNode" presStyleCnt="0"/>
      <dgm:spPr/>
    </dgm:pt>
    <dgm:pt modelId="{83F4221E-288F-4E3E-8D0A-A78AF7762083}" type="pres">
      <dgm:prSet presAssocID="{D87A6295-5C1C-47BB-945D-3E8BF2545AE2}" presName="bgRect" presStyleLbl="bgShp" presStyleIdx="1" presStyleCnt="3"/>
      <dgm:spPr/>
    </dgm:pt>
    <dgm:pt modelId="{55D1645C-DA3F-4E11-B977-EA66DA491C3F}" type="pres">
      <dgm:prSet presAssocID="{D87A6295-5C1C-47BB-945D-3E8BF2545AE2}"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Windmill"/>
        </a:ext>
      </dgm:extLst>
    </dgm:pt>
    <dgm:pt modelId="{299511B5-5689-4939-8FFF-DE40ED70DE62}" type="pres">
      <dgm:prSet presAssocID="{D87A6295-5C1C-47BB-945D-3E8BF2545AE2}" presName="spaceRect" presStyleCnt="0"/>
      <dgm:spPr/>
    </dgm:pt>
    <dgm:pt modelId="{7BA2749E-FD17-474F-98DB-E70B115D261C}" type="pres">
      <dgm:prSet presAssocID="{D87A6295-5C1C-47BB-945D-3E8BF2545AE2}" presName="parTx" presStyleLbl="revTx" presStyleIdx="1" presStyleCnt="3">
        <dgm:presLayoutVars>
          <dgm:chMax val="0"/>
          <dgm:chPref val="0"/>
        </dgm:presLayoutVars>
      </dgm:prSet>
      <dgm:spPr/>
    </dgm:pt>
    <dgm:pt modelId="{051728A2-BA2E-481E-86A1-6CCAD1FA9C84}" type="pres">
      <dgm:prSet presAssocID="{BB3D32AE-FEF4-430C-8147-AA3474D4D07D}" presName="sibTrans" presStyleCnt="0"/>
      <dgm:spPr/>
    </dgm:pt>
    <dgm:pt modelId="{F6A14980-8A03-4EAC-A191-4ADCA2C4C7A3}" type="pres">
      <dgm:prSet presAssocID="{F4F7B526-F908-477F-96AF-60F3A805EF86}" presName="compNode" presStyleCnt="0"/>
      <dgm:spPr/>
    </dgm:pt>
    <dgm:pt modelId="{06A8A512-095B-44D5-8E91-84604556C9BF}" type="pres">
      <dgm:prSet presAssocID="{F4F7B526-F908-477F-96AF-60F3A805EF86}" presName="bgRect" presStyleLbl="bgShp" presStyleIdx="2" presStyleCnt="3"/>
      <dgm:spPr/>
    </dgm:pt>
    <dgm:pt modelId="{F630C18F-DAA6-4B66-899C-6DA5F61F1C6A}" type="pres">
      <dgm:prSet presAssocID="{F4F7B526-F908-477F-96AF-60F3A805EF86}"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Recycle"/>
        </a:ext>
      </dgm:extLst>
    </dgm:pt>
    <dgm:pt modelId="{E0A91216-8313-4071-B047-F4BCD61526B4}" type="pres">
      <dgm:prSet presAssocID="{F4F7B526-F908-477F-96AF-60F3A805EF86}" presName="spaceRect" presStyleCnt="0"/>
      <dgm:spPr/>
    </dgm:pt>
    <dgm:pt modelId="{DD88CFFA-A91A-42B4-8DE7-87B122D7D6B3}" type="pres">
      <dgm:prSet presAssocID="{F4F7B526-F908-477F-96AF-60F3A805EF86}" presName="parTx" presStyleLbl="revTx" presStyleIdx="2" presStyleCnt="3">
        <dgm:presLayoutVars>
          <dgm:chMax val="0"/>
          <dgm:chPref val="0"/>
        </dgm:presLayoutVars>
      </dgm:prSet>
      <dgm:spPr/>
    </dgm:pt>
  </dgm:ptLst>
  <dgm:cxnLst>
    <dgm:cxn modelId="{BE2E0D1F-6E56-4836-99CF-C9D12D224DB6}" srcId="{9D0EBEBD-0B55-4A00-8221-B326FE57EE5F}" destId="{C8462C6C-1A23-4DE6-A603-2FB84F62E7EE}" srcOrd="0" destOrd="0" parTransId="{654A7EE1-20E7-454F-A2ED-D501FED5881B}" sibTransId="{4B6FFDBE-96D7-4526-AB7B-102EDDE1845B}"/>
    <dgm:cxn modelId="{86560576-DA00-410E-820C-A4D4A6C63ECF}" type="presOf" srcId="{D87A6295-5C1C-47BB-945D-3E8BF2545AE2}" destId="{7BA2749E-FD17-474F-98DB-E70B115D261C}" srcOrd="0" destOrd="0" presId="urn:microsoft.com/office/officeart/2018/2/layout/IconVerticalSolidList"/>
    <dgm:cxn modelId="{C6CB9184-F9D8-413F-B54E-0A4ED15879B0}" srcId="{9D0EBEBD-0B55-4A00-8221-B326FE57EE5F}" destId="{F4F7B526-F908-477F-96AF-60F3A805EF86}" srcOrd="2" destOrd="0" parTransId="{B85E4839-BB08-420B-AB65-481062DEA7A2}" sibTransId="{DDDB6BA1-5763-40F4-8A19-E5251B490708}"/>
    <dgm:cxn modelId="{C6DA5C86-EC54-45EE-B765-B2BD48F1FCF3}" type="presOf" srcId="{C8462C6C-1A23-4DE6-A603-2FB84F62E7EE}" destId="{14B58D15-E079-4B9B-8264-F757EAE6C4DC}" srcOrd="0" destOrd="0" presId="urn:microsoft.com/office/officeart/2018/2/layout/IconVerticalSolidList"/>
    <dgm:cxn modelId="{244661BF-169A-40E3-8955-916C4E3BCF56}" srcId="{9D0EBEBD-0B55-4A00-8221-B326FE57EE5F}" destId="{D87A6295-5C1C-47BB-945D-3E8BF2545AE2}" srcOrd="1" destOrd="0" parTransId="{C0C62E4D-B38A-4FC2-A7E3-A14669F70E2F}" sibTransId="{BB3D32AE-FEF4-430C-8147-AA3474D4D07D}"/>
    <dgm:cxn modelId="{D56764CB-13BC-4030-AD2E-A2ED7BA9FFD4}" type="presOf" srcId="{F4F7B526-F908-477F-96AF-60F3A805EF86}" destId="{DD88CFFA-A91A-42B4-8DE7-87B122D7D6B3}" srcOrd="0" destOrd="0" presId="urn:microsoft.com/office/officeart/2018/2/layout/IconVerticalSolidList"/>
    <dgm:cxn modelId="{69C8FFE1-2B0D-4048-BBC1-F2D3D8687FDB}" type="presOf" srcId="{9D0EBEBD-0B55-4A00-8221-B326FE57EE5F}" destId="{466A1967-2508-4AF9-87D4-42358CC3DC02}" srcOrd="0" destOrd="0" presId="urn:microsoft.com/office/officeart/2018/2/layout/IconVerticalSolidList"/>
    <dgm:cxn modelId="{A31AE774-F6EA-4AAD-9383-AF5EA5B866F8}" type="presParOf" srcId="{466A1967-2508-4AF9-87D4-42358CC3DC02}" destId="{41122A65-B93B-44EC-BADA-206C278649A4}" srcOrd="0" destOrd="0" presId="urn:microsoft.com/office/officeart/2018/2/layout/IconVerticalSolidList"/>
    <dgm:cxn modelId="{0804ACAA-D3C1-46D0-B024-A3092E01B8C7}" type="presParOf" srcId="{41122A65-B93B-44EC-BADA-206C278649A4}" destId="{730D4024-05FA-41BB-A0A6-26EA37FD1014}" srcOrd="0" destOrd="0" presId="urn:microsoft.com/office/officeart/2018/2/layout/IconVerticalSolidList"/>
    <dgm:cxn modelId="{11A771C6-4B23-490A-92FD-C9A92EDEFBE9}" type="presParOf" srcId="{41122A65-B93B-44EC-BADA-206C278649A4}" destId="{094C83D7-D678-4080-90B0-15957D006292}" srcOrd="1" destOrd="0" presId="urn:microsoft.com/office/officeart/2018/2/layout/IconVerticalSolidList"/>
    <dgm:cxn modelId="{B9986FE0-34A9-469E-96C7-9D31E910D652}" type="presParOf" srcId="{41122A65-B93B-44EC-BADA-206C278649A4}" destId="{BF0A1EA4-231B-406C-8BCF-06D8EE4B20B0}" srcOrd="2" destOrd="0" presId="urn:microsoft.com/office/officeart/2018/2/layout/IconVerticalSolidList"/>
    <dgm:cxn modelId="{BA844EBC-B1B6-4C6C-A83E-431C4E0D3EC6}" type="presParOf" srcId="{41122A65-B93B-44EC-BADA-206C278649A4}" destId="{14B58D15-E079-4B9B-8264-F757EAE6C4DC}" srcOrd="3" destOrd="0" presId="urn:microsoft.com/office/officeart/2018/2/layout/IconVerticalSolidList"/>
    <dgm:cxn modelId="{CAFC59F6-CFC7-44BC-BF30-C39A49807F1B}" type="presParOf" srcId="{466A1967-2508-4AF9-87D4-42358CC3DC02}" destId="{270EC490-9BD2-4C42-8D21-A594D88D51CD}" srcOrd="1" destOrd="0" presId="urn:microsoft.com/office/officeart/2018/2/layout/IconVerticalSolidList"/>
    <dgm:cxn modelId="{16AD0B17-19F6-494A-ABA9-E1A91DE97BEF}" type="presParOf" srcId="{466A1967-2508-4AF9-87D4-42358CC3DC02}" destId="{54C71923-DE06-436D-82AF-A6A1EEE4BA1B}" srcOrd="2" destOrd="0" presId="urn:microsoft.com/office/officeart/2018/2/layout/IconVerticalSolidList"/>
    <dgm:cxn modelId="{74DDEF93-D788-4A19-9B73-2A298698178E}" type="presParOf" srcId="{54C71923-DE06-436D-82AF-A6A1EEE4BA1B}" destId="{83F4221E-288F-4E3E-8D0A-A78AF7762083}" srcOrd="0" destOrd="0" presId="urn:microsoft.com/office/officeart/2018/2/layout/IconVerticalSolidList"/>
    <dgm:cxn modelId="{9B34F01D-9B81-46AF-9D86-19BA6976D9DD}" type="presParOf" srcId="{54C71923-DE06-436D-82AF-A6A1EEE4BA1B}" destId="{55D1645C-DA3F-4E11-B977-EA66DA491C3F}" srcOrd="1" destOrd="0" presId="urn:microsoft.com/office/officeart/2018/2/layout/IconVerticalSolidList"/>
    <dgm:cxn modelId="{C74C4DC9-40FD-41FC-B4FF-A1A6B094A557}" type="presParOf" srcId="{54C71923-DE06-436D-82AF-A6A1EEE4BA1B}" destId="{299511B5-5689-4939-8FFF-DE40ED70DE62}" srcOrd="2" destOrd="0" presId="urn:microsoft.com/office/officeart/2018/2/layout/IconVerticalSolidList"/>
    <dgm:cxn modelId="{EC6585D7-6F18-42F8-BFE7-981488A39011}" type="presParOf" srcId="{54C71923-DE06-436D-82AF-A6A1EEE4BA1B}" destId="{7BA2749E-FD17-474F-98DB-E70B115D261C}" srcOrd="3" destOrd="0" presId="urn:microsoft.com/office/officeart/2018/2/layout/IconVerticalSolidList"/>
    <dgm:cxn modelId="{8FBEE509-3F32-4BC8-9EEE-C9D9A554772E}" type="presParOf" srcId="{466A1967-2508-4AF9-87D4-42358CC3DC02}" destId="{051728A2-BA2E-481E-86A1-6CCAD1FA9C84}" srcOrd="3" destOrd="0" presId="urn:microsoft.com/office/officeart/2018/2/layout/IconVerticalSolidList"/>
    <dgm:cxn modelId="{0D963298-AE93-4532-91C9-B8A9DB44829E}" type="presParOf" srcId="{466A1967-2508-4AF9-87D4-42358CC3DC02}" destId="{F6A14980-8A03-4EAC-A191-4ADCA2C4C7A3}" srcOrd="4" destOrd="0" presId="urn:microsoft.com/office/officeart/2018/2/layout/IconVerticalSolidList"/>
    <dgm:cxn modelId="{93F785E5-C850-4A9A-A9AE-8AB81E5E3B82}" type="presParOf" srcId="{F6A14980-8A03-4EAC-A191-4ADCA2C4C7A3}" destId="{06A8A512-095B-44D5-8E91-84604556C9BF}" srcOrd="0" destOrd="0" presId="urn:microsoft.com/office/officeart/2018/2/layout/IconVerticalSolidList"/>
    <dgm:cxn modelId="{EA9C9F3F-EBAC-4F6A-BF08-D52507C534AE}" type="presParOf" srcId="{F6A14980-8A03-4EAC-A191-4ADCA2C4C7A3}" destId="{F630C18F-DAA6-4B66-899C-6DA5F61F1C6A}" srcOrd="1" destOrd="0" presId="urn:microsoft.com/office/officeart/2018/2/layout/IconVerticalSolidList"/>
    <dgm:cxn modelId="{B7478634-328D-4000-8734-A6A6991A8713}" type="presParOf" srcId="{F6A14980-8A03-4EAC-A191-4ADCA2C4C7A3}" destId="{E0A91216-8313-4071-B047-F4BCD61526B4}" srcOrd="2" destOrd="0" presId="urn:microsoft.com/office/officeart/2018/2/layout/IconVerticalSolidList"/>
    <dgm:cxn modelId="{F7A9BC4B-4475-4361-905E-81755EABE495}" type="presParOf" srcId="{F6A14980-8A03-4EAC-A191-4ADCA2C4C7A3}" destId="{DD88CFFA-A91A-42B4-8DE7-87B122D7D6B3}"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9314897-840C-482C-96DB-69BCC65D5A1F}"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C62C3ECC-117B-4E1D-BA38-A51FE8D87C2F}">
      <dgm:prSet/>
      <dgm:spPr/>
      <dgm:t>
        <a:bodyPr/>
        <a:lstStyle/>
        <a:p>
          <a:r>
            <a:rPr lang="en-US" dirty="0"/>
            <a:t>•	U.S. Energy Information Administration (EIA). Energy Kids</a:t>
          </a:r>
        </a:p>
      </dgm:t>
    </dgm:pt>
    <dgm:pt modelId="{0C4CB2E8-D860-4D2E-8920-50F56E72E558}" type="parTrans" cxnId="{4842A65C-4F37-466E-9F72-76D35293436E}">
      <dgm:prSet/>
      <dgm:spPr/>
      <dgm:t>
        <a:bodyPr/>
        <a:lstStyle/>
        <a:p>
          <a:endParaRPr lang="en-US"/>
        </a:p>
      </dgm:t>
    </dgm:pt>
    <dgm:pt modelId="{EDABF556-BF00-479B-9BE9-989A66410C63}" type="sibTrans" cxnId="{4842A65C-4F37-466E-9F72-76D35293436E}">
      <dgm:prSet/>
      <dgm:spPr/>
      <dgm:t>
        <a:bodyPr/>
        <a:lstStyle/>
        <a:p>
          <a:endParaRPr lang="en-US"/>
        </a:p>
      </dgm:t>
    </dgm:pt>
    <dgm:pt modelId="{10905142-8886-47F9-8A14-D69EE05887B9}">
      <dgm:prSet/>
      <dgm:spPr/>
      <dgm:t>
        <a:bodyPr/>
        <a:lstStyle/>
        <a:p>
          <a:r>
            <a:rPr lang="en-US"/>
            <a:t>•	Florida Department of Education. Science Standards – SC.5.E.7.4</a:t>
          </a:r>
        </a:p>
      </dgm:t>
    </dgm:pt>
    <dgm:pt modelId="{302FE400-3623-4948-89A2-20B6E60AEB78}" type="parTrans" cxnId="{9A361E3F-7472-4FAA-AEFA-0D542CBF81E5}">
      <dgm:prSet/>
      <dgm:spPr/>
      <dgm:t>
        <a:bodyPr/>
        <a:lstStyle/>
        <a:p>
          <a:endParaRPr lang="en-US"/>
        </a:p>
      </dgm:t>
    </dgm:pt>
    <dgm:pt modelId="{F5BADF42-807B-444D-BB84-180B2A6157C2}" type="sibTrans" cxnId="{9A361E3F-7472-4FAA-AEFA-0D542CBF81E5}">
      <dgm:prSet/>
      <dgm:spPr/>
      <dgm:t>
        <a:bodyPr/>
        <a:lstStyle/>
        <a:p>
          <a:endParaRPr lang="en-US"/>
        </a:p>
      </dgm:t>
    </dgm:pt>
    <dgm:pt modelId="{2165324B-A3CA-4128-9EF5-97A2BE734810}">
      <dgm:prSet/>
      <dgm:spPr/>
      <dgm:t>
        <a:bodyPr/>
        <a:lstStyle/>
        <a:p>
          <a:r>
            <a:rPr lang="en-US"/>
            <a:t>•	National Renewable Energy Laboratory (NREL). https://www.nrel.gov</a:t>
          </a:r>
        </a:p>
      </dgm:t>
    </dgm:pt>
    <dgm:pt modelId="{CD5CB827-9E86-4E87-8B98-27ABC39CC7B2}" type="parTrans" cxnId="{5B0D414C-8EEA-4AB8-9961-C7CE00860CB4}">
      <dgm:prSet/>
      <dgm:spPr/>
      <dgm:t>
        <a:bodyPr/>
        <a:lstStyle/>
        <a:p>
          <a:endParaRPr lang="en-US"/>
        </a:p>
      </dgm:t>
    </dgm:pt>
    <dgm:pt modelId="{79A03943-46BE-4D84-8400-66E15A603198}" type="sibTrans" cxnId="{5B0D414C-8EEA-4AB8-9961-C7CE00860CB4}">
      <dgm:prSet/>
      <dgm:spPr/>
      <dgm:t>
        <a:bodyPr/>
        <a:lstStyle/>
        <a:p>
          <a:endParaRPr lang="en-US"/>
        </a:p>
      </dgm:t>
    </dgm:pt>
    <dgm:pt modelId="{0D29E16F-1FEC-4EB8-B74D-E0013118B23C}">
      <dgm:prSet/>
      <dgm:spPr/>
      <dgm:t>
        <a:bodyPr/>
        <a:lstStyle/>
        <a:p>
          <a:r>
            <a:rPr lang="en-US"/>
            <a:t>•	National Geographic Kids. https://kids.nationalgeographic.com</a:t>
          </a:r>
        </a:p>
      </dgm:t>
    </dgm:pt>
    <dgm:pt modelId="{C3090415-5BCE-4426-A14D-B10CFCF16523}" type="parTrans" cxnId="{1DA55277-53C8-46CB-B6B9-CC9741A3386C}">
      <dgm:prSet/>
      <dgm:spPr/>
      <dgm:t>
        <a:bodyPr/>
        <a:lstStyle/>
        <a:p>
          <a:endParaRPr lang="en-US"/>
        </a:p>
      </dgm:t>
    </dgm:pt>
    <dgm:pt modelId="{9813F2A8-D415-4AD2-AA74-144F22D92E72}" type="sibTrans" cxnId="{1DA55277-53C8-46CB-B6B9-CC9741A3386C}">
      <dgm:prSet/>
      <dgm:spPr/>
      <dgm:t>
        <a:bodyPr/>
        <a:lstStyle/>
        <a:p>
          <a:endParaRPr lang="en-US"/>
        </a:p>
      </dgm:t>
    </dgm:pt>
    <dgm:pt modelId="{7D02DBEB-1588-4141-917B-E4B8FD52F571}">
      <dgm:prSet/>
      <dgm:spPr/>
      <dgm:t>
        <a:bodyPr/>
        <a:lstStyle/>
        <a:p>
          <a:r>
            <a:rPr lang="en-US"/>
            <a:t>•	BrainPOP. Renewable and Nonrenewable Resources Video Lesson</a:t>
          </a:r>
        </a:p>
      </dgm:t>
    </dgm:pt>
    <dgm:pt modelId="{490C1A01-1F1F-46A5-9C36-1E7B0A286C1C}" type="parTrans" cxnId="{0FD3A70C-4028-4675-B076-34EC4FCFFBA8}">
      <dgm:prSet/>
      <dgm:spPr/>
      <dgm:t>
        <a:bodyPr/>
        <a:lstStyle/>
        <a:p>
          <a:endParaRPr lang="en-US"/>
        </a:p>
      </dgm:t>
    </dgm:pt>
    <dgm:pt modelId="{0CB0E087-3C19-4B96-9253-8D663F5A68F6}" type="sibTrans" cxnId="{0FD3A70C-4028-4675-B076-34EC4FCFFBA8}">
      <dgm:prSet/>
      <dgm:spPr/>
      <dgm:t>
        <a:bodyPr/>
        <a:lstStyle/>
        <a:p>
          <a:endParaRPr lang="en-US"/>
        </a:p>
      </dgm:t>
    </dgm:pt>
    <dgm:pt modelId="{10DAE500-E6C3-4841-BF52-6DBE7B74CD05}" type="pres">
      <dgm:prSet presAssocID="{D9314897-840C-482C-96DB-69BCC65D5A1F}" presName="linear" presStyleCnt="0">
        <dgm:presLayoutVars>
          <dgm:animLvl val="lvl"/>
          <dgm:resizeHandles val="exact"/>
        </dgm:presLayoutVars>
      </dgm:prSet>
      <dgm:spPr/>
    </dgm:pt>
    <dgm:pt modelId="{9E61F90C-C219-4E0F-A5FF-B07402208C7A}" type="pres">
      <dgm:prSet presAssocID="{C62C3ECC-117B-4E1D-BA38-A51FE8D87C2F}" presName="parentText" presStyleLbl="node1" presStyleIdx="0" presStyleCnt="5">
        <dgm:presLayoutVars>
          <dgm:chMax val="0"/>
          <dgm:bulletEnabled val="1"/>
        </dgm:presLayoutVars>
      </dgm:prSet>
      <dgm:spPr/>
    </dgm:pt>
    <dgm:pt modelId="{AC90A631-0C72-4DAD-985F-8FF1C0B1BE4B}" type="pres">
      <dgm:prSet presAssocID="{EDABF556-BF00-479B-9BE9-989A66410C63}" presName="spacer" presStyleCnt="0"/>
      <dgm:spPr/>
    </dgm:pt>
    <dgm:pt modelId="{4D7AB364-F1C6-47B7-B0A2-A33E503C7644}" type="pres">
      <dgm:prSet presAssocID="{10905142-8886-47F9-8A14-D69EE05887B9}" presName="parentText" presStyleLbl="node1" presStyleIdx="1" presStyleCnt="5">
        <dgm:presLayoutVars>
          <dgm:chMax val="0"/>
          <dgm:bulletEnabled val="1"/>
        </dgm:presLayoutVars>
      </dgm:prSet>
      <dgm:spPr/>
    </dgm:pt>
    <dgm:pt modelId="{98E68D23-AEDA-422C-A5AA-1A8672D38200}" type="pres">
      <dgm:prSet presAssocID="{F5BADF42-807B-444D-BB84-180B2A6157C2}" presName="spacer" presStyleCnt="0"/>
      <dgm:spPr/>
    </dgm:pt>
    <dgm:pt modelId="{84199AD5-850F-46B5-A601-9A08893C8C8B}" type="pres">
      <dgm:prSet presAssocID="{2165324B-A3CA-4128-9EF5-97A2BE734810}" presName="parentText" presStyleLbl="node1" presStyleIdx="2" presStyleCnt="5">
        <dgm:presLayoutVars>
          <dgm:chMax val="0"/>
          <dgm:bulletEnabled val="1"/>
        </dgm:presLayoutVars>
      </dgm:prSet>
      <dgm:spPr/>
    </dgm:pt>
    <dgm:pt modelId="{AE9AEB35-98ED-4343-977E-E58A83310AD8}" type="pres">
      <dgm:prSet presAssocID="{79A03943-46BE-4D84-8400-66E15A603198}" presName="spacer" presStyleCnt="0"/>
      <dgm:spPr/>
    </dgm:pt>
    <dgm:pt modelId="{98F3EB5C-377C-4C29-9919-B108F6D4AE47}" type="pres">
      <dgm:prSet presAssocID="{0D29E16F-1FEC-4EB8-B74D-E0013118B23C}" presName="parentText" presStyleLbl="node1" presStyleIdx="3" presStyleCnt="5">
        <dgm:presLayoutVars>
          <dgm:chMax val="0"/>
          <dgm:bulletEnabled val="1"/>
        </dgm:presLayoutVars>
      </dgm:prSet>
      <dgm:spPr/>
    </dgm:pt>
    <dgm:pt modelId="{A1321DA6-E96E-4EEE-BA5F-E515B6B1FEDD}" type="pres">
      <dgm:prSet presAssocID="{9813F2A8-D415-4AD2-AA74-144F22D92E72}" presName="spacer" presStyleCnt="0"/>
      <dgm:spPr/>
    </dgm:pt>
    <dgm:pt modelId="{208FFA2E-67FB-4B2C-93E0-9A1E5A3389AA}" type="pres">
      <dgm:prSet presAssocID="{7D02DBEB-1588-4141-917B-E4B8FD52F571}" presName="parentText" presStyleLbl="node1" presStyleIdx="4" presStyleCnt="5">
        <dgm:presLayoutVars>
          <dgm:chMax val="0"/>
          <dgm:bulletEnabled val="1"/>
        </dgm:presLayoutVars>
      </dgm:prSet>
      <dgm:spPr/>
    </dgm:pt>
  </dgm:ptLst>
  <dgm:cxnLst>
    <dgm:cxn modelId="{0FD3A70C-4028-4675-B076-34EC4FCFFBA8}" srcId="{D9314897-840C-482C-96DB-69BCC65D5A1F}" destId="{7D02DBEB-1588-4141-917B-E4B8FD52F571}" srcOrd="4" destOrd="0" parTransId="{490C1A01-1F1F-46A5-9C36-1E7B0A286C1C}" sibTransId="{0CB0E087-3C19-4B96-9253-8D663F5A68F6}"/>
    <dgm:cxn modelId="{28F2531A-4337-4E05-B368-14747F75F3BE}" type="presOf" srcId="{7D02DBEB-1588-4141-917B-E4B8FD52F571}" destId="{208FFA2E-67FB-4B2C-93E0-9A1E5A3389AA}" srcOrd="0" destOrd="0" presId="urn:microsoft.com/office/officeart/2005/8/layout/vList2"/>
    <dgm:cxn modelId="{5A334031-0BFD-4FD6-A5C4-0C03323EBC66}" type="presOf" srcId="{10905142-8886-47F9-8A14-D69EE05887B9}" destId="{4D7AB364-F1C6-47B7-B0A2-A33E503C7644}" srcOrd="0" destOrd="0" presId="urn:microsoft.com/office/officeart/2005/8/layout/vList2"/>
    <dgm:cxn modelId="{9A361E3F-7472-4FAA-AEFA-0D542CBF81E5}" srcId="{D9314897-840C-482C-96DB-69BCC65D5A1F}" destId="{10905142-8886-47F9-8A14-D69EE05887B9}" srcOrd="1" destOrd="0" parTransId="{302FE400-3623-4948-89A2-20B6E60AEB78}" sibTransId="{F5BADF42-807B-444D-BB84-180B2A6157C2}"/>
    <dgm:cxn modelId="{4842A65C-4F37-466E-9F72-76D35293436E}" srcId="{D9314897-840C-482C-96DB-69BCC65D5A1F}" destId="{C62C3ECC-117B-4E1D-BA38-A51FE8D87C2F}" srcOrd="0" destOrd="0" parTransId="{0C4CB2E8-D860-4D2E-8920-50F56E72E558}" sibTransId="{EDABF556-BF00-479B-9BE9-989A66410C63}"/>
    <dgm:cxn modelId="{5B0D414C-8EEA-4AB8-9961-C7CE00860CB4}" srcId="{D9314897-840C-482C-96DB-69BCC65D5A1F}" destId="{2165324B-A3CA-4128-9EF5-97A2BE734810}" srcOrd="2" destOrd="0" parTransId="{CD5CB827-9E86-4E87-8B98-27ABC39CC7B2}" sibTransId="{79A03943-46BE-4D84-8400-66E15A603198}"/>
    <dgm:cxn modelId="{0635CF4F-DA86-4826-B3DD-0EA40539FF63}" type="presOf" srcId="{0D29E16F-1FEC-4EB8-B74D-E0013118B23C}" destId="{98F3EB5C-377C-4C29-9919-B108F6D4AE47}" srcOrd="0" destOrd="0" presId="urn:microsoft.com/office/officeart/2005/8/layout/vList2"/>
    <dgm:cxn modelId="{1DA55277-53C8-46CB-B6B9-CC9741A3386C}" srcId="{D9314897-840C-482C-96DB-69BCC65D5A1F}" destId="{0D29E16F-1FEC-4EB8-B74D-E0013118B23C}" srcOrd="3" destOrd="0" parTransId="{C3090415-5BCE-4426-A14D-B10CFCF16523}" sibTransId="{9813F2A8-D415-4AD2-AA74-144F22D92E72}"/>
    <dgm:cxn modelId="{B55F2997-4E09-4D33-BE4E-4EF96A82A38A}" type="presOf" srcId="{2165324B-A3CA-4128-9EF5-97A2BE734810}" destId="{84199AD5-850F-46B5-A601-9A08893C8C8B}" srcOrd="0" destOrd="0" presId="urn:microsoft.com/office/officeart/2005/8/layout/vList2"/>
    <dgm:cxn modelId="{BD1E37AC-93BC-4786-9A69-E5731A29D956}" type="presOf" srcId="{D9314897-840C-482C-96DB-69BCC65D5A1F}" destId="{10DAE500-E6C3-4841-BF52-6DBE7B74CD05}" srcOrd="0" destOrd="0" presId="urn:microsoft.com/office/officeart/2005/8/layout/vList2"/>
    <dgm:cxn modelId="{A087FDF3-6EFE-40A7-9407-C591F27CAA95}" type="presOf" srcId="{C62C3ECC-117B-4E1D-BA38-A51FE8D87C2F}" destId="{9E61F90C-C219-4E0F-A5FF-B07402208C7A}" srcOrd="0" destOrd="0" presId="urn:microsoft.com/office/officeart/2005/8/layout/vList2"/>
    <dgm:cxn modelId="{7B0A39FF-C2A9-4A35-8431-51F8ED0BB807}" type="presParOf" srcId="{10DAE500-E6C3-4841-BF52-6DBE7B74CD05}" destId="{9E61F90C-C219-4E0F-A5FF-B07402208C7A}" srcOrd="0" destOrd="0" presId="urn:microsoft.com/office/officeart/2005/8/layout/vList2"/>
    <dgm:cxn modelId="{B484E328-58DD-4A23-9BAB-1AC42BF37736}" type="presParOf" srcId="{10DAE500-E6C3-4841-BF52-6DBE7B74CD05}" destId="{AC90A631-0C72-4DAD-985F-8FF1C0B1BE4B}" srcOrd="1" destOrd="0" presId="urn:microsoft.com/office/officeart/2005/8/layout/vList2"/>
    <dgm:cxn modelId="{FE047A95-C19B-4AF4-84E1-F7F18EC16DCA}" type="presParOf" srcId="{10DAE500-E6C3-4841-BF52-6DBE7B74CD05}" destId="{4D7AB364-F1C6-47B7-B0A2-A33E503C7644}" srcOrd="2" destOrd="0" presId="urn:microsoft.com/office/officeart/2005/8/layout/vList2"/>
    <dgm:cxn modelId="{5089391A-2E0A-4FAA-8E4D-D93A00A41C65}" type="presParOf" srcId="{10DAE500-E6C3-4841-BF52-6DBE7B74CD05}" destId="{98E68D23-AEDA-422C-A5AA-1A8672D38200}" srcOrd="3" destOrd="0" presId="urn:microsoft.com/office/officeart/2005/8/layout/vList2"/>
    <dgm:cxn modelId="{D3812CD1-7C07-418C-BE35-B9A7E9ACCE0A}" type="presParOf" srcId="{10DAE500-E6C3-4841-BF52-6DBE7B74CD05}" destId="{84199AD5-850F-46B5-A601-9A08893C8C8B}" srcOrd="4" destOrd="0" presId="urn:microsoft.com/office/officeart/2005/8/layout/vList2"/>
    <dgm:cxn modelId="{7E519D43-2071-478D-BA0B-C00E697F6A18}" type="presParOf" srcId="{10DAE500-E6C3-4841-BF52-6DBE7B74CD05}" destId="{AE9AEB35-98ED-4343-977E-E58A83310AD8}" srcOrd="5" destOrd="0" presId="urn:microsoft.com/office/officeart/2005/8/layout/vList2"/>
    <dgm:cxn modelId="{286E1E9C-1099-415E-BAEA-B6F3F0075CE5}" type="presParOf" srcId="{10DAE500-E6C3-4841-BF52-6DBE7B74CD05}" destId="{98F3EB5C-377C-4C29-9919-B108F6D4AE47}" srcOrd="6" destOrd="0" presId="urn:microsoft.com/office/officeart/2005/8/layout/vList2"/>
    <dgm:cxn modelId="{8D498A23-C8FA-46F6-A3CF-03C71C43315C}" type="presParOf" srcId="{10DAE500-E6C3-4841-BF52-6DBE7B74CD05}" destId="{A1321DA6-E96E-4EEE-BA5F-E515B6B1FEDD}" srcOrd="7" destOrd="0" presId="urn:microsoft.com/office/officeart/2005/8/layout/vList2"/>
    <dgm:cxn modelId="{2E9209BC-D493-4C0F-861C-A1C7A5C6DE58}" type="presParOf" srcId="{10DAE500-E6C3-4841-BF52-6DBE7B74CD05}" destId="{208FFA2E-67FB-4B2C-93E0-9A1E5A3389AA}"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1EA97-A03E-43AC-A51D-A6F6C820C0CE}">
      <dsp:nvSpPr>
        <dsp:cNvPr id="0" name=""/>
        <dsp:cNvSpPr/>
      </dsp:nvSpPr>
      <dsp:spPr>
        <a:xfrm>
          <a:off x="381098" y="507261"/>
          <a:ext cx="622529" cy="62252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53B2E90-F693-42DF-86C1-0822ED885785}">
      <dsp:nvSpPr>
        <dsp:cNvPr id="0" name=""/>
        <dsp:cNvSpPr/>
      </dsp:nvSpPr>
      <dsp:spPr>
        <a:xfrm>
          <a:off x="663" y="1430462"/>
          <a:ext cx="1383398" cy="10807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US" sz="1800" b="1" kern="1200" dirty="0"/>
            <a:t>Sunlight</a:t>
          </a:r>
          <a:r>
            <a:rPr lang="en-US" sz="1800" kern="1200" dirty="0"/>
            <a:t> – We can capture sunlight with </a:t>
          </a:r>
          <a:r>
            <a:rPr lang="en-US" sz="1800" b="1" kern="1200" dirty="0"/>
            <a:t>solar panels</a:t>
          </a:r>
          <a:r>
            <a:rPr lang="en-US" sz="1800" kern="1200" dirty="0"/>
            <a:t> to make electricity.</a:t>
          </a:r>
        </a:p>
      </dsp:txBody>
      <dsp:txXfrm>
        <a:off x="663" y="1430462"/>
        <a:ext cx="1383398" cy="1080780"/>
      </dsp:txXfrm>
    </dsp:sp>
    <dsp:sp modelId="{EA31AE7F-7D5A-42AB-A43A-58DA0D5CA1F4}">
      <dsp:nvSpPr>
        <dsp:cNvPr id="0" name=""/>
        <dsp:cNvSpPr/>
      </dsp:nvSpPr>
      <dsp:spPr>
        <a:xfrm>
          <a:off x="2006591" y="507261"/>
          <a:ext cx="622529" cy="62252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88E80EF-C5C5-48AE-93A3-9893B7DB2CE9}">
      <dsp:nvSpPr>
        <dsp:cNvPr id="0" name=""/>
        <dsp:cNvSpPr/>
      </dsp:nvSpPr>
      <dsp:spPr>
        <a:xfrm>
          <a:off x="1626157" y="1430462"/>
          <a:ext cx="1383398" cy="10807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US" sz="1800" b="1" kern="1200"/>
            <a:t>Wind</a:t>
          </a:r>
          <a:r>
            <a:rPr lang="en-US" sz="1800" kern="1200"/>
            <a:t> – </a:t>
          </a:r>
          <a:r>
            <a:rPr lang="en-US" sz="1800" b="1" kern="1200"/>
            <a:t>Wind turbines</a:t>
          </a:r>
          <a:r>
            <a:rPr lang="en-US" sz="1800" kern="1200"/>
            <a:t> spin when the wind blows to make power.</a:t>
          </a:r>
        </a:p>
      </dsp:txBody>
      <dsp:txXfrm>
        <a:off x="1626157" y="1430462"/>
        <a:ext cx="1383398" cy="1080780"/>
      </dsp:txXfrm>
    </dsp:sp>
    <dsp:sp modelId="{41F29F65-428F-4BC9-BBFD-7642BB3DD0B3}">
      <dsp:nvSpPr>
        <dsp:cNvPr id="0" name=""/>
        <dsp:cNvSpPr/>
      </dsp:nvSpPr>
      <dsp:spPr>
        <a:xfrm>
          <a:off x="3632084" y="507261"/>
          <a:ext cx="622529" cy="62252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7D082DE-2A7D-4ABF-B5D8-D990F34A881C}">
      <dsp:nvSpPr>
        <dsp:cNvPr id="0" name=""/>
        <dsp:cNvSpPr/>
      </dsp:nvSpPr>
      <dsp:spPr>
        <a:xfrm>
          <a:off x="3251650" y="1430462"/>
          <a:ext cx="1383398" cy="10807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US" sz="1800" b="1" kern="1200" dirty="0"/>
            <a:t>Water</a:t>
          </a:r>
          <a:r>
            <a:rPr lang="en-US" sz="1800" kern="1200" dirty="0"/>
            <a:t> – Moving water from rivers or dams can make </a:t>
          </a:r>
          <a:r>
            <a:rPr lang="en-US" sz="1800" b="1" kern="1200" dirty="0"/>
            <a:t>hydroelectric energy</a:t>
          </a:r>
          <a:r>
            <a:rPr lang="en-US" sz="1800" kern="1200" dirty="0"/>
            <a:t>.</a:t>
          </a:r>
        </a:p>
      </dsp:txBody>
      <dsp:txXfrm>
        <a:off x="3251650" y="1430462"/>
        <a:ext cx="1383398" cy="1080780"/>
      </dsp:txXfrm>
    </dsp:sp>
    <dsp:sp modelId="{1BCC4936-8E40-40C3-9B7B-23340AD4B9D3}">
      <dsp:nvSpPr>
        <dsp:cNvPr id="0" name=""/>
        <dsp:cNvSpPr/>
      </dsp:nvSpPr>
      <dsp:spPr>
        <a:xfrm>
          <a:off x="5257578" y="507261"/>
          <a:ext cx="622529" cy="62252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2E1107A-C8BD-46B6-90D0-18C69D8B060D}">
      <dsp:nvSpPr>
        <dsp:cNvPr id="0" name=""/>
        <dsp:cNvSpPr/>
      </dsp:nvSpPr>
      <dsp:spPr>
        <a:xfrm>
          <a:off x="4877143" y="1430462"/>
          <a:ext cx="1383398" cy="10807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US" sz="1800" b="1" kern="1200" dirty="0"/>
            <a:t>Biomass like Trees</a:t>
          </a:r>
          <a:r>
            <a:rPr lang="en-US" sz="1800" kern="1200" dirty="0"/>
            <a:t> – Trees can be cut down and replanted to grow again.</a:t>
          </a:r>
        </a:p>
      </dsp:txBody>
      <dsp:txXfrm>
        <a:off x="4877143" y="1430462"/>
        <a:ext cx="1383398" cy="1080780"/>
      </dsp:txXfrm>
    </dsp:sp>
    <dsp:sp modelId="{E84F0D24-45D9-4041-B4E9-DA02818B7719}">
      <dsp:nvSpPr>
        <dsp:cNvPr id="0" name=""/>
        <dsp:cNvSpPr/>
      </dsp:nvSpPr>
      <dsp:spPr>
        <a:xfrm>
          <a:off x="6883071" y="507261"/>
          <a:ext cx="622529" cy="62252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25400"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6368759-D3EE-4587-9331-74B279245FD4}">
      <dsp:nvSpPr>
        <dsp:cNvPr id="0" name=""/>
        <dsp:cNvSpPr/>
      </dsp:nvSpPr>
      <dsp:spPr>
        <a:xfrm>
          <a:off x="6502636" y="1430462"/>
          <a:ext cx="1383398" cy="10807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US" sz="1800" b="1" kern="1200"/>
            <a:t>Geothermal Energy</a:t>
          </a:r>
          <a:r>
            <a:rPr lang="en-US" sz="1800" kern="1200"/>
            <a:t> – Heat from deep inside the Earth that can be used for power.</a:t>
          </a:r>
        </a:p>
      </dsp:txBody>
      <dsp:txXfrm>
        <a:off x="6502636" y="1430462"/>
        <a:ext cx="1383398" cy="10807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18B73A-3339-4B87-AEF2-442075F82F7C}">
      <dsp:nvSpPr>
        <dsp:cNvPr id="0" name=""/>
        <dsp:cNvSpPr/>
      </dsp:nvSpPr>
      <dsp:spPr>
        <a:xfrm>
          <a:off x="0" y="2703"/>
          <a:ext cx="5175384"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C132302-069D-40E3-84C8-6A508B75A94F}">
      <dsp:nvSpPr>
        <dsp:cNvPr id="0" name=""/>
        <dsp:cNvSpPr/>
      </dsp:nvSpPr>
      <dsp:spPr>
        <a:xfrm>
          <a:off x="0" y="2703"/>
          <a:ext cx="5175384"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a:t>Renewable resources (e.g., solar, wind, hydropower) provide cleaner energy with minimal environmental impact.</a:t>
          </a:r>
        </a:p>
      </dsp:txBody>
      <dsp:txXfrm>
        <a:off x="0" y="2703"/>
        <a:ext cx="5175384" cy="1843578"/>
      </dsp:txXfrm>
    </dsp:sp>
    <dsp:sp modelId="{16382FBC-81D3-4470-B592-CAB29C2E47D3}">
      <dsp:nvSpPr>
        <dsp:cNvPr id="0" name=""/>
        <dsp:cNvSpPr/>
      </dsp:nvSpPr>
      <dsp:spPr>
        <a:xfrm>
          <a:off x="0" y="1846281"/>
          <a:ext cx="5175384" cy="0"/>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17758D7-16C1-4A9E-AE4D-964980F99642}">
      <dsp:nvSpPr>
        <dsp:cNvPr id="0" name=""/>
        <dsp:cNvSpPr/>
      </dsp:nvSpPr>
      <dsp:spPr>
        <a:xfrm>
          <a:off x="0" y="1846281"/>
          <a:ext cx="5175384"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dirty="0"/>
            <a:t>They don’t produce harmful pollutants or greenhouse gases, helping protect the Earth.</a:t>
          </a:r>
        </a:p>
      </dsp:txBody>
      <dsp:txXfrm>
        <a:off x="0" y="1846281"/>
        <a:ext cx="5175384" cy="1843578"/>
      </dsp:txXfrm>
    </dsp:sp>
    <dsp:sp modelId="{E802521E-6DC9-4703-B9F8-BCEF65E7A3F9}">
      <dsp:nvSpPr>
        <dsp:cNvPr id="0" name=""/>
        <dsp:cNvSpPr/>
      </dsp:nvSpPr>
      <dsp:spPr>
        <a:xfrm>
          <a:off x="0" y="3689859"/>
          <a:ext cx="5175384"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73DE3B4-A528-40EE-BF4B-E507DA7C2AC9}">
      <dsp:nvSpPr>
        <dsp:cNvPr id="0" name=""/>
        <dsp:cNvSpPr/>
      </dsp:nvSpPr>
      <dsp:spPr>
        <a:xfrm>
          <a:off x="0" y="3689859"/>
          <a:ext cx="5175384"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a:t>Using renewable resources ensures access to energy for future generations without depleting the planet's resources.</a:t>
          </a:r>
        </a:p>
      </dsp:txBody>
      <dsp:txXfrm>
        <a:off x="0" y="3689859"/>
        <a:ext cx="5175384" cy="184357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0D5672-C30C-448B-AFA5-F00CF8ECD9F2}">
      <dsp:nvSpPr>
        <dsp:cNvPr id="0" name=""/>
        <dsp:cNvSpPr/>
      </dsp:nvSpPr>
      <dsp:spPr>
        <a:xfrm>
          <a:off x="333607" y="635430"/>
          <a:ext cx="1033664" cy="1033664"/>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0431ADF-0913-4B43-B516-1D573B185235}">
      <dsp:nvSpPr>
        <dsp:cNvPr id="0" name=""/>
        <dsp:cNvSpPr/>
      </dsp:nvSpPr>
      <dsp:spPr>
        <a:xfrm>
          <a:off x="553896" y="855719"/>
          <a:ext cx="593085" cy="59308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F2DFEFA-D1AA-4552-ABD8-E125804BE08B}">
      <dsp:nvSpPr>
        <dsp:cNvPr id="0" name=""/>
        <dsp:cNvSpPr/>
      </dsp:nvSpPr>
      <dsp:spPr>
        <a:xfrm>
          <a:off x="3174" y="1991055"/>
          <a:ext cx="1694531" cy="17077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422400">
            <a:lnSpc>
              <a:spcPct val="90000"/>
            </a:lnSpc>
            <a:spcBef>
              <a:spcPct val="0"/>
            </a:spcBef>
            <a:spcAft>
              <a:spcPct val="35000"/>
            </a:spcAft>
            <a:buNone/>
            <a:defRPr cap="all"/>
          </a:pPr>
          <a:r>
            <a:rPr lang="en-US" sz="3200" kern="1200"/>
            <a:t>• Turn off lights</a:t>
          </a:r>
        </a:p>
      </dsp:txBody>
      <dsp:txXfrm>
        <a:off x="3174" y="1991055"/>
        <a:ext cx="1694531" cy="1707769"/>
      </dsp:txXfrm>
    </dsp:sp>
    <dsp:sp modelId="{C2826895-411B-440C-B777-6DD8088AE180}">
      <dsp:nvSpPr>
        <dsp:cNvPr id="0" name=""/>
        <dsp:cNvSpPr/>
      </dsp:nvSpPr>
      <dsp:spPr>
        <a:xfrm>
          <a:off x="2324681" y="635430"/>
          <a:ext cx="1033664" cy="1033664"/>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E6823A2-ABE4-4577-B4F2-D98514015F16}">
      <dsp:nvSpPr>
        <dsp:cNvPr id="0" name=""/>
        <dsp:cNvSpPr/>
      </dsp:nvSpPr>
      <dsp:spPr>
        <a:xfrm>
          <a:off x="2544970" y="855719"/>
          <a:ext cx="593085" cy="59308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9093C15-DE90-40F9-81D2-81A8A8BE87E1}">
      <dsp:nvSpPr>
        <dsp:cNvPr id="0" name=""/>
        <dsp:cNvSpPr/>
      </dsp:nvSpPr>
      <dsp:spPr>
        <a:xfrm>
          <a:off x="1994248" y="1991055"/>
          <a:ext cx="1694531" cy="17077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44600">
            <a:lnSpc>
              <a:spcPct val="90000"/>
            </a:lnSpc>
            <a:spcBef>
              <a:spcPct val="0"/>
            </a:spcBef>
            <a:spcAft>
              <a:spcPct val="35000"/>
            </a:spcAft>
            <a:buNone/>
            <a:defRPr cap="all"/>
          </a:pPr>
          <a:r>
            <a:rPr lang="en-US" sz="2800" kern="1200" dirty="0"/>
            <a:t>• Recycle</a:t>
          </a:r>
        </a:p>
      </dsp:txBody>
      <dsp:txXfrm>
        <a:off x="1994248" y="1991055"/>
        <a:ext cx="1694531" cy="1707769"/>
      </dsp:txXfrm>
    </dsp:sp>
    <dsp:sp modelId="{117F4935-559A-4FD2-9FE5-E4BCE69E44F2}">
      <dsp:nvSpPr>
        <dsp:cNvPr id="0" name=""/>
        <dsp:cNvSpPr/>
      </dsp:nvSpPr>
      <dsp:spPr>
        <a:xfrm>
          <a:off x="4315756" y="635430"/>
          <a:ext cx="1033664" cy="1033664"/>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4732B27-B3D9-48A6-8249-4C77E4D72177}">
      <dsp:nvSpPr>
        <dsp:cNvPr id="0" name=""/>
        <dsp:cNvSpPr/>
      </dsp:nvSpPr>
      <dsp:spPr>
        <a:xfrm>
          <a:off x="4536045" y="855719"/>
          <a:ext cx="593085" cy="59308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ACBA10D-BC3F-4C79-81C2-9DDB6E9420CE}">
      <dsp:nvSpPr>
        <dsp:cNvPr id="0" name=""/>
        <dsp:cNvSpPr/>
      </dsp:nvSpPr>
      <dsp:spPr>
        <a:xfrm>
          <a:off x="3985322" y="1991055"/>
          <a:ext cx="1694531" cy="17077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422400">
            <a:lnSpc>
              <a:spcPct val="90000"/>
            </a:lnSpc>
            <a:spcBef>
              <a:spcPct val="0"/>
            </a:spcBef>
            <a:spcAft>
              <a:spcPct val="35000"/>
            </a:spcAft>
            <a:buNone/>
            <a:defRPr cap="all"/>
          </a:pPr>
          <a:r>
            <a:rPr lang="en-US" sz="3200" kern="1200" dirty="0"/>
            <a:t>• Use less water</a:t>
          </a:r>
        </a:p>
      </dsp:txBody>
      <dsp:txXfrm>
        <a:off x="3985322" y="1991055"/>
        <a:ext cx="1694531" cy="1707769"/>
      </dsp:txXfrm>
    </dsp:sp>
    <dsp:sp modelId="{5226BEE5-FEB7-4CD6-8B50-E6ED298E08D8}">
      <dsp:nvSpPr>
        <dsp:cNvPr id="0" name=""/>
        <dsp:cNvSpPr/>
      </dsp:nvSpPr>
      <dsp:spPr>
        <a:xfrm>
          <a:off x="6306830" y="635430"/>
          <a:ext cx="1033664" cy="1033664"/>
        </a:xfrm>
        <a:prstGeom prst="round2DiagRect">
          <a:avLst>
            <a:gd name="adj1" fmla="val 29727"/>
            <a:gd name="adj2" fmla="val 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DBB83AD-42C8-4DD4-A946-4552A11979DE}">
      <dsp:nvSpPr>
        <dsp:cNvPr id="0" name=""/>
        <dsp:cNvSpPr/>
      </dsp:nvSpPr>
      <dsp:spPr>
        <a:xfrm>
          <a:off x="6527119" y="855719"/>
          <a:ext cx="593085" cy="59308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165065F-4BB2-412F-B318-B477A66BB80E}">
      <dsp:nvSpPr>
        <dsp:cNvPr id="0" name=""/>
        <dsp:cNvSpPr/>
      </dsp:nvSpPr>
      <dsp:spPr>
        <a:xfrm>
          <a:off x="5976396" y="1991055"/>
          <a:ext cx="1694531" cy="17077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422400">
            <a:lnSpc>
              <a:spcPct val="90000"/>
            </a:lnSpc>
            <a:spcBef>
              <a:spcPct val="0"/>
            </a:spcBef>
            <a:spcAft>
              <a:spcPct val="35000"/>
            </a:spcAft>
            <a:buNone/>
            <a:defRPr cap="all"/>
          </a:pPr>
          <a:r>
            <a:rPr lang="en-US" sz="3200" kern="1200"/>
            <a:t>• Walk or bike when possible</a:t>
          </a:r>
        </a:p>
      </dsp:txBody>
      <dsp:txXfrm>
        <a:off x="5976396" y="1991055"/>
        <a:ext cx="1694531" cy="170776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0D4024-05FA-41BB-A0A6-26EA37FD1014}">
      <dsp:nvSpPr>
        <dsp:cNvPr id="0" name=""/>
        <dsp:cNvSpPr/>
      </dsp:nvSpPr>
      <dsp:spPr>
        <a:xfrm>
          <a:off x="0" y="531"/>
          <a:ext cx="7886700" cy="1244702"/>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94C83D7-D678-4080-90B0-15957D006292}">
      <dsp:nvSpPr>
        <dsp:cNvPr id="0" name=""/>
        <dsp:cNvSpPr/>
      </dsp:nvSpPr>
      <dsp:spPr>
        <a:xfrm>
          <a:off x="376522" y="280590"/>
          <a:ext cx="684586" cy="68458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4B58D15-E079-4B9B-8264-F757EAE6C4DC}">
      <dsp:nvSpPr>
        <dsp:cNvPr id="0" name=""/>
        <dsp:cNvSpPr/>
      </dsp:nvSpPr>
      <dsp:spPr>
        <a:xfrm>
          <a:off x="1437631" y="531"/>
          <a:ext cx="64490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1022350">
            <a:lnSpc>
              <a:spcPct val="90000"/>
            </a:lnSpc>
            <a:spcBef>
              <a:spcPct val="0"/>
            </a:spcBef>
            <a:spcAft>
              <a:spcPct val="35000"/>
            </a:spcAft>
            <a:buNone/>
          </a:pPr>
          <a:r>
            <a:rPr lang="en-US" sz="2300" kern="1200"/>
            <a:t>Renewable resources can be replaced naturally and are unlimited on a human timescale, like sunlight and wind.</a:t>
          </a:r>
        </a:p>
      </dsp:txBody>
      <dsp:txXfrm>
        <a:off x="1437631" y="531"/>
        <a:ext cx="6449068" cy="1244702"/>
      </dsp:txXfrm>
    </dsp:sp>
    <dsp:sp modelId="{83F4221E-288F-4E3E-8D0A-A78AF7762083}">
      <dsp:nvSpPr>
        <dsp:cNvPr id="0" name=""/>
        <dsp:cNvSpPr/>
      </dsp:nvSpPr>
      <dsp:spPr>
        <a:xfrm>
          <a:off x="0" y="1556410"/>
          <a:ext cx="7886700" cy="1244702"/>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5D1645C-DA3F-4E11-B977-EA66DA491C3F}">
      <dsp:nvSpPr>
        <dsp:cNvPr id="0" name=""/>
        <dsp:cNvSpPr/>
      </dsp:nvSpPr>
      <dsp:spPr>
        <a:xfrm>
          <a:off x="376522" y="1836468"/>
          <a:ext cx="684586" cy="68458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BA2749E-FD17-474F-98DB-E70B115D261C}">
      <dsp:nvSpPr>
        <dsp:cNvPr id="0" name=""/>
        <dsp:cNvSpPr/>
      </dsp:nvSpPr>
      <dsp:spPr>
        <a:xfrm>
          <a:off x="1437631" y="1556410"/>
          <a:ext cx="64490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1022350">
            <a:lnSpc>
              <a:spcPct val="90000"/>
            </a:lnSpc>
            <a:spcBef>
              <a:spcPct val="0"/>
            </a:spcBef>
            <a:spcAft>
              <a:spcPct val="35000"/>
            </a:spcAft>
            <a:buNone/>
          </a:pPr>
          <a:r>
            <a:rPr lang="en-US" sz="2300" kern="1200"/>
            <a:t>Nonrenewable resources are limited and can’t be replenished quickly, like fossil fuels and minerals.</a:t>
          </a:r>
        </a:p>
      </dsp:txBody>
      <dsp:txXfrm>
        <a:off x="1437631" y="1556410"/>
        <a:ext cx="6449068" cy="1244702"/>
      </dsp:txXfrm>
    </dsp:sp>
    <dsp:sp modelId="{06A8A512-095B-44D5-8E91-84604556C9BF}">
      <dsp:nvSpPr>
        <dsp:cNvPr id="0" name=""/>
        <dsp:cNvSpPr/>
      </dsp:nvSpPr>
      <dsp:spPr>
        <a:xfrm>
          <a:off x="0" y="3112289"/>
          <a:ext cx="7886700" cy="1244702"/>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630C18F-DAA6-4B66-899C-6DA5F61F1C6A}">
      <dsp:nvSpPr>
        <dsp:cNvPr id="0" name=""/>
        <dsp:cNvSpPr/>
      </dsp:nvSpPr>
      <dsp:spPr>
        <a:xfrm>
          <a:off x="376522" y="3392347"/>
          <a:ext cx="684586" cy="68458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D88CFFA-A91A-42B4-8DE7-87B122D7D6B3}">
      <dsp:nvSpPr>
        <dsp:cNvPr id="0" name=""/>
        <dsp:cNvSpPr/>
      </dsp:nvSpPr>
      <dsp:spPr>
        <a:xfrm>
          <a:off x="1437631" y="3112289"/>
          <a:ext cx="64490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1022350">
            <a:lnSpc>
              <a:spcPct val="90000"/>
            </a:lnSpc>
            <a:spcBef>
              <a:spcPct val="0"/>
            </a:spcBef>
            <a:spcAft>
              <a:spcPct val="35000"/>
            </a:spcAft>
            <a:buNone/>
          </a:pPr>
          <a:r>
            <a:rPr lang="en-US" sz="2300" kern="1200"/>
            <a:t>Using energy wisely helps conserve resources, reduce waste, and minimize environmental harm.</a:t>
          </a:r>
        </a:p>
      </dsp:txBody>
      <dsp:txXfrm>
        <a:off x="1437631" y="3112289"/>
        <a:ext cx="6449068" cy="124470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61F90C-C219-4E0F-A5FF-B07402208C7A}">
      <dsp:nvSpPr>
        <dsp:cNvPr id="0" name=""/>
        <dsp:cNvSpPr/>
      </dsp:nvSpPr>
      <dsp:spPr>
        <a:xfrm>
          <a:off x="0" y="348240"/>
          <a:ext cx="5175384" cy="91494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t>•	U.S. Energy Information Administration (EIA). Energy Kids</a:t>
          </a:r>
        </a:p>
      </dsp:txBody>
      <dsp:txXfrm>
        <a:off x="44664" y="392904"/>
        <a:ext cx="5086056" cy="825612"/>
      </dsp:txXfrm>
    </dsp:sp>
    <dsp:sp modelId="{4D7AB364-F1C6-47B7-B0A2-A33E503C7644}">
      <dsp:nvSpPr>
        <dsp:cNvPr id="0" name=""/>
        <dsp:cNvSpPr/>
      </dsp:nvSpPr>
      <dsp:spPr>
        <a:xfrm>
          <a:off x="0" y="1329420"/>
          <a:ext cx="5175384" cy="914940"/>
        </a:xfrm>
        <a:prstGeom prst="roundRect">
          <a:avLst/>
        </a:prstGeom>
        <a:solidFill>
          <a:schemeClr val="accent2">
            <a:hueOff val="1170380"/>
            <a:satOff val="-1460"/>
            <a:lumOff val="3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	Florida Department of Education. Science Standards – SC.5.E.7.4</a:t>
          </a:r>
        </a:p>
      </dsp:txBody>
      <dsp:txXfrm>
        <a:off x="44664" y="1374084"/>
        <a:ext cx="5086056" cy="825612"/>
      </dsp:txXfrm>
    </dsp:sp>
    <dsp:sp modelId="{84199AD5-850F-46B5-A601-9A08893C8C8B}">
      <dsp:nvSpPr>
        <dsp:cNvPr id="0" name=""/>
        <dsp:cNvSpPr/>
      </dsp:nvSpPr>
      <dsp:spPr>
        <a:xfrm>
          <a:off x="0" y="2310600"/>
          <a:ext cx="5175384" cy="91494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	National Renewable Energy Laboratory (NREL). https://www.nrel.gov</a:t>
          </a:r>
        </a:p>
      </dsp:txBody>
      <dsp:txXfrm>
        <a:off x="44664" y="2355264"/>
        <a:ext cx="5086056" cy="825612"/>
      </dsp:txXfrm>
    </dsp:sp>
    <dsp:sp modelId="{98F3EB5C-377C-4C29-9919-B108F6D4AE47}">
      <dsp:nvSpPr>
        <dsp:cNvPr id="0" name=""/>
        <dsp:cNvSpPr/>
      </dsp:nvSpPr>
      <dsp:spPr>
        <a:xfrm>
          <a:off x="0" y="3291780"/>
          <a:ext cx="5175384" cy="914940"/>
        </a:xfrm>
        <a:prstGeom prst="roundRect">
          <a:avLst/>
        </a:prstGeom>
        <a:solidFill>
          <a:schemeClr val="accent2">
            <a:hueOff val="3511139"/>
            <a:satOff val="-4379"/>
            <a:lumOff val="10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	National Geographic Kids. https://kids.nationalgeographic.com</a:t>
          </a:r>
        </a:p>
      </dsp:txBody>
      <dsp:txXfrm>
        <a:off x="44664" y="3336444"/>
        <a:ext cx="5086056" cy="825612"/>
      </dsp:txXfrm>
    </dsp:sp>
    <dsp:sp modelId="{208FFA2E-67FB-4B2C-93E0-9A1E5A3389AA}">
      <dsp:nvSpPr>
        <dsp:cNvPr id="0" name=""/>
        <dsp:cNvSpPr/>
      </dsp:nvSpPr>
      <dsp:spPr>
        <a:xfrm>
          <a:off x="0" y="4272960"/>
          <a:ext cx="5175384" cy="91494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	BrainPOP. Renewable and Nonrenewable Resources Video Lesson</a:t>
          </a:r>
        </a:p>
      </dsp:txBody>
      <dsp:txXfrm>
        <a:off x="44664" y="4317624"/>
        <a:ext cx="5086056" cy="825612"/>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B77CE2-799F-4261-8975-054239D798F9}" type="datetimeFigureOut">
              <a:rPr lang="en-US" smtClean="0"/>
              <a:t>4/27/2026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EBD77F-CCB5-4190-913D-D3B60CAAF9F8}" type="slidenum">
              <a:rPr lang="en-US" smtClean="0"/>
              <a:t>‹#›</a:t>
            </a:fld>
            <a:endParaRPr lang="en-US"/>
          </a:p>
        </p:txBody>
      </p:sp>
    </p:spTree>
    <p:extLst>
      <p:ext uri="{BB962C8B-B14F-4D97-AF65-F5344CB8AC3E}">
        <p14:creationId xmlns:p14="http://schemas.microsoft.com/office/powerpoint/2010/main" val="16259069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Renewable resources can be replaced naturally in a short time, like sunlight, wind, and water. Nonrenewable resources, such as coal and oil, take millions of years to form and can run out. Knowing the difference helps us make smarter choices to protect the planet and ensure resources for the future.</a:t>
            </a:r>
          </a:p>
        </p:txBody>
      </p:sp>
      <p:sp>
        <p:nvSpPr>
          <p:cNvPr id="4" name="Slide Number Placeholder 3"/>
          <p:cNvSpPr>
            <a:spLocks noGrp="1"/>
          </p:cNvSpPr>
          <p:nvPr>
            <p:ph type="sldNum" sz="quarter" idx="5"/>
          </p:nvPr>
        </p:nvSpPr>
        <p:spPr/>
        <p:txBody>
          <a:bodyPr/>
          <a:lstStyle/>
          <a:p>
            <a:fld id="{1EEBD77F-CCB5-4190-913D-D3B60CAAF9F8}" type="slidenum">
              <a:rPr lang="en-US" smtClean="0"/>
              <a:t>2</a:t>
            </a:fld>
            <a:endParaRPr lang="en-US"/>
          </a:p>
        </p:txBody>
      </p:sp>
    </p:spTree>
    <p:extLst>
      <p:ext uri="{BB962C8B-B14F-4D97-AF65-F5344CB8AC3E}">
        <p14:creationId xmlns:p14="http://schemas.microsoft.com/office/powerpoint/2010/main" val="36272888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b="1" dirty="0"/>
              <a:t>🔋 Natural Gas Power Plants</a:t>
            </a:r>
          </a:p>
          <a:p>
            <a:pPr>
              <a:buFont typeface="+mj-lt"/>
              <a:buAutoNum type="arabicPeriod"/>
            </a:pPr>
            <a:r>
              <a:rPr lang="en-US" b="1" dirty="0"/>
              <a:t>Okeechobee Clean Energy Center</a:t>
            </a:r>
            <a:br>
              <a:rPr lang="en-US" dirty="0"/>
            </a:br>
            <a:r>
              <a:rPr lang="en-US" dirty="0"/>
              <a:t>Located in northeast Okeechobee County, this high-efficiency natural gas facility is one of the cleanest and most efficient of its kind in the world. </a:t>
            </a:r>
          </a:p>
          <a:p>
            <a:pPr>
              <a:buFont typeface="+mj-lt"/>
              <a:buAutoNum type="arabicPeriod"/>
            </a:pPr>
            <a:r>
              <a:rPr lang="en-US" b="1" dirty="0"/>
              <a:t>Fort Myers Power Plant</a:t>
            </a:r>
            <a:br>
              <a:rPr lang="en-US" dirty="0"/>
            </a:br>
            <a:r>
              <a:rPr lang="en-US" dirty="0"/>
              <a:t>Situated in Lee County, this facility combines natural gas and fuel oil to produce electricity, with an installed capacity of 2,608.9 MW, making it the third-largest power station in Florida. </a:t>
            </a:r>
          </a:p>
          <a:p>
            <a:pPr>
              <a:buFont typeface="+mj-lt"/>
              <a:buAutoNum type="arabicPeriod"/>
            </a:pPr>
            <a:r>
              <a:rPr lang="en-US" b="1" dirty="0"/>
              <a:t>Citrus Combined Cycle Station</a:t>
            </a:r>
            <a:br>
              <a:rPr lang="en-US" dirty="0"/>
            </a:br>
            <a:r>
              <a:rPr lang="en-US" dirty="0"/>
              <a:t>Located at the 5,100-acre Crystal River Energy Complex on Florida's Gulf Coast, about 85 miles north of Tampa, this station is co-located with coal-fired units and a decommissioned nuclear plant. </a:t>
            </a:r>
          </a:p>
          <a:p>
            <a:pPr>
              <a:buNone/>
            </a:pPr>
            <a:r>
              <a:rPr lang="en-US" b="1" dirty="0"/>
              <a:t>🛢️ Oil Power Plants</a:t>
            </a:r>
          </a:p>
          <a:p>
            <a:pPr>
              <a:buFont typeface="+mj-lt"/>
              <a:buAutoNum type="arabicPeriod"/>
            </a:pPr>
            <a:r>
              <a:rPr lang="en-US" b="1" dirty="0"/>
              <a:t>Lauderdale Power Plant</a:t>
            </a:r>
            <a:br>
              <a:rPr lang="en-US" dirty="0"/>
            </a:br>
            <a:r>
              <a:rPr lang="en-US" dirty="0"/>
              <a:t>Situated at 4300 SW 42nd Avenue in Fort Lauderdale, this facility operates as a combined-cycle unit using natural gas and oil as backup fuel. </a:t>
            </a:r>
          </a:p>
          <a:p>
            <a:pPr>
              <a:buNone/>
            </a:pPr>
            <a:r>
              <a:rPr lang="en-US" b="1" dirty="0"/>
              <a:t>⚒️ Coal Power Plants</a:t>
            </a:r>
          </a:p>
          <a:p>
            <a:pPr>
              <a:buFont typeface="+mj-lt"/>
              <a:buAutoNum type="arabicPeriod"/>
            </a:pPr>
            <a:r>
              <a:rPr lang="en-US" b="1" dirty="0"/>
              <a:t>Big Bend Power Station</a:t>
            </a:r>
            <a:br>
              <a:rPr lang="en-US" dirty="0"/>
            </a:br>
            <a:r>
              <a:rPr lang="en-US" dirty="0"/>
              <a:t>Located in southeastern Hillsborough County on Tampa Bay, this station sits on nearly 1,500 acres on Big Bend Road in Apollo Beach. </a:t>
            </a:r>
          </a:p>
          <a:p>
            <a:pPr>
              <a:buFont typeface="+mj-lt"/>
              <a:buAutoNum type="arabicPeriod"/>
            </a:pPr>
            <a:r>
              <a:rPr lang="en-US" b="1" dirty="0"/>
              <a:t>Crystal River Energy Complex</a:t>
            </a:r>
            <a:br>
              <a:rPr lang="en-US" dirty="0"/>
            </a:br>
            <a:r>
              <a:rPr lang="en-US" dirty="0"/>
              <a:t>Also in Citrus County, this complex includes operating and retired coal-fired units, along with a decommissioned nuclear plant.</a:t>
            </a:r>
          </a:p>
          <a:p>
            <a:pPr>
              <a:buFont typeface="+mj-lt"/>
              <a:buAutoNum type="arabicPeriod"/>
            </a:pPr>
            <a:endParaRPr lang="en-US" dirty="0"/>
          </a:p>
          <a:p>
            <a:pPr>
              <a:buFont typeface="+mj-lt"/>
              <a:buNone/>
            </a:pPr>
            <a:endParaRPr lang="en-US" dirty="0"/>
          </a:p>
          <a:p>
            <a:pPr>
              <a:buNone/>
            </a:pPr>
            <a:r>
              <a:rPr lang="en-US" b="1" dirty="0"/>
              <a:t>🔸 Resource:</a:t>
            </a:r>
          </a:p>
          <a:p>
            <a:pPr>
              <a:buNone/>
            </a:pPr>
            <a:r>
              <a:rPr lang="en-US" dirty="0"/>
              <a:t>The </a:t>
            </a:r>
            <a:r>
              <a:rPr lang="en-US" b="1" dirty="0"/>
              <a:t>resource</a:t>
            </a:r>
            <a:r>
              <a:rPr lang="en-US" dirty="0"/>
              <a:t> is </a:t>
            </a:r>
            <a:r>
              <a:rPr lang="en-US" b="1" dirty="0"/>
              <a:t>natural gas</a:t>
            </a:r>
            <a:r>
              <a:rPr lang="en-US" dirty="0"/>
              <a:t>, a fossil fuel made mostly of methane and formed from the remains of ancient plants and animals buried for millions of years.</a:t>
            </a:r>
          </a:p>
          <a:p>
            <a:pPr>
              <a:buFont typeface="Arial" panose="020B0604020202020204" pitchFamily="34" charset="0"/>
              <a:buChar char="•"/>
            </a:pPr>
            <a:r>
              <a:rPr lang="en-US" dirty="0"/>
              <a:t>It is a </a:t>
            </a:r>
            <a:r>
              <a:rPr lang="en-US" b="1" dirty="0"/>
              <a:t>nonrenewable resource</a:t>
            </a:r>
            <a:r>
              <a:rPr lang="en-US" dirty="0"/>
              <a:t> because it takes </a:t>
            </a:r>
            <a:r>
              <a:rPr lang="en-US" b="1" dirty="0"/>
              <a:t>millions of years to form</a:t>
            </a:r>
            <a:r>
              <a:rPr lang="en-US" dirty="0"/>
              <a:t> and </a:t>
            </a:r>
            <a:r>
              <a:rPr lang="en-US" b="1" dirty="0"/>
              <a:t>cannot be replaced</a:t>
            </a:r>
            <a:r>
              <a:rPr lang="en-US" dirty="0"/>
              <a:t> quickly once used.</a:t>
            </a:r>
          </a:p>
          <a:p>
            <a:pPr>
              <a:buNone/>
            </a:pPr>
            <a:r>
              <a:rPr lang="en-US" b="1" dirty="0"/>
              <a:t>🔸 Source:</a:t>
            </a:r>
          </a:p>
          <a:p>
            <a:pPr>
              <a:buNone/>
            </a:pPr>
            <a:r>
              <a:rPr lang="en-US" dirty="0"/>
              <a:t>The </a:t>
            </a:r>
            <a:r>
              <a:rPr lang="en-US" b="1" dirty="0"/>
              <a:t>source</a:t>
            </a:r>
            <a:r>
              <a:rPr lang="en-US" dirty="0"/>
              <a:t> of energy is the </a:t>
            </a:r>
            <a:r>
              <a:rPr lang="en-US" b="1" dirty="0"/>
              <a:t>chemical energy stored in the natural gas</a:t>
            </a:r>
            <a:r>
              <a:rPr lang="en-US" dirty="0"/>
              <a:t>.</a:t>
            </a:r>
          </a:p>
          <a:p>
            <a:pPr>
              <a:buFont typeface="Arial" panose="020B0604020202020204" pitchFamily="34" charset="0"/>
              <a:buChar char="•"/>
            </a:pPr>
            <a:r>
              <a:rPr lang="en-US" dirty="0"/>
              <a:t>When the gas is burned, it releases </a:t>
            </a:r>
            <a:r>
              <a:rPr lang="en-US" b="1" dirty="0"/>
              <a:t>heat energy</a:t>
            </a:r>
            <a:r>
              <a:rPr lang="en-US" dirty="0"/>
              <a:t> that turns turbines to generate electricity.</a:t>
            </a:r>
          </a:p>
          <a:p>
            <a:pPr>
              <a:buFont typeface="Arial" panose="020B0604020202020204" pitchFamily="34" charset="0"/>
              <a:buChar char="•"/>
            </a:pPr>
            <a:r>
              <a:rPr lang="en-US" dirty="0"/>
              <a:t>Since it's based on limited underground deposits, it is </a:t>
            </a:r>
            <a:r>
              <a:rPr lang="en-US" b="1" dirty="0"/>
              <a:t>nonrenewable</a:t>
            </a:r>
            <a:r>
              <a:rPr lang="en-US" dirty="0"/>
              <a:t>.</a:t>
            </a:r>
          </a:p>
          <a:p>
            <a:pPr>
              <a:buNone/>
            </a:pPr>
            <a:r>
              <a:rPr lang="en-US" b="1" dirty="0"/>
              <a:t>🔍 Summary:</a:t>
            </a:r>
          </a:p>
          <a:p>
            <a:pPr>
              <a:buFont typeface="Arial" panose="020B0604020202020204" pitchFamily="34" charset="0"/>
              <a:buChar char="•"/>
            </a:pPr>
            <a:r>
              <a:rPr lang="en-US" b="1" dirty="0"/>
              <a:t>Resource</a:t>
            </a:r>
            <a:r>
              <a:rPr lang="en-US" dirty="0"/>
              <a:t>: </a:t>
            </a:r>
            <a:r>
              <a:rPr lang="en-US" b="1" dirty="0"/>
              <a:t>Natural gas</a:t>
            </a:r>
            <a:r>
              <a:rPr lang="en-US" dirty="0"/>
              <a:t> (fossil fuel material used)</a:t>
            </a:r>
          </a:p>
          <a:p>
            <a:pPr>
              <a:buFont typeface="Arial" panose="020B0604020202020204" pitchFamily="34" charset="0"/>
              <a:buChar char="•"/>
            </a:pPr>
            <a:r>
              <a:rPr lang="en-US" b="1" dirty="0"/>
              <a:t>Source</a:t>
            </a:r>
            <a:r>
              <a:rPr lang="en-US" dirty="0"/>
              <a:t>: </a:t>
            </a:r>
            <a:r>
              <a:rPr lang="en-US" b="1" dirty="0"/>
              <a:t>Chemical energy from combustion of natural gas</a:t>
            </a:r>
            <a:r>
              <a:rPr lang="en-US" dirty="0"/>
              <a:t> (used to make electricity)</a:t>
            </a:r>
          </a:p>
          <a:p>
            <a:pPr>
              <a:buFont typeface="+mj-lt"/>
              <a:buNone/>
            </a:pPr>
            <a:endParaRPr lang="en-US" dirty="0"/>
          </a:p>
          <a:p>
            <a:endParaRPr lang="en-US" dirty="0"/>
          </a:p>
        </p:txBody>
      </p:sp>
      <p:sp>
        <p:nvSpPr>
          <p:cNvPr id="4" name="Slide Number Placeholder 3"/>
          <p:cNvSpPr>
            <a:spLocks noGrp="1"/>
          </p:cNvSpPr>
          <p:nvPr>
            <p:ph type="sldNum" sz="quarter" idx="5"/>
          </p:nvPr>
        </p:nvSpPr>
        <p:spPr/>
        <p:txBody>
          <a:bodyPr/>
          <a:lstStyle/>
          <a:p>
            <a:fld id="{1EEBD77F-CCB5-4190-913D-D3B60CAAF9F8}" type="slidenum">
              <a:rPr lang="en-US" smtClean="0"/>
              <a:t>13</a:t>
            </a:fld>
            <a:endParaRPr lang="en-US"/>
          </a:p>
        </p:txBody>
      </p:sp>
    </p:spTree>
    <p:extLst>
      <p:ext uri="{BB962C8B-B14F-4D97-AF65-F5344CB8AC3E}">
        <p14:creationId xmlns:p14="http://schemas.microsoft.com/office/powerpoint/2010/main" val="83187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b="1" dirty="0"/>
              <a:t>🔸 Resource:</a:t>
            </a:r>
          </a:p>
          <a:p>
            <a:pPr>
              <a:buNone/>
            </a:pPr>
            <a:r>
              <a:rPr lang="en-US" dirty="0"/>
              <a:t>The </a:t>
            </a:r>
            <a:r>
              <a:rPr lang="en-US" b="1" dirty="0"/>
              <a:t>resource</a:t>
            </a:r>
            <a:r>
              <a:rPr lang="en-US" dirty="0"/>
              <a:t> is </a:t>
            </a:r>
            <a:r>
              <a:rPr lang="en-US" b="1" dirty="0"/>
              <a:t>oil</a:t>
            </a:r>
            <a:r>
              <a:rPr lang="en-US" dirty="0"/>
              <a:t> (also called petroleum), a </a:t>
            </a:r>
            <a:r>
              <a:rPr lang="en-US" b="1" dirty="0"/>
              <a:t>nonrenewable fossil fuel</a:t>
            </a:r>
            <a:r>
              <a:rPr lang="en-US" dirty="0"/>
              <a:t> formed from the buried remains of ancient marine organisms over millions of years.</a:t>
            </a:r>
          </a:p>
          <a:p>
            <a:pPr>
              <a:buFont typeface="Arial" panose="020B0604020202020204" pitchFamily="34" charset="0"/>
              <a:buChar char="•"/>
            </a:pPr>
            <a:r>
              <a:rPr lang="en-US" dirty="0"/>
              <a:t>Once extracted and refined, it can be burned to generate energy, but it </a:t>
            </a:r>
            <a:r>
              <a:rPr lang="en-US" b="1" dirty="0"/>
              <a:t>cannot be replaced quickly</a:t>
            </a:r>
            <a:r>
              <a:rPr lang="en-US" dirty="0"/>
              <a:t>, making it </a:t>
            </a:r>
            <a:r>
              <a:rPr lang="en-US" b="1" dirty="0"/>
              <a:t>nonrenewable</a:t>
            </a:r>
            <a:r>
              <a:rPr lang="en-US" dirty="0"/>
              <a:t>.</a:t>
            </a:r>
          </a:p>
          <a:p>
            <a:pPr>
              <a:buNone/>
            </a:pPr>
            <a:r>
              <a:rPr lang="en-US" b="1" dirty="0"/>
              <a:t>🔸 Source:</a:t>
            </a:r>
          </a:p>
          <a:p>
            <a:pPr>
              <a:buNone/>
            </a:pPr>
            <a:r>
              <a:rPr lang="en-US" dirty="0"/>
              <a:t>The </a:t>
            </a:r>
            <a:r>
              <a:rPr lang="en-US" b="1" dirty="0"/>
              <a:t>source</a:t>
            </a:r>
            <a:r>
              <a:rPr lang="en-US" dirty="0"/>
              <a:t> of energy is the </a:t>
            </a:r>
            <a:r>
              <a:rPr lang="en-US" b="1" dirty="0"/>
              <a:t>chemical energy stored in the oil</a:t>
            </a:r>
            <a:r>
              <a:rPr lang="en-US" dirty="0"/>
              <a:t>.</a:t>
            </a:r>
          </a:p>
          <a:p>
            <a:pPr>
              <a:buFont typeface="Arial" panose="020B0604020202020204" pitchFamily="34" charset="0"/>
              <a:buChar char="•"/>
            </a:pPr>
            <a:r>
              <a:rPr lang="en-US" dirty="0"/>
              <a:t>When burned, oil releases </a:t>
            </a:r>
            <a:r>
              <a:rPr lang="en-US" b="1" dirty="0"/>
              <a:t>heat</a:t>
            </a:r>
            <a:r>
              <a:rPr lang="en-US" dirty="0"/>
              <a:t>, which produces steam to turn turbines and create electricity.</a:t>
            </a:r>
          </a:p>
          <a:p>
            <a:pPr>
              <a:buFont typeface="Arial" panose="020B0604020202020204" pitchFamily="34" charset="0"/>
              <a:buChar char="•"/>
            </a:pPr>
            <a:r>
              <a:rPr lang="en-US" dirty="0"/>
              <a:t>This process releases </a:t>
            </a:r>
            <a:r>
              <a:rPr lang="en-US" b="1" dirty="0"/>
              <a:t>carbon emissions</a:t>
            </a:r>
            <a:r>
              <a:rPr lang="en-US" dirty="0"/>
              <a:t>, contributing to pollution and climate change.</a:t>
            </a:r>
          </a:p>
          <a:p>
            <a:pPr>
              <a:buNone/>
            </a:pPr>
            <a:r>
              <a:rPr lang="en-US" b="1" dirty="0"/>
              <a:t>🔍 Summary:</a:t>
            </a:r>
          </a:p>
          <a:p>
            <a:pPr>
              <a:buFont typeface="Arial" panose="020B0604020202020204" pitchFamily="34" charset="0"/>
              <a:buChar char="•"/>
            </a:pPr>
            <a:r>
              <a:rPr lang="en-US" b="1" dirty="0"/>
              <a:t>Resource</a:t>
            </a:r>
            <a:r>
              <a:rPr lang="en-US" dirty="0"/>
              <a:t>: </a:t>
            </a:r>
            <a:r>
              <a:rPr lang="en-US" b="1" dirty="0"/>
              <a:t>Oil</a:t>
            </a:r>
            <a:r>
              <a:rPr lang="en-US" dirty="0"/>
              <a:t> (nonrenewable fossil fuel used)</a:t>
            </a:r>
          </a:p>
          <a:p>
            <a:pPr>
              <a:buFont typeface="Arial" panose="020B0604020202020204" pitchFamily="34" charset="0"/>
              <a:buChar char="•"/>
            </a:pPr>
            <a:r>
              <a:rPr lang="en-US" b="1" dirty="0"/>
              <a:t>Source</a:t>
            </a:r>
            <a:r>
              <a:rPr lang="en-US" dirty="0"/>
              <a:t>: </a:t>
            </a:r>
            <a:r>
              <a:rPr lang="en-US" b="1" dirty="0"/>
              <a:t>Chemical energy in oil</a:t>
            </a:r>
            <a:r>
              <a:rPr lang="en-US" dirty="0"/>
              <a:t> (released during combustion to generate electricity)</a:t>
            </a:r>
          </a:p>
          <a:p>
            <a:endParaRPr lang="en-US" dirty="0"/>
          </a:p>
        </p:txBody>
      </p:sp>
      <p:sp>
        <p:nvSpPr>
          <p:cNvPr id="4" name="Slide Number Placeholder 3"/>
          <p:cNvSpPr>
            <a:spLocks noGrp="1"/>
          </p:cNvSpPr>
          <p:nvPr>
            <p:ph type="sldNum" sz="quarter" idx="5"/>
          </p:nvPr>
        </p:nvSpPr>
        <p:spPr/>
        <p:txBody>
          <a:bodyPr/>
          <a:lstStyle/>
          <a:p>
            <a:fld id="{1EEBD77F-CCB5-4190-913D-D3B60CAAF9F8}" type="slidenum">
              <a:rPr lang="en-US" smtClean="0"/>
              <a:t>14</a:t>
            </a:fld>
            <a:endParaRPr lang="en-US"/>
          </a:p>
        </p:txBody>
      </p:sp>
    </p:spTree>
    <p:extLst>
      <p:ext uri="{BB962C8B-B14F-4D97-AF65-F5344CB8AC3E}">
        <p14:creationId xmlns:p14="http://schemas.microsoft.com/office/powerpoint/2010/main" val="1743178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dirty="0"/>
              <a:t>🔸 </a:t>
            </a:r>
            <a:r>
              <a:rPr lang="en-US" b="1" dirty="0"/>
              <a:t>Resource</a:t>
            </a:r>
            <a:r>
              <a:rPr lang="en-US" dirty="0"/>
              <a:t>:</a:t>
            </a:r>
            <a:br>
              <a:rPr lang="en-US" dirty="0"/>
            </a:br>
            <a:r>
              <a:rPr lang="en-US" dirty="0"/>
              <a:t>The resource is coal, a nonrenewable fossil fuel formed from the remains of plants and other organic materials over millions of years. It is mined from the earth and, once extracted, can be burned to generate energy. Coal is nonrenewable because it cannot be replenished on a human timescale.</a:t>
            </a:r>
          </a:p>
          <a:p>
            <a:pPr>
              <a:buNone/>
            </a:pPr>
            <a:r>
              <a:rPr lang="en-US" dirty="0"/>
              <a:t>🔸 </a:t>
            </a:r>
            <a:r>
              <a:rPr lang="en-US" b="1" dirty="0"/>
              <a:t>Source</a:t>
            </a:r>
            <a:r>
              <a:rPr lang="en-US" dirty="0"/>
              <a:t>:</a:t>
            </a:r>
            <a:br>
              <a:rPr lang="en-US" dirty="0"/>
            </a:br>
            <a:r>
              <a:rPr lang="en-US" dirty="0"/>
              <a:t>The source of energy is the chemical energy stored in coal. When coal is burned, it releases heat, which produces steam. This steam drives turbines that generate electricity. However, this process also releases carbon dioxide and other pollutants, contributing to air pollution and climate change.</a:t>
            </a:r>
          </a:p>
          <a:p>
            <a:r>
              <a:rPr lang="en-US" dirty="0"/>
              <a:t>🔍 </a:t>
            </a:r>
            <a:r>
              <a:rPr lang="en-US" b="1" dirty="0"/>
              <a:t>Summary</a:t>
            </a:r>
            <a:r>
              <a:rPr lang="en-US" dirty="0"/>
              <a:t>:</a:t>
            </a:r>
            <a:br>
              <a:rPr lang="en-US" dirty="0"/>
            </a:br>
            <a:r>
              <a:rPr lang="en-US" b="1" dirty="0"/>
              <a:t>Resource</a:t>
            </a:r>
            <a:r>
              <a:rPr lang="en-US" dirty="0"/>
              <a:t>: Coal (nonrenewable fossil fuel used)</a:t>
            </a:r>
            <a:br>
              <a:rPr lang="en-US" dirty="0"/>
            </a:br>
            <a:r>
              <a:rPr lang="en-US" b="1" dirty="0"/>
              <a:t>Source</a:t>
            </a:r>
            <a:r>
              <a:rPr lang="en-US" dirty="0"/>
              <a:t>: Chemical energy in coal (released during combustion to generate electricity)</a:t>
            </a:r>
          </a:p>
          <a:p>
            <a:endParaRPr lang="en-US" dirty="0"/>
          </a:p>
        </p:txBody>
      </p:sp>
      <p:sp>
        <p:nvSpPr>
          <p:cNvPr id="4" name="Slide Number Placeholder 3"/>
          <p:cNvSpPr>
            <a:spLocks noGrp="1"/>
          </p:cNvSpPr>
          <p:nvPr>
            <p:ph type="sldNum" sz="quarter" idx="5"/>
          </p:nvPr>
        </p:nvSpPr>
        <p:spPr/>
        <p:txBody>
          <a:bodyPr/>
          <a:lstStyle/>
          <a:p>
            <a:fld id="{1EEBD77F-CCB5-4190-913D-D3B60CAAF9F8}" type="slidenum">
              <a:rPr lang="en-US" smtClean="0"/>
              <a:t>15</a:t>
            </a:fld>
            <a:endParaRPr lang="en-US"/>
          </a:p>
        </p:txBody>
      </p:sp>
    </p:spTree>
    <p:extLst>
      <p:ext uri="{BB962C8B-B14F-4D97-AF65-F5344CB8AC3E}">
        <p14:creationId xmlns:p14="http://schemas.microsoft.com/office/powerpoint/2010/main" val="11771234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dirty="0"/>
              <a:t>🔸 </a:t>
            </a:r>
            <a:r>
              <a:rPr lang="en-US" b="1" dirty="0"/>
              <a:t>Resource</a:t>
            </a:r>
            <a:r>
              <a:rPr lang="en-US" dirty="0"/>
              <a:t>:</a:t>
            </a:r>
            <a:br>
              <a:rPr lang="en-US" dirty="0"/>
            </a:br>
            <a:r>
              <a:rPr lang="en-US" dirty="0"/>
              <a:t>The resource is minerals, naturally occurring inorganic substances found in the earth's crust. Minerals like iron, copper, gold, and aluminum are extracted through mining and are used in a variety of applications, from manufacturing to construction. Since minerals are finite and take millions of years to form, they are considered nonrenewable resources.</a:t>
            </a:r>
          </a:p>
          <a:p>
            <a:pPr>
              <a:buNone/>
            </a:pPr>
            <a:r>
              <a:rPr lang="en-US" dirty="0"/>
              <a:t>🔸 </a:t>
            </a:r>
            <a:r>
              <a:rPr lang="en-US" b="1" dirty="0"/>
              <a:t>Source</a:t>
            </a:r>
            <a:r>
              <a:rPr lang="en-US" dirty="0"/>
              <a:t>:</a:t>
            </a:r>
            <a:br>
              <a:rPr lang="en-US" dirty="0"/>
            </a:br>
            <a:r>
              <a:rPr lang="en-US" dirty="0"/>
              <a:t>The source of energy or value in minerals comes from their chemical properties and their use in various industries. For example, metals like iron and copper are extracted and refined to produce materials used in construction, electronics, and transportation. Minerals themselves do not provide energy in the same way as fossil fuels, but their extraction and refinement are crucial for many technological and industrial processes.</a:t>
            </a:r>
          </a:p>
          <a:p>
            <a:r>
              <a:rPr lang="en-US" dirty="0"/>
              <a:t>🔍 </a:t>
            </a:r>
            <a:r>
              <a:rPr lang="en-US" b="1" dirty="0"/>
              <a:t>Summary</a:t>
            </a:r>
            <a:r>
              <a:rPr lang="en-US" dirty="0"/>
              <a:t>:</a:t>
            </a:r>
            <a:br>
              <a:rPr lang="en-US" dirty="0"/>
            </a:br>
            <a:r>
              <a:rPr lang="en-US" b="1" dirty="0"/>
              <a:t>Resource</a:t>
            </a:r>
            <a:r>
              <a:rPr lang="en-US" dirty="0"/>
              <a:t>: Minerals (nonrenewable resources extracted for industrial and technological use)</a:t>
            </a:r>
            <a:br>
              <a:rPr lang="en-US" dirty="0"/>
            </a:br>
            <a:r>
              <a:rPr lang="en-US" b="1" dirty="0"/>
              <a:t>Source</a:t>
            </a:r>
            <a:r>
              <a:rPr lang="en-US" dirty="0"/>
              <a:t>: The chemical properties of minerals (used in manufacturing, construction, and electronics)</a:t>
            </a:r>
          </a:p>
          <a:p>
            <a:endParaRPr lang="en-US" dirty="0"/>
          </a:p>
        </p:txBody>
      </p:sp>
      <p:sp>
        <p:nvSpPr>
          <p:cNvPr id="4" name="Slide Number Placeholder 3"/>
          <p:cNvSpPr>
            <a:spLocks noGrp="1"/>
          </p:cNvSpPr>
          <p:nvPr>
            <p:ph type="sldNum" sz="quarter" idx="5"/>
          </p:nvPr>
        </p:nvSpPr>
        <p:spPr/>
        <p:txBody>
          <a:bodyPr/>
          <a:lstStyle/>
          <a:p>
            <a:fld id="{1EEBD77F-CCB5-4190-913D-D3B60CAAF9F8}" type="slidenum">
              <a:rPr lang="en-US" smtClean="0"/>
              <a:t>16</a:t>
            </a:fld>
            <a:endParaRPr lang="en-US"/>
          </a:p>
        </p:txBody>
      </p:sp>
    </p:spTree>
    <p:extLst>
      <p:ext uri="{BB962C8B-B14F-4D97-AF65-F5344CB8AC3E}">
        <p14:creationId xmlns:p14="http://schemas.microsoft.com/office/powerpoint/2010/main" val="16155225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b="1" dirty="0"/>
              <a:t>🔸 Resource:</a:t>
            </a:r>
          </a:p>
          <a:p>
            <a:pPr>
              <a:buNone/>
            </a:pPr>
            <a:r>
              <a:rPr lang="en-US" dirty="0"/>
              <a:t>The </a:t>
            </a:r>
            <a:r>
              <a:rPr lang="en-US" b="1" dirty="0"/>
              <a:t>resource</a:t>
            </a:r>
            <a:r>
              <a:rPr lang="en-US" dirty="0"/>
              <a:t> is </a:t>
            </a:r>
            <a:r>
              <a:rPr lang="en-US" b="1" dirty="0"/>
              <a:t>uranium</a:t>
            </a:r>
            <a:r>
              <a:rPr lang="en-US" dirty="0"/>
              <a:t> (specifically uranium-235), which is a </a:t>
            </a:r>
            <a:r>
              <a:rPr lang="en-US" b="1" dirty="0"/>
              <a:t>nonrenewable mineral</a:t>
            </a:r>
            <a:r>
              <a:rPr lang="en-US" dirty="0"/>
              <a:t> used as nuclear fuel.</a:t>
            </a:r>
          </a:p>
          <a:p>
            <a:pPr>
              <a:buFont typeface="Arial" panose="020B0604020202020204" pitchFamily="34" charset="0"/>
              <a:buChar char="•"/>
            </a:pPr>
            <a:r>
              <a:rPr lang="en-US" dirty="0"/>
              <a:t>It is mined from the Earth and </a:t>
            </a:r>
            <a:r>
              <a:rPr lang="en-US" b="1" dirty="0"/>
              <a:t>cannot be replenished quickly</a:t>
            </a:r>
            <a:r>
              <a:rPr lang="en-US" dirty="0"/>
              <a:t>, so it's a </a:t>
            </a:r>
            <a:r>
              <a:rPr lang="en-US" b="1" dirty="0"/>
              <a:t>nonrenewable resource</a:t>
            </a:r>
            <a:r>
              <a:rPr lang="en-US" dirty="0"/>
              <a:t>.</a:t>
            </a:r>
          </a:p>
          <a:p>
            <a:pPr>
              <a:buFont typeface="Arial" panose="020B0604020202020204" pitchFamily="34" charset="0"/>
              <a:buChar char="•"/>
            </a:pPr>
            <a:r>
              <a:rPr lang="en-US" dirty="0"/>
              <a:t>Uranium atoms are split in a process called </a:t>
            </a:r>
            <a:r>
              <a:rPr lang="en-US" b="1" dirty="0"/>
              <a:t>nuclear fission</a:t>
            </a:r>
            <a:r>
              <a:rPr lang="en-US" dirty="0"/>
              <a:t>, which releases a huge amount of energy.</a:t>
            </a:r>
          </a:p>
          <a:p>
            <a:pPr>
              <a:buNone/>
            </a:pPr>
            <a:r>
              <a:rPr lang="en-US" b="1" dirty="0"/>
              <a:t>🔸 Source:</a:t>
            </a:r>
          </a:p>
          <a:p>
            <a:pPr>
              <a:buNone/>
            </a:pPr>
            <a:r>
              <a:rPr lang="en-US" dirty="0"/>
              <a:t>The </a:t>
            </a:r>
            <a:r>
              <a:rPr lang="en-US" b="1" dirty="0"/>
              <a:t>source</a:t>
            </a:r>
            <a:r>
              <a:rPr lang="en-US" dirty="0"/>
              <a:t> of the energy is the </a:t>
            </a:r>
            <a:r>
              <a:rPr lang="en-US" b="1" dirty="0"/>
              <a:t>nuclear energy stored in the nucleus of uranium atoms</a:t>
            </a:r>
            <a:r>
              <a:rPr lang="en-US" dirty="0"/>
              <a:t>.</a:t>
            </a:r>
          </a:p>
          <a:p>
            <a:pPr>
              <a:buFont typeface="Arial" panose="020B0604020202020204" pitchFamily="34" charset="0"/>
              <a:buChar char="•"/>
            </a:pPr>
            <a:r>
              <a:rPr lang="en-US" dirty="0"/>
              <a:t>This energy is released during fission and is used to generate heat and produce electricity.</a:t>
            </a:r>
          </a:p>
          <a:p>
            <a:pPr>
              <a:buFont typeface="Arial" panose="020B0604020202020204" pitchFamily="34" charset="0"/>
              <a:buChar char="•"/>
            </a:pPr>
            <a:r>
              <a:rPr lang="en-US" dirty="0"/>
              <a:t>It is </a:t>
            </a:r>
            <a:r>
              <a:rPr lang="en-US" b="1" dirty="0"/>
              <a:t>not replenishable</a:t>
            </a:r>
            <a:r>
              <a:rPr lang="en-US" dirty="0"/>
              <a:t> like solar or wind energy.</a:t>
            </a:r>
          </a:p>
          <a:p>
            <a:pPr>
              <a:buNone/>
            </a:pPr>
            <a:r>
              <a:rPr lang="en-US" b="1" dirty="0"/>
              <a:t>🔍 Summary:</a:t>
            </a:r>
          </a:p>
          <a:p>
            <a:pPr>
              <a:buFont typeface="Arial" panose="020B0604020202020204" pitchFamily="34" charset="0"/>
              <a:buChar char="•"/>
            </a:pPr>
            <a:r>
              <a:rPr lang="en-US" b="1" dirty="0"/>
              <a:t>Resource</a:t>
            </a:r>
            <a:r>
              <a:rPr lang="en-US" dirty="0"/>
              <a:t>: </a:t>
            </a:r>
            <a:r>
              <a:rPr lang="en-US" b="1" dirty="0"/>
              <a:t>Uranium</a:t>
            </a:r>
            <a:r>
              <a:rPr lang="en-US" dirty="0"/>
              <a:t> (nonrenewable material we use)</a:t>
            </a:r>
          </a:p>
          <a:p>
            <a:pPr>
              <a:buFont typeface="Arial" panose="020B0604020202020204" pitchFamily="34" charset="0"/>
              <a:buChar char="•"/>
            </a:pPr>
            <a:r>
              <a:rPr lang="en-US" b="1" dirty="0"/>
              <a:t>Source</a:t>
            </a:r>
            <a:r>
              <a:rPr lang="en-US" dirty="0"/>
              <a:t>: </a:t>
            </a:r>
            <a:r>
              <a:rPr lang="en-US" b="1" dirty="0"/>
              <a:t>Nuclear energy</a:t>
            </a:r>
            <a:r>
              <a:rPr lang="en-US" dirty="0"/>
              <a:t> (stored in uranium atoms)</a:t>
            </a:r>
          </a:p>
          <a:p>
            <a:endParaRPr lang="en-US" dirty="0"/>
          </a:p>
        </p:txBody>
      </p:sp>
      <p:sp>
        <p:nvSpPr>
          <p:cNvPr id="4" name="Slide Number Placeholder 3"/>
          <p:cNvSpPr>
            <a:spLocks noGrp="1"/>
          </p:cNvSpPr>
          <p:nvPr>
            <p:ph type="sldNum" sz="quarter" idx="5"/>
          </p:nvPr>
        </p:nvSpPr>
        <p:spPr/>
        <p:txBody>
          <a:bodyPr/>
          <a:lstStyle/>
          <a:p>
            <a:fld id="{1EEBD77F-CCB5-4190-913D-D3B60CAAF9F8}" type="slidenum">
              <a:rPr lang="en-US" smtClean="0"/>
              <a:t>17</a:t>
            </a:fld>
            <a:endParaRPr lang="en-US"/>
          </a:p>
        </p:txBody>
      </p:sp>
    </p:spTree>
    <p:extLst>
      <p:ext uri="{BB962C8B-B14F-4D97-AF65-F5344CB8AC3E}">
        <p14:creationId xmlns:p14="http://schemas.microsoft.com/office/powerpoint/2010/main" val="30687822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Depleting</a:t>
            </a:r>
            <a:r>
              <a:rPr lang="en-US" dirty="0"/>
              <a:t> means using nature’s resources until there’s none left.</a:t>
            </a:r>
            <a:br>
              <a:rPr lang="en-US" dirty="0"/>
            </a:br>
            <a:r>
              <a:rPr lang="en-US" dirty="0"/>
              <a:t>If we keep cutting down trees and don’t plant new ones, the trees can run out.</a:t>
            </a:r>
            <a:br>
              <a:rPr lang="en-US" dirty="0"/>
            </a:br>
            <a:r>
              <a:rPr lang="en-US" dirty="0"/>
              <a:t>The same can happen with water, clean air, or oil if we don’t take care of them.</a:t>
            </a:r>
          </a:p>
          <a:p>
            <a:pPr>
              <a:buNone/>
            </a:pPr>
            <a:r>
              <a:rPr lang="en-US" dirty="0"/>
              <a:t>Wind and sunlight are </a:t>
            </a:r>
            <a:r>
              <a:rPr lang="en-US" b="1" dirty="0"/>
              <a:t>renewable</a:t>
            </a:r>
            <a:r>
              <a:rPr lang="en-US" dirty="0"/>
              <a:t> and we </a:t>
            </a:r>
            <a:r>
              <a:rPr lang="en-US" b="1" dirty="0"/>
              <a:t>can’t run out</a:t>
            </a:r>
            <a:r>
              <a:rPr lang="en-US" dirty="0"/>
              <a:t> of them — but sometimes </a:t>
            </a:r>
            <a:r>
              <a:rPr lang="en-US" b="1" dirty="0"/>
              <a:t>we can’t use them fully</a:t>
            </a:r>
            <a:r>
              <a:rPr lang="en-US" dirty="0"/>
              <a:t> because of certain issues:</a:t>
            </a:r>
          </a:p>
          <a:p>
            <a:pPr>
              <a:buFont typeface="+mj-lt"/>
              <a:buAutoNum type="arabicPeriod"/>
            </a:pPr>
            <a:r>
              <a:rPr lang="en-US" b="1" dirty="0"/>
              <a:t>Weather changes</a:t>
            </a:r>
            <a:r>
              <a:rPr lang="en-US" dirty="0"/>
              <a:t> – If it's cloudy or nighttime, there's </a:t>
            </a:r>
            <a:r>
              <a:rPr lang="en-US" b="1" dirty="0"/>
              <a:t>less sunlight</a:t>
            </a:r>
            <a:r>
              <a:rPr lang="en-US" dirty="0"/>
              <a:t>. If the wind isn’t blowing, wind turbines </a:t>
            </a:r>
            <a:r>
              <a:rPr lang="en-US" b="1" dirty="0"/>
              <a:t>don’t spin</a:t>
            </a:r>
            <a:r>
              <a:rPr lang="en-US" dirty="0"/>
              <a:t>.</a:t>
            </a:r>
          </a:p>
          <a:p>
            <a:pPr>
              <a:buFont typeface="+mj-lt"/>
              <a:buAutoNum type="arabicPeriod"/>
            </a:pPr>
            <a:r>
              <a:rPr lang="en-US" b="1" dirty="0"/>
              <a:t>Location matters</a:t>
            </a:r>
            <a:r>
              <a:rPr lang="en-US" dirty="0"/>
              <a:t> – Some places get </a:t>
            </a:r>
            <a:r>
              <a:rPr lang="en-US" b="1" dirty="0"/>
              <a:t>more sun or wind</a:t>
            </a:r>
            <a:r>
              <a:rPr lang="en-US" dirty="0"/>
              <a:t> than others, so energy supply can be uneven.</a:t>
            </a:r>
          </a:p>
          <a:p>
            <a:pPr>
              <a:buFont typeface="+mj-lt"/>
              <a:buAutoNum type="arabicPeriod"/>
            </a:pPr>
            <a:r>
              <a:rPr lang="en-US" b="1" dirty="0"/>
              <a:t>Too many buildings or pollution</a:t>
            </a:r>
            <a:r>
              <a:rPr lang="en-US" dirty="0"/>
              <a:t> – These can block sunlight or change wind patterns, making it </a:t>
            </a:r>
            <a:r>
              <a:rPr lang="en-US" b="1" dirty="0"/>
              <a:t>harder to collect</a:t>
            </a:r>
            <a:r>
              <a:rPr lang="en-US" dirty="0"/>
              <a:t> energy.</a:t>
            </a:r>
          </a:p>
          <a:p>
            <a:r>
              <a:rPr lang="en-US" dirty="0"/>
              <a:t>So, while we can’t really “abuse” wind or sunlight the way we do oil or coal, </a:t>
            </a:r>
            <a:r>
              <a:rPr lang="en-US" b="1" dirty="0"/>
              <a:t>poor planning or pollution</a:t>
            </a:r>
            <a:r>
              <a:rPr lang="en-US" dirty="0"/>
              <a:t> can make it </a:t>
            </a:r>
            <a:r>
              <a:rPr lang="en-US" b="1" dirty="0"/>
              <a:t>harder to use them well</a:t>
            </a:r>
            <a:r>
              <a:rPr lang="en-US" dirty="0"/>
              <a:t>. </a:t>
            </a:r>
          </a:p>
          <a:p>
            <a:endParaRPr lang="en-US" dirty="0"/>
          </a:p>
        </p:txBody>
      </p:sp>
      <p:sp>
        <p:nvSpPr>
          <p:cNvPr id="4" name="Slide Number Placeholder 3"/>
          <p:cNvSpPr>
            <a:spLocks noGrp="1"/>
          </p:cNvSpPr>
          <p:nvPr>
            <p:ph type="sldNum" sz="quarter" idx="5"/>
          </p:nvPr>
        </p:nvSpPr>
        <p:spPr/>
        <p:txBody>
          <a:bodyPr/>
          <a:lstStyle/>
          <a:p>
            <a:fld id="{1EEBD77F-CCB5-4190-913D-D3B60CAAF9F8}" type="slidenum">
              <a:rPr lang="en-US" smtClean="0"/>
              <a:t>18</a:t>
            </a:fld>
            <a:endParaRPr lang="en-US"/>
          </a:p>
        </p:txBody>
      </p:sp>
    </p:spTree>
    <p:extLst>
      <p:ext uri="{BB962C8B-B14F-4D97-AF65-F5344CB8AC3E}">
        <p14:creationId xmlns:p14="http://schemas.microsoft.com/office/powerpoint/2010/main" val="3078933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Using less water helps conserve it for areas with limited access, protects ecosystems, and reduces the energy needed for water treatment and distribution.</a:t>
            </a:r>
          </a:p>
        </p:txBody>
      </p:sp>
      <p:sp>
        <p:nvSpPr>
          <p:cNvPr id="4" name="Slide Number Placeholder 3"/>
          <p:cNvSpPr>
            <a:spLocks noGrp="1"/>
          </p:cNvSpPr>
          <p:nvPr>
            <p:ph type="sldNum" sz="quarter" idx="5"/>
          </p:nvPr>
        </p:nvSpPr>
        <p:spPr/>
        <p:txBody>
          <a:bodyPr/>
          <a:lstStyle/>
          <a:p>
            <a:fld id="{1EEBD77F-CCB5-4190-913D-D3B60CAAF9F8}" type="slidenum">
              <a:rPr lang="en-US" smtClean="0"/>
              <a:t>19</a:t>
            </a:fld>
            <a:endParaRPr lang="en-US"/>
          </a:p>
        </p:txBody>
      </p:sp>
    </p:spTree>
    <p:extLst>
      <p:ext uri="{BB962C8B-B14F-4D97-AF65-F5344CB8AC3E}">
        <p14:creationId xmlns:p14="http://schemas.microsoft.com/office/powerpoint/2010/main" val="26528065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EBD77F-CCB5-4190-913D-D3B60CAAF9F8}" type="slidenum">
              <a:rPr lang="en-US" smtClean="0"/>
              <a:t>24</a:t>
            </a:fld>
            <a:endParaRPr lang="en-US"/>
          </a:p>
        </p:txBody>
      </p:sp>
    </p:spTree>
    <p:extLst>
      <p:ext uri="{BB962C8B-B14F-4D97-AF65-F5344CB8AC3E}">
        <p14:creationId xmlns:p14="http://schemas.microsoft.com/office/powerpoint/2010/main" val="39008375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Renewable Resource</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 A resource that can be replaced naturally and used again and again.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1EEBD77F-CCB5-4190-913D-D3B60CAAF9F8}" type="slidenum">
              <a:rPr lang="en-US" smtClean="0"/>
              <a:t>5</a:t>
            </a:fld>
            <a:endParaRPr lang="en-US"/>
          </a:p>
        </p:txBody>
      </p:sp>
    </p:spTree>
    <p:extLst>
      <p:ext uri="{BB962C8B-B14F-4D97-AF65-F5344CB8AC3E}">
        <p14:creationId xmlns:p14="http://schemas.microsoft.com/office/powerpoint/2010/main" val="35544344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b="1" dirty="0"/>
              <a:t>Resource:</a:t>
            </a:r>
          </a:p>
          <a:p>
            <a:pPr>
              <a:buNone/>
            </a:pPr>
            <a:r>
              <a:rPr lang="en-US" dirty="0"/>
              <a:t>The </a:t>
            </a:r>
            <a:r>
              <a:rPr lang="en-US" b="1" dirty="0"/>
              <a:t>resource</a:t>
            </a:r>
            <a:r>
              <a:rPr lang="en-US" dirty="0"/>
              <a:t> is </a:t>
            </a:r>
            <a:r>
              <a:rPr lang="en-US" b="1" dirty="0"/>
              <a:t>water</a:t>
            </a:r>
            <a:r>
              <a:rPr lang="en-US" dirty="0"/>
              <a:t>—specifically, </a:t>
            </a:r>
            <a:r>
              <a:rPr lang="en-US" b="1" dirty="0"/>
              <a:t>moving or falling water</a:t>
            </a:r>
            <a:r>
              <a:rPr lang="en-US" dirty="0"/>
              <a:t> (such as from rivers or dams).</a:t>
            </a:r>
          </a:p>
          <a:p>
            <a:pPr>
              <a:buFont typeface="Arial" panose="020B0604020202020204" pitchFamily="34" charset="0"/>
              <a:buChar char="•"/>
            </a:pPr>
            <a:r>
              <a:rPr lang="en-US" dirty="0"/>
              <a:t>Water is a </a:t>
            </a:r>
            <a:r>
              <a:rPr lang="en-US" b="1" dirty="0"/>
              <a:t>renewable resource</a:t>
            </a:r>
            <a:r>
              <a:rPr lang="en-US" dirty="0"/>
              <a:t> because the </a:t>
            </a:r>
            <a:r>
              <a:rPr lang="en-US" b="1" dirty="0"/>
              <a:t>water cycle</a:t>
            </a:r>
            <a:r>
              <a:rPr lang="en-US" dirty="0"/>
              <a:t> naturally replenishes it through </a:t>
            </a:r>
            <a:r>
              <a:rPr lang="en-US" b="1" dirty="0"/>
              <a:t>rainfall, evaporation, and runoff</a:t>
            </a:r>
            <a:r>
              <a:rPr lang="en-US" dirty="0"/>
              <a:t>.</a:t>
            </a:r>
          </a:p>
          <a:p>
            <a:pPr>
              <a:buNone/>
            </a:pPr>
            <a:r>
              <a:rPr lang="en-US" b="1" dirty="0"/>
              <a:t>🔸 Source:</a:t>
            </a:r>
          </a:p>
          <a:p>
            <a:pPr>
              <a:buNone/>
            </a:pPr>
            <a:r>
              <a:rPr lang="en-US" dirty="0"/>
              <a:t>The </a:t>
            </a:r>
            <a:r>
              <a:rPr lang="en-US" b="1" dirty="0"/>
              <a:t>source</a:t>
            </a:r>
            <a:r>
              <a:rPr lang="en-US" dirty="0"/>
              <a:t> of energy is the </a:t>
            </a:r>
            <a:r>
              <a:rPr lang="en-US" b="1" dirty="0"/>
              <a:t>kinetic energy</a:t>
            </a:r>
            <a:r>
              <a:rPr lang="en-US" dirty="0"/>
              <a:t> of the </a:t>
            </a:r>
            <a:r>
              <a:rPr lang="en-US" b="1" dirty="0"/>
              <a:t>moving water</a:t>
            </a:r>
            <a:r>
              <a:rPr lang="en-US" dirty="0"/>
              <a:t>.</a:t>
            </a:r>
          </a:p>
          <a:p>
            <a:pPr>
              <a:buFont typeface="Arial" panose="020B0604020202020204" pitchFamily="34" charset="0"/>
              <a:buChar char="•"/>
            </a:pPr>
            <a:r>
              <a:rPr lang="en-US" dirty="0"/>
              <a:t>This energy turns turbines to generate electricity.</a:t>
            </a:r>
          </a:p>
          <a:p>
            <a:pPr>
              <a:buFont typeface="Arial" panose="020B0604020202020204" pitchFamily="34" charset="0"/>
              <a:buChar char="•"/>
            </a:pPr>
            <a:r>
              <a:rPr lang="en-US" dirty="0"/>
              <a:t>It is </a:t>
            </a:r>
            <a:r>
              <a:rPr lang="en-US" b="1" dirty="0"/>
              <a:t>renewable</a:t>
            </a:r>
            <a:r>
              <a:rPr lang="en-US" dirty="0"/>
              <a:t> because as long as there is flowing water, the energy can be continuously harnessed.</a:t>
            </a:r>
          </a:p>
          <a:p>
            <a:pPr>
              <a:buNone/>
            </a:pPr>
            <a:r>
              <a:rPr lang="en-US" b="1" dirty="0"/>
              <a:t>🔍 Summary:</a:t>
            </a:r>
          </a:p>
          <a:p>
            <a:pPr>
              <a:buFont typeface="Arial" panose="020B0604020202020204" pitchFamily="34" charset="0"/>
              <a:buChar char="•"/>
            </a:pPr>
            <a:r>
              <a:rPr lang="en-US" b="1" dirty="0"/>
              <a:t>Resource</a:t>
            </a:r>
            <a:r>
              <a:rPr lang="en-US" dirty="0"/>
              <a:t>: </a:t>
            </a:r>
            <a:r>
              <a:rPr lang="en-US" b="1" dirty="0"/>
              <a:t>Water</a:t>
            </a:r>
            <a:r>
              <a:rPr lang="en-US" dirty="0"/>
              <a:t> (renewable material we use)</a:t>
            </a:r>
          </a:p>
          <a:p>
            <a:pPr>
              <a:buFont typeface="Arial" panose="020B0604020202020204" pitchFamily="34" charset="0"/>
              <a:buChar char="•"/>
            </a:pPr>
            <a:r>
              <a:rPr lang="en-US" b="1" dirty="0"/>
              <a:t>Source</a:t>
            </a:r>
            <a:r>
              <a:rPr lang="en-US" dirty="0"/>
              <a:t>: </a:t>
            </a:r>
            <a:r>
              <a:rPr lang="en-US" b="1" dirty="0"/>
              <a:t>Kinetic energy of moving water</a:t>
            </a:r>
            <a:r>
              <a:rPr lang="en-US" dirty="0"/>
              <a:t> (renewable energy source)</a:t>
            </a:r>
          </a:p>
          <a:p>
            <a:endParaRPr lang="en-US" dirty="0"/>
          </a:p>
        </p:txBody>
      </p:sp>
      <p:sp>
        <p:nvSpPr>
          <p:cNvPr id="4" name="Slide Number Placeholder 3"/>
          <p:cNvSpPr>
            <a:spLocks noGrp="1"/>
          </p:cNvSpPr>
          <p:nvPr>
            <p:ph type="sldNum" sz="quarter" idx="5"/>
          </p:nvPr>
        </p:nvSpPr>
        <p:spPr/>
        <p:txBody>
          <a:bodyPr/>
          <a:lstStyle/>
          <a:p>
            <a:fld id="{1EEBD77F-CCB5-4190-913D-D3B60CAAF9F8}" type="slidenum">
              <a:rPr lang="en-US" smtClean="0"/>
              <a:t>6</a:t>
            </a:fld>
            <a:endParaRPr lang="en-US"/>
          </a:p>
        </p:txBody>
      </p:sp>
    </p:spTree>
    <p:extLst>
      <p:ext uri="{BB962C8B-B14F-4D97-AF65-F5344CB8AC3E}">
        <p14:creationId xmlns:p14="http://schemas.microsoft.com/office/powerpoint/2010/main" val="12811601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Mega Watt = 1 Million Watts</a:t>
            </a:r>
          </a:p>
          <a:p>
            <a:r>
              <a:rPr lang="en-US" dirty="0"/>
              <a:t>Photovoltaic – a technology that converts solar energy to electricity</a:t>
            </a:r>
          </a:p>
          <a:p>
            <a:endParaRPr lang="en-US" dirty="0"/>
          </a:p>
          <a:p>
            <a:pPr>
              <a:buNone/>
            </a:pPr>
            <a:r>
              <a:rPr lang="en-US" b="1" dirty="0"/>
              <a:t>🔸 Resource:</a:t>
            </a:r>
          </a:p>
          <a:p>
            <a:pPr>
              <a:buNone/>
            </a:pPr>
            <a:r>
              <a:rPr lang="en-US" dirty="0"/>
              <a:t>The </a:t>
            </a:r>
            <a:r>
              <a:rPr lang="en-US" b="1" dirty="0"/>
              <a:t>resource</a:t>
            </a:r>
            <a:r>
              <a:rPr lang="en-US" dirty="0"/>
              <a:t> is </a:t>
            </a:r>
            <a:r>
              <a:rPr lang="en-US" b="1" dirty="0"/>
              <a:t>sunlight</a:t>
            </a:r>
            <a:r>
              <a:rPr lang="en-US" dirty="0"/>
              <a:t> (solar radiation).</a:t>
            </a:r>
          </a:p>
          <a:p>
            <a:pPr>
              <a:buFont typeface="Arial" panose="020B0604020202020204" pitchFamily="34" charset="0"/>
              <a:buChar char="•"/>
            </a:pPr>
            <a:r>
              <a:rPr lang="en-US" dirty="0"/>
              <a:t>It’s a </a:t>
            </a:r>
            <a:r>
              <a:rPr lang="en-US" b="1" dirty="0"/>
              <a:t>renewable resource</a:t>
            </a:r>
            <a:r>
              <a:rPr lang="en-US" dirty="0"/>
              <a:t> because the sun shines every day and is naturally replenished.</a:t>
            </a:r>
          </a:p>
          <a:p>
            <a:pPr>
              <a:buFont typeface="Arial" panose="020B0604020202020204" pitchFamily="34" charset="0"/>
              <a:buChar char="•"/>
            </a:pPr>
            <a:r>
              <a:rPr lang="en-US" dirty="0"/>
              <a:t>It’s used by </a:t>
            </a:r>
            <a:r>
              <a:rPr lang="en-US" b="1" dirty="0"/>
              <a:t>solar panels</a:t>
            </a:r>
            <a:r>
              <a:rPr lang="en-US" dirty="0"/>
              <a:t> to generate electricity.</a:t>
            </a:r>
          </a:p>
          <a:p>
            <a:pPr>
              <a:buNone/>
            </a:pPr>
            <a:r>
              <a:rPr lang="en-US" b="1" dirty="0"/>
              <a:t>🔸 Source:</a:t>
            </a:r>
          </a:p>
          <a:p>
            <a:pPr>
              <a:buNone/>
            </a:pPr>
            <a:r>
              <a:rPr lang="en-US" dirty="0"/>
              <a:t>The </a:t>
            </a:r>
            <a:r>
              <a:rPr lang="en-US" b="1" dirty="0"/>
              <a:t>source</a:t>
            </a:r>
            <a:r>
              <a:rPr lang="en-US" dirty="0"/>
              <a:t> of energy is the </a:t>
            </a:r>
            <a:r>
              <a:rPr lang="en-US" b="1" dirty="0"/>
              <a:t>sun</a:t>
            </a:r>
            <a:r>
              <a:rPr lang="en-US" dirty="0"/>
              <a:t>.</a:t>
            </a:r>
          </a:p>
          <a:p>
            <a:pPr>
              <a:buFont typeface="Arial" panose="020B0604020202020204" pitchFamily="34" charset="0"/>
              <a:buChar char="•"/>
            </a:pPr>
            <a:r>
              <a:rPr lang="en-US" dirty="0"/>
              <a:t>The sun provides </a:t>
            </a:r>
            <a:r>
              <a:rPr lang="en-US" b="1" dirty="0"/>
              <a:t>light and heat</a:t>
            </a:r>
            <a:r>
              <a:rPr lang="en-US" dirty="0"/>
              <a:t>, which solar technologies convert into usable energy.</a:t>
            </a:r>
          </a:p>
          <a:p>
            <a:pPr>
              <a:buFont typeface="Arial" panose="020B0604020202020204" pitchFamily="34" charset="0"/>
              <a:buChar char="•"/>
            </a:pPr>
            <a:r>
              <a:rPr lang="en-US" dirty="0"/>
              <a:t>It is a </a:t>
            </a:r>
            <a:r>
              <a:rPr lang="en-US" b="1" dirty="0"/>
              <a:t>renewable source</a:t>
            </a:r>
            <a:r>
              <a:rPr lang="en-US" dirty="0"/>
              <a:t> because it is expected to last billions of years.</a:t>
            </a:r>
          </a:p>
          <a:p>
            <a:pPr>
              <a:buNone/>
            </a:pPr>
            <a:r>
              <a:rPr lang="en-US" b="1" dirty="0"/>
              <a:t>🔍 Summary:</a:t>
            </a:r>
          </a:p>
          <a:p>
            <a:pPr>
              <a:buFont typeface="Arial" panose="020B0604020202020204" pitchFamily="34" charset="0"/>
              <a:buChar char="•"/>
            </a:pPr>
            <a:r>
              <a:rPr lang="en-US" b="1" dirty="0"/>
              <a:t>Resource</a:t>
            </a:r>
            <a:r>
              <a:rPr lang="en-US" dirty="0"/>
              <a:t>: </a:t>
            </a:r>
            <a:r>
              <a:rPr lang="en-US" b="1" dirty="0"/>
              <a:t>Sunlight</a:t>
            </a:r>
            <a:r>
              <a:rPr lang="en-US" dirty="0"/>
              <a:t> (renewable material/energy used)</a:t>
            </a:r>
          </a:p>
          <a:p>
            <a:pPr>
              <a:buFont typeface="Arial" panose="020B0604020202020204" pitchFamily="34" charset="0"/>
              <a:buChar char="•"/>
            </a:pPr>
            <a:r>
              <a:rPr lang="en-US" b="1" dirty="0"/>
              <a:t>Source</a:t>
            </a:r>
            <a:r>
              <a:rPr lang="en-US" dirty="0"/>
              <a:t>: </a:t>
            </a:r>
            <a:r>
              <a:rPr lang="en-US" b="1" dirty="0"/>
              <a:t>The Sun</a:t>
            </a:r>
            <a:r>
              <a:rPr lang="en-US" dirty="0"/>
              <a:t> (origin of energy)</a:t>
            </a:r>
          </a:p>
          <a:p>
            <a:endParaRPr lang="en-US" dirty="0"/>
          </a:p>
        </p:txBody>
      </p:sp>
      <p:sp>
        <p:nvSpPr>
          <p:cNvPr id="4" name="Slide Number Placeholder 3"/>
          <p:cNvSpPr>
            <a:spLocks noGrp="1"/>
          </p:cNvSpPr>
          <p:nvPr>
            <p:ph type="sldNum" sz="quarter" idx="5"/>
          </p:nvPr>
        </p:nvSpPr>
        <p:spPr/>
        <p:txBody>
          <a:bodyPr/>
          <a:lstStyle/>
          <a:p>
            <a:fld id="{1EEBD77F-CCB5-4190-913D-D3B60CAAF9F8}" type="slidenum">
              <a:rPr lang="en-US" smtClean="0"/>
              <a:t>7</a:t>
            </a:fld>
            <a:endParaRPr lang="en-US"/>
          </a:p>
        </p:txBody>
      </p:sp>
    </p:spTree>
    <p:extLst>
      <p:ext uri="{BB962C8B-B14F-4D97-AF65-F5344CB8AC3E}">
        <p14:creationId xmlns:p14="http://schemas.microsoft.com/office/powerpoint/2010/main" val="29295641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b="1" dirty="0"/>
              <a:t>🔸 Resource:</a:t>
            </a:r>
          </a:p>
          <a:p>
            <a:pPr>
              <a:buNone/>
            </a:pPr>
            <a:r>
              <a:rPr lang="en-US" dirty="0"/>
              <a:t>The </a:t>
            </a:r>
            <a:r>
              <a:rPr lang="en-US" b="1" dirty="0"/>
              <a:t>resource</a:t>
            </a:r>
            <a:r>
              <a:rPr lang="en-US" dirty="0"/>
              <a:t> is the </a:t>
            </a:r>
            <a:r>
              <a:rPr lang="en-US" b="1" dirty="0"/>
              <a:t>wind</a:t>
            </a:r>
            <a:r>
              <a:rPr lang="en-US" dirty="0"/>
              <a:t> (moving air).</a:t>
            </a:r>
          </a:p>
          <a:p>
            <a:pPr>
              <a:buFont typeface="Arial" panose="020B0604020202020204" pitchFamily="34" charset="0"/>
              <a:buChar char="•"/>
            </a:pPr>
            <a:r>
              <a:rPr lang="en-US" dirty="0"/>
              <a:t>It is a </a:t>
            </a:r>
            <a:r>
              <a:rPr lang="en-US" b="1" dirty="0"/>
              <a:t>renewable resource</a:t>
            </a:r>
            <a:r>
              <a:rPr lang="en-US" dirty="0"/>
              <a:t> because it is naturally created by the Earth's rotation and the uneven heating of the atmosphere by the sun.</a:t>
            </a:r>
          </a:p>
          <a:p>
            <a:pPr>
              <a:buFont typeface="Arial" panose="020B0604020202020204" pitchFamily="34" charset="0"/>
              <a:buChar char="•"/>
            </a:pPr>
            <a:r>
              <a:rPr lang="en-US" dirty="0"/>
              <a:t>Wind is used to turn </a:t>
            </a:r>
            <a:r>
              <a:rPr lang="en-US" b="1" dirty="0"/>
              <a:t>turbine blades</a:t>
            </a:r>
            <a:r>
              <a:rPr lang="en-US" dirty="0"/>
              <a:t>, generating electricity.</a:t>
            </a:r>
          </a:p>
          <a:p>
            <a:pPr>
              <a:buNone/>
            </a:pPr>
            <a:r>
              <a:rPr lang="en-US" b="1" dirty="0"/>
              <a:t>🔸 Source:</a:t>
            </a:r>
          </a:p>
          <a:p>
            <a:pPr>
              <a:buNone/>
            </a:pPr>
            <a:r>
              <a:rPr lang="en-US" dirty="0"/>
              <a:t>The </a:t>
            </a:r>
            <a:r>
              <a:rPr lang="en-US" b="1" dirty="0"/>
              <a:t>source</a:t>
            </a:r>
            <a:r>
              <a:rPr lang="en-US" dirty="0"/>
              <a:t> of energy is the </a:t>
            </a:r>
            <a:r>
              <a:rPr lang="en-US" b="1" dirty="0"/>
              <a:t>kinetic energy of the wind</a:t>
            </a:r>
            <a:r>
              <a:rPr lang="en-US" dirty="0"/>
              <a:t>.</a:t>
            </a:r>
          </a:p>
          <a:p>
            <a:pPr>
              <a:buFont typeface="Arial" panose="020B0604020202020204" pitchFamily="34" charset="0"/>
              <a:buChar char="•"/>
            </a:pPr>
            <a:r>
              <a:rPr lang="en-US" dirty="0"/>
              <a:t>This kinetic energy is what moves the blades and drives the generator.</a:t>
            </a:r>
          </a:p>
          <a:p>
            <a:pPr>
              <a:buFont typeface="Arial" panose="020B0604020202020204" pitchFamily="34" charset="0"/>
              <a:buChar char="•"/>
            </a:pPr>
            <a:r>
              <a:rPr lang="en-US" dirty="0"/>
              <a:t>It’s </a:t>
            </a:r>
            <a:r>
              <a:rPr lang="en-US" b="1" dirty="0"/>
              <a:t>renewable</a:t>
            </a:r>
            <a:r>
              <a:rPr lang="en-US" dirty="0"/>
              <a:t> because wind is constantly produced in nature.</a:t>
            </a:r>
          </a:p>
          <a:p>
            <a:pPr>
              <a:buNone/>
            </a:pPr>
            <a:r>
              <a:rPr lang="en-US" b="1" dirty="0"/>
              <a:t>🔍 Summary:</a:t>
            </a:r>
          </a:p>
          <a:p>
            <a:pPr>
              <a:buFont typeface="Arial" panose="020B0604020202020204" pitchFamily="34" charset="0"/>
              <a:buChar char="•"/>
            </a:pPr>
            <a:r>
              <a:rPr lang="en-US" b="1" dirty="0"/>
              <a:t>Resource</a:t>
            </a:r>
            <a:r>
              <a:rPr lang="en-US" dirty="0"/>
              <a:t>: </a:t>
            </a:r>
            <a:r>
              <a:rPr lang="en-US" b="1" dirty="0"/>
              <a:t>Wind</a:t>
            </a:r>
            <a:r>
              <a:rPr lang="en-US" dirty="0"/>
              <a:t> (the natural material used)</a:t>
            </a:r>
          </a:p>
          <a:p>
            <a:pPr>
              <a:buFont typeface="Arial" panose="020B0604020202020204" pitchFamily="34" charset="0"/>
              <a:buChar char="•"/>
            </a:pPr>
            <a:r>
              <a:rPr lang="en-US" b="1" dirty="0"/>
              <a:t>Source</a:t>
            </a:r>
            <a:r>
              <a:rPr lang="en-US" dirty="0"/>
              <a:t>: </a:t>
            </a:r>
            <a:r>
              <a:rPr lang="en-US" b="1" dirty="0"/>
              <a:t>Kinetic energy of wind</a:t>
            </a:r>
            <a:r>
              <a:rPr lang="en-US" dirty="0"/>
              <a:t> (the energy being captured)</a:t>
            </a:r>
          </a:p>
          <a:p>
            <a:endParaRPr lang="en-US" dirty="0"/>
          </a:p>
        </p:txBody>
      </p:sp>
      <p:sp>
        <p:nvSpPr>
          <p:cNvPr id="4" name="Slide Number Placeholder 3"/>
          <p:cNvSpPr>
            <a:spLocks noGrp="1"/>
          </p:cNvSpPr>
          <p:nvPr>
            <p:ph type="sldNum" sz="quarter" idx="5"/>
          </p:nvPr>
        </p:nvSpPr>
        <p:spPr/>
        <p:txBody>
          <a:bodyPr/>
          <a:lstStyle/>
          <a:p>
            <a:fld id="{1EEBD77F-CCB5-4190-913D-D3B60CAAF9F8}" type="slidenum">
              <a:rPr lang="en-US" smtClean="0"/>
              <a:t>8</a:t>
            </a:fld>
            <a:endParaRPr lang="en-US"/>
          </a:p>
        </p:txBody>
      </p:sp>
    </p:spTree>
    <p:extLst>
      <p:ext uri="{BB962C8B-B14F-4D97-AF65-F5344CB8AC3E}">
        <p14:creationId xmlns:p14="http://schemas.microsoft.com/office/powerpoint/2010/main" val="29523076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b="1" dirty="0"/>
              <a:t>🔸 Resource:</a:t>
            </a:r>
          </a:p>
          <a:p>
            <a:pPr>
              <a:buNone/>
            </a:pPr>
            <a:r>
              <a:rPr lang="en-US" dirty="0"/>
              <a:t>The </a:t>
            </a:r>
            <a:r>
              <a:rPr lang="en-US" b="1" dirty="0"/>
              <a:t>resource</a:t>
            </a:r>
            <a:r>
              <a:rPr lang="en-US" dirty="0"/>
              <a:t> is </a:t>
            </a:r>
            <a:r>
              <a:rPr lang="en-US" b="1" dirty="0"/>
              <a:t>biomass</a:t>
            </a:r>
            <a:r>
              <a:rPr lang="en-US" dirty="0"/>
              <a:t>, which includes </a:t>
            </a:r>
            <a:r>
              <a:rPr lang="en-US" b="1" dirty="0"/>
              <a:t>organic materials</a:t>
            </a:r>
            <a:r>
              <a:rPr lang="en-US" dirty="0"/>
              <a:t> like </a:t>
            </a:r>
            <a:r>
              <a:rPr lang="en-US" b="1" dirty="0"/>
              <a:t>wood, agricultural waste, food scraps, animal manure, and even sewage</a:t>
            </a:r>
            <a:r>
              <a:rPr lang="en-US" dirty="0"/>
              <a:t>.</a:t>
            </a:r>
          </a:p>
          <a:p>
            <a:pPr>
              <a:buFont typeface="Arial" panose="020B0604020202020204" pitchFamily="34" charset="0"/>
              <a:buChar char="•"/>
            </a:pPr>
            <a:r>
              <a:rPr lang="en-US" dirty="0"/>
              <a:t>It is a </a:t>
            </a:r>
            <a:r>
              <a:rPr lang="en-US" b="1" dirty="0"/>
              <a:t>renewable resource</a:t>
            </a:r>
            <a:r>
              <a:rPr lang="en-US" dirty="0"/>
              <a:t> because plants and organic waste can be </a:t>
            </a:r>
            <a:r>
              <a:rPr lang="en-US" b="1" dirty="0"/>
              <a:t>regrown or continuously produced</a:t>
            </a:r>
            <a:r>
              <a:rPr lang="en-US" dirty="0"/>
              <a:t>.</a:t>
            </a:r>
          </a:p>
          <a:p>
            <a:pPr>
              <a:buFont typeface="Arial" panose="020B0604020202020204" pitchFamily="34" charset="0"/>
              <a:buChar char="•"/>
            </a:pPr>
            <a:r>
              <a:rPr lang="en-US" dirty="0"/>
              <a:t>These materials are burned or processed to produce energy.</a:t>
            </a:r>
          </a:p>
          <a:p>
            <a:pPr>
              <a:buNone/>
            </a:pPr>
            <a:r>
              <a:rPr lang="en-US" b="1" dirty="0"/>
              <a:t>🔸 Source:</a:t>
            </a:r>
          </a:p>
          <a:p>
            <a:pPr>
              <a:buNone/>
            </a:pPr>
            <a:r>
              <a:rPr lang="en-US" dirty="0"/>
              <a:t>The </a:t>
            </a:r>
            <a:r>
              <a:rPr lang="en-US" b="1" dirty="0"/>
              <a:t>source</a:t>
            </a:r>
            <a:r>
              <a:rPr lang="en-US" dirty="0"/>
              <a:t> of energy is the </a:t>
            </a:r>
            <a:r>
              <a:rPr lang="en-US" b="1" dirty="0"/>
              <a:t>chemical energy stored in organic matter</a:t>
            </a:r>
            <a:r>
              <a:rPr lang="en-US" dirty="0"/>
              <a:t>.</a:t>
            </a:r>
          </a:p>
          <a:p>
            <a:pPr>
              <a:buFont typeface="Arial" panose="020B0604020202020204" pitchFamily="34" charset="0"/>
              <a:buChar char="•"/>
            </a:pPr>
            <a:r>
              <a:rPr lang="en-US" dirty="0"/>
              <a:t>When biomass is burned or broken down (e.g., through fermentation or digestion), it releases </a:t>
            </a:r>
            <a:r>
              <a:rPr lang="en-US" b="1" dirty="0"/>
              <a:t>heat or gas</a:t>
            </a:r>
            <a:r>
              <a:rPr lang="en-US" dirty="0"/>
              <a:t> that can be converted into electricity or fuel.</a:t>
            </a:r>
          </a:p>
          <a:p>
            <a:pPr>
              <a:buFont typeface="Arial" panose="020B0604020202020204" pitchFamily="34" charset="0"/>
              <a:buChar char="•"/>
            </a:pPr>
            <a:r>
              <a:rPr lang="en-US" dirty="0"/>
              <a:t>This energy is </a:t>
            </a:r>
            <a:r>
              <a:rPr lang="en-US" b="1" dirty="0"/>
              <a:t>renewable</a:t>
            </a:r>
            <a:r>
              <a:rPr lang="en-US" dirty="0"/>
              <a:t> as long as the biomass supply is replenished sustainably.</a:t>
            </a:r>
          </a:p>
          <a:p>
            <a:pPr>
              <a:buNone/>
            </a:pPr>
            <a:r>
              <a:rPr lang="en-US" b="1" dirty="0"/>
              <a:t>🔍 Summary:</a:t>
            </a:r>
          </a:p>
          <a:p>
            <a:pPr>
              <a:buFont typeface="Arial" panose="020B0604020202020204" pitchFamily="34" charset="0"/>
              <a:buChar char="•"/>
            </a:pPr>
            <a:r>
              <a:rPr lang="en-US" b="1" dirty="0"/>
              <a:t>Resource</a:t>
            </a:r>
            <a:r>
              <a:rPr lang="en-US" dirty="0"/>
              <a:t>: </a:t>
            </a:r>
            <a:r>
              <a:rPr lang="en-US" b="1" dirty="0"/>
              <a:t>Biomass</a:t>
            </a:r>
            <a:r>
              <a:rPr lang="en-US" dirty="0"/>
              <a:t> (organic materials we use)</a:t>
            </a:r>
          </a:p>
          <a:p>
            <a:pPr>
              <a:buFont typeface="Arial" panose="020B0604020202020204" pitchFamily="34" charset="0"/>
              <a:buChar char="•"/>
            </a:pPr>
            <a:r>
              <a:rPr lang="en-US" b="1" dirty="0"/>
              <a:t>Source</a:t>
            </a:r>
            <a:r>
              <a:rPr lang="en-US" dirty="0"/>
              <a:t>: </a:t>
            </a:r>
            <a:r>
              <a:rPr lang="en-US" b="1" dirty="0"/>
              <a:t>Chemical energy stored in biomass</a:t>
            </a:r>
            <a:r>
              <a:rPr lang="en-US" dirty="0"/>
              <a:t> (the energy released during processing)</a:t>
            </a:r>
          </a:p>
          <a:p>
            <a:endParaRPr lang="en-US" dirty="0"/>
          </a:p>
        </p:txBody>
      </p:sp>
      <p:sp>
        <p:nvSpPr>
          <p:cNvPr id="4" name="Slide Number Placeholder 3"/>
          <p:cNvSpPr>
            <a:spLocks noGrp="1"/>
          </p:cNvSpPr>
          <p:nvPr>
            <p:ph type="sldNum" sz="quarter" idx="5"/>
          </p:nvPr>
        </p:nvSpPr>
        <p:spPr/>
        <p:txBody>
          <a:bodyPr/>
          <a:lstStyle/>
          <a:p>
            <a:fld id="{1EEBD77F-CCB5-4190-913D-D3B60CAAF9F8}" type="slidenum">
              <a:rPr lang="en-US" smtClean="0"/>
              <a:t>9</a:t>
            </a:fld>
            <a:endParaRPr lang="en-US"/>
          </a:p>
        </p:txBody>
      </p:sp>
    </p:spTree>
    <p:extLst>
      <p:ext uri="{BB962C8B-B14F-4D97-AF65-F5344CB8AC3E}">
        <p14:creationId xmlns:p14="http://schemas.microsoft.com/office/powerpoint/2010/main" val="41405981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dirty="0"/>
              <a:t>biomass can come from various sources, including </a:t>
            </a:r>
            <a:r>
              <a:rPr lang="en-US" b="1" dirty="0"/>
              <a:t>waste materials</a:t>
            </a:r>
            <a:r>
              <a:rPr lang="en-US" dirty="0"/>
              <a:t> like sewage, garbage, decayed plants, and animal waste. These organic materials are often recycled or reprocessed to produce useful products like </a:t>
            </a:r>
            <a:r>
              <a:rPr lang="en-US" b="1" dirty="0"/>
              <a:t>biofuels</a:t>
            </a:r>
            <a:r>
              <a:rPr lang="en-US" dirty="0"/>
              <a:t>, </a:t>
            </a:r>
            <a:r>
              <a:rPr lang="en-US" b="1" dirty="0"/>
              <a:t>electricity</a:t>
            </a:r>
            <a:r>
              <a:rPr lang="en-US" dirty="0"/>
              <a:t>, or </a:t>
            </a:r>
            <a:r>
              <a:rPr lang="en-US" b="1" dirty="0"/>
              <a:t>heat</a:t>
            </a:r>
            <a:r>
              <a:rPr lang="en-US" dirty="0"/>
              <a:t>.</a:t>
            </a:r>
          </a:p>
          <a:p>
            <a:pPr>
              <a:buNone/>
            </a:pPr>
            <a:r>
              <a:rPr lang="en-US" dirty="0"/>
              <a:t>Here’s a breakdown:</a:t>
            </a:r>
          </a:p>
          <a:p>
            <a:pPr>
              <a:buFont typeface="+mj-lt"/>
              <a:buAutoNum type="arabicPeriod"/>
            </a:pPr>
            <a:r>
              <a:rPr lang="en-US" b="1" dirty="0"/>
              <a:t>Sewage and Animal Waste</a:t>
            </a:r>
            <a:r>
              <a:rPr lang="en-US" dirty="0"/>
              <a:t>: These can be used to produce </a:t>
            </a:r>
            <a:r>
              <a:rPr lang="en-US" b="1" dirty="0"/>
              <a:t>biogas</a:t>
            </a:r>
            <a:r>
              <a:rPr lang="en-US" dirty="0"/>
              <a:t> through anaerobic digestion, which can generate electricity and heat.</a:t>
            </a:r>
          </a:p>
          <a:p>
            <a:pPr>
              <a:buFont typeface="+mj-lt"/>
              <a:buAutoNum type="arabicPeriod"/>
            </a:pPr>
            <a:r>
              <a:rPr lang="en-US" b="1" dirty="0"/>
              <a:t>Garbage</a:t>
            </a:r>
            <a:r>
              <a:rPr lang="en-US" dirty="0"/>
              <a:t>: Organic waste in garbage, such as food scraps or yard waste, can be processed into </a:t>
            </a:r>
            <a:r>
              <a:rPr lang="en-US" b="1" dirty="0"/>
              <a:t>biofuels</a:t>
            </a:r>
            <a:r>
              <a:rPr lang="en-US" dirty="0"/>
              <a:t> or burned to produce energy.</a:t>
            </a:r>
          </a:p>
          <a:p>
            <a:pPr>
              <a:buFont typeface="+mj-lt"/>
              <a:buAutoNum type="arabicPeriod"/>
            </a:pPr>
            <a:r>
              <a:rPr lang="en-US" b="1" dirty="0"/>
              <a:t>Decayed Plants</a:t>
            </a:r>
            <a:r>
              <a:rPr lang="en-US" dirty="0"/>
              <a:t>: Plant waste like leaves, wood, and crop residues can be turned into </a:t>
            </a:r>
            <a:r>
              <a:rPr lang="en-US" b="1" dirty="0"/>
              <a:t>biomass</a:t>
            </a:r>
            <a:r>
              <a:rPr lang="en-US" dirty="0"/>
              <a:t> for energy generation through combustion or gasification.</a:t>
            </a:r>
          </a:p>
          <a:p>
            <a:endParaRPr lang="en-US" dirty="0"/>
          </a:p>
        </p:txBody>
      </p:sp>
      <p:sp>
        <p:nvSpPr>
          <p:cNvPr id="4" name="Slide Number Placeholder 3"/>
          <p:cNvSpPr>
            <a:spLocks noGrp="1"/>
          </p:cNvSpPr>
          <p:nvPr>
            <p:ph type="sldNum" sz="quarter" idx="5"/>
          </p:nvPr>
        </p:nvSpPr>
        <p:spPr/>
        <p:txBody>
          <a:bodyPr/>
          <a:lstStyle/>
          <a:p>
            <a:fld id="{1EEBD77F-CCB5-4190-913D-D3B60CAAF9F8}" type="slidenum">
              <a:rPr lang="en-US" smtClean="0"/>
              <a:t>10</a:t>
            </a:fld>
            <a:endParaRPr lang="en-US"/>
          </a:p>
        </p:txBody>
      </p:sp>
    </p:spTree>
    <p:extLst>
      <p:ext uri="{BB962C8B-B14F-4D97-AF65-F5344CB8AC3E}">
        <p14:creationId xmlns:p14="http://schemas.microsoft.com/office/powerpoint/2010/main" val="28313800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b="1" dirty="0"/>
              <a:t>🔸 Resource:</a:t>
            </a:r>
          </a:p>
          <a:p>
            <a:pPr>
              <a:buNone/>
            </a:pPr>
            <a:r>
              <a:rPr lang="en-US" dirty="0"/>
              <a:t>The </a:t>
            </a:r>
            <a:r>
              <a:rPr lang="en-US" b="1" dirty="0"/>
              <a:t>resource</a:t>
            </a:r>
            <a:r>
              <a:rPr lang="en-US" dirty="0"/>
              <a:t> is </a:t>
            </a:r>
            <a:r>
              <a:rPr lang="en-US" b="1" dirty="0"/>
              <a:t>geothermal water or steam</a:t>
            </a:r>
            <a:r>
              <a:rPr lang="en-US" dirty="0"/>
              <a:t> found deep underground.</a:t>
            </a:r>
          </a:p>
          <a:p>
            <a:pPr>
              <a:buFont typeface="Arial" panose="020B0604020202020204" pitchFamily="34" charset="0"/>
              <a:buChar char="•"/>
            </a:pPr>
            <a:r>
              <a:rPr lang="en-US" dirty="0"/>
              <a:t>This is </a:t>
            </a:r>
            <a:r>
              <a:rPr lang="en-US" b="1" dirty="0"/>
              <a:t>renewable</a:t>
            </a:r>
            <a:r>
              <a:rPr lang="en-US" dirty="0"/>
              <a:t> because the Earth continually produces heat from its core, and with proper management, the hot water or steam can be </a:t>
            </a:r>
            <a:r>
              <a:rPr lang="en-US" b="1" dirty="0"/>
              <a:t>replenished naturally</a:t>
            </a:r>
            <a:r>
              <a:rPr lang="en-US" dirty="0"/>
              <a:t>.</a:t>
            </a:r>
          </a:p>
          <a:p>
            <a:pPr>
              <a:buNone/>
            </a:pPr>
            <a:r>
              <a:rPr lang="en-US" b="1" dirty="0"/>
              <a:t>🔸 Source:</a:t>
            </a:r>
          </a:p>
          <a:p>
            <a:pPr>
              <a:buNone/>
            </a:pPr>
            <a:r>
              <a:rPr lang="en-US" dirty="0"/>
              <a:t>The </a:t>
            </a:r>
            <a:r>
              <a:rPr lang="en-US" b="1" dirty="0"/>
              <a:t>source</a:t>
            </a:r>
            <a:r>
              <a:rPr lang="en-US" dirty="0"/>
              <a:t> of energy is the </a:t>
            </a:r>
            <a:r>
              <a:rPr lang="en-US" b="1" dirty="0"/>
              <a:t>heat from the Earth’s interior</a:t>
            </a:r>
            <a:r>
              <a:rPr lang="en-US" dirty="0"/>
              <a:t>, specifically from the </a:t>
            </a:r>
            <a:r>
              <a:rPr lang="en-US" b="1" dirty="0"/>
              <a:t>mantle and crust</a:t>
            </a:r>
            <a:r>
              <a:rPr lang="en-US" dirty="0"/>
              <a:t>.</a:t>
            </a:r>
          </a:p>
          <a:p>
            <a:pPr>
              <a:buFont typeface="Arial" panose="020B0604020202020204" pitchFamily="34" charset="0"/>
              <a:buChar char="•"/>
            </a:pPr>
            <a:r>
              <a:rPr lang="en-US" dirty="0"/>
              <a:t>This </a:t>
            </a:r>
            <a:r>
              <a:rPr lang="en-US" b="1" dirty="0"/>
              <a:t>geothermal heat</a:t>
            </a:r>
            <a:r>
              <a:rPr lang="en-US" dirty="0"/>
              <a:t> is captured by drilling deep wells and bringing hot water or steam to the surface to turn turbines and generate electricity.</a:t>
            </a:r>
          </a:p>
          <a:p>
            <a:pPr>
              <a:buFont typeface="Arial" panose="020B0604020202020204" pitchFamily="34" charset="0"/>
              <a:buChar char="•"/>
            </a:pPr>
            <a:r>
              <a:rPr lang="en-US" dirty="0"/>
              <a:t>It's a </a:t>
            </a:r>
            <a:r>
              <a:rPr lang="en-US" b="1" dirty="0"/>
              <a:t>renewable source</a:t>
            </a:r>
            <a:r>
              <a:rPr lang="en-US" dirty="0"/>
              <a:t> as the Earth's internal heat is essentially endless on a human time scale.</a:t>
            </a:r>
          </a:p>
          <a:p>
            <a:pPr>
              <a:buNone/>
            </a:pPr>
            <a:r>
              <a:rPr lang="en-US" b="1" dirty="0"/>
              <a:t>🔍 Summary:</a:t>
            </a:r>
          </a:p>
          <a:p>
            <a:pPr>
              <a:buFont typeface="Arial" panose="020B0604020202020204" pitchFamily="34" charset="0"/>
              <a:buChar char="•"/>
            </a:pPr>
            <a:r>
              <a:rPr lang="en-US" b="1" dirty="0"/>
              <a:t>Resource</a:t>
            </a:r>
            <a:r>
              <a:rPr lang="en-US" dirty="0"/>
              <a:t>: </a:t>
            </a:r>
            <a:r>
              <a:rPr lang="en-US" b="1" dirty="0"/>
              <a:t>Geothermal water or steam</a:t>
            </a:r>
            <a:r>
              <a:rPr lang="en-US" dirty="0"/>
              <a:t> (used in the process)</a:t>
            </a:r>
          </a:p>
          <a:p>
            <a:pPr>
              <a:buFont typeface="Arial" panose="020B0604020202020204" pitchFamily="34" charset="0"/>
              <a:buChar char="•"/>
            </a:pPr>
            <a:r>
              <a:rPr lang="en-US" b="1" dirty="0"/>
              <a:t>Source</a:t>
            </a:r>
            <a:r>
              <a:rPr lang="en-US" dirty="0"/>
              <a:t>: </a:t>
            </a:r>
            <a:r>
              <a:rPr lang="en-US" b="1" dirty="0"/>
              <a:t>Earth’s internal heat</a:t>
            </a:r>
            <a:r>
              <a:rPr lang="en-US" dirty="0"/>
              <a:t> (origin of the energy)</a:t>
            </a:r>
          </a:p>
          <a:p>
            <a:endParaRPr lang="en-US" dirty="0"/>
          </a:p>
        </p:txBody>
      </p:sp>
      <p:sp>
        <p:nvSpPr>
          <p:cNvPr id="4" name="Slide Number Placeholder 3"/>
          <p:cNvSpPr>
            <a:spLocks noGrp="1"/>
          </p:cNvSpPr>
          <p:nvPr>
            <p:ph type="sldNum" sz="quarter" idx="5"/>
          </p:nvPr>
        </p:nvSpPr>
        <p:spPr/>
        <p:txBody>
          <a:bodyPr/>
          <a:lstStyle/>
          <a:p>
            <a:fld id="{1EEBD77F-CCB5-4190-913D-D3B60CAAF9F8}" type="slidenum">
              <a:rPr lang="en-US" smtClean="0"/>
              <a:t>11</a:t>
            </a:fld>
            <a:endParaRPr lang="en-US"/>
          </a:p>
        </p:txBody>
      </p:sp>
    </p:spTree>
    <p:extLst>
      <p:ext uri="{BB962C8B-B14F-4D97-AF65-F5344CB8AC3E}">
        <p14:creationId xmlns:p14="http://schemas.microsoft.com/office/powerpoint/2010/main" val="28631936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Nonrenewable Resource</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 A resource that cannot be replaced quickly and may run out if used too much.</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1EEBD77F-CCB5-4190-913D-D3B60CAAF9F8}" type="slidenum">
              <a:rPr lang="en-US" smtClean="0"/>
              <a:t>12</a:t>
            </a:fld>
            <a:endParaRPr lang="en-US"/>
          </a:p>
        </p:txBody>
      </p:sp>
    </p:spTree>
    <p:extLst>
      <p:ext uri="{BB962C8B-B14F-4D97-AF65-F5344CB8AC3E}">
        <p14:creationId xmlns:p14="http://schemas.microsoft.com/office/powerpoint/2010/main" val="26775880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694AACE-0E5F-48D5-ACB8-F05243076CCA}" type="datetime1">
              <a:rPr lang="en-US" smtClean="0"/>
              <a:t>4/27/2026</a:t>
            </a:fld>
            <a:endParaRPr lang="en-US"/>
          </a:p>
        </p:txBody>
      </p:sp>
      <p:sp>
        <p:nvSpPr>
          <p:cNvPr id="5" name="Footer Placeholder 4"/>
          <p:cNvSpPr>
            <a:spLocks noGrp="1"/>
          </p:cNvSpPr>
          <p:nvPr>
            <p:ph type="ftr" sz="quarter" idx="11"/>
          </p:nvPr>
        </p:nvSpPr>
        <p:spPr/>
        <p:txBody>
          <a:bodyPr/>
          <a:lstStyle/>
          <a:p>
            <a:r>
              <a:rPr lang="en-US"/>
              <a:t>STEM Scholars Hub Inc.</a:t>
            </a:r>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64165C0-816A-4D8B-840A-055FD0EBA721}" type="datetime1">
              <a:rPr lang="en-US" smtClean="0"/>
              <a:t>4/27/2026</a:t>
            </a:fld>
            <a:endParaRPr lang="en-US"/>
          </a:p>
        </p:txBody>
      </p:sp>
      <p:sp>
        <p:nvSpPr>
          <p:cNvPr id="5" name="Footer Placeholder 4"/>
          <p:cNvSpPr>
            <a:spLocks noGrp="1"/>
          </p:cNvSpPr>
          <p:nvPr>
            <p:ph type="ftr" sz="quarter" idx="11"/>
          </p:nvPr>
        </p:nvSpPr>
        <p:spPr/>
        <p:txBody>
          <a:bodyPr/>
          <a:lstStyle/>
          <a:p>
            <a:r>
              <a:rPr lang="en-US"/>
              <a:t>STEM Scholars Hub Inc.</a:t>
            </a:r>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DA8227A-41C3-4934-85E5-5DC3CACB8B20}" type="datetime1">
              <a:rPr lang="en-US" smtClean="0"/>
              <a:t>4/27/2026</a:t>
            </a:fld>
            <a:endParaRPr lang="en-US"/>
          </a:p>
        </p:txBody>
      </p:sp>
      <p:sp>
        <p:nvSpPr>
          <p:cNvPr id="5" name="Footer Placeholder 4"/>
          <p:cNvSpPr>
            <a:spLocks noGrp="1"/>
          </p:cNvSpPr>
          <p:nvPr>
            <p:ph type="ftr" sz="quarter" idx="11"/>
          </p:nvPr>
        </p:nvSpPr>
        <p:spPr/>
        <p:txBody>
          <a:bodyPr/>
          <a:lstStyle/>
          <a:p>
            <a:r>
              <a:rPr lang="en-US"/>
              <a:t>STEM Scholars Hub Inc.</a:t>
            </a:r>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989D173-1211-4DD8-AF99-78E635BF0A31}" type="datetime1">
              <a:rPr lang="en-US" smtClean="0"/>
              <a:t>4/27/2026</a:t>
            </a:fld>
            <a:endParaRPr lang="en-US"/>
          </a:p>
        </p:txBody>
      </p:sp>
      <p:sp>
        <p:nvSpPr>
          <p:cNvPr id="5" name="Footer Placeholder 4"/>
          <p:cNvSpPr>
            <a:spLocks noGrp="1"/>
          </p:cNvSpPr>
          <p:nvPr>
            <p:ph type="ftr" sz="quarter" idx="11"/>
          </p:nvPr>
        </p:nvSpPr>
        <p:spPr/>
        <p:txBody>
          <a:bodyPr/>
          <a:lstStyle/>
          <a:p>
            <a:r>
              <a:rPr lang="en-US"/>
              <a:t>STEM Scholars Hub Inc.</a:t>
            </a:r>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DA0CE3B-0721-462A-9732-8744C95D3B75}" type="datetime1">
              <a:rPr lang="en-US" smtClean="0"/>
              <a:t>4/27/2026</a:t>
            </a:fld>
            <a:endParaRPr lang="en-US"/>
          </a:p>
        </p:txBody>
      </p:sp>
      <p:sp>
        <p:nvSpPr>
          <p:cNvPr id="5" name="Footer Placeholder 4"/>
          <p:cNvSpPr>
            <a:spLocks noGrp="1"/>
          </p:cNvSpPr>
          <p:nvPr>
            <p:ph type="ftr" sz="quarter" idx="11"/>
          </p:nvPr>
        </p:nvSpPr>
        <p:spPr/>
        <p:txBody>
          <a:bodyPr/>
          <a:lstStyle/>
          <a:p>
            <a:r>
              <a:rPr lang="en-US"/>
              <a:t>STEM Scholars Hub Inc.</a:t>
            </a:r>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EC8E8A4-AE3D-4661-AB44-A0329FD4F74E}" type="datetime1">
              <a:rPr lang="en-US" smtClean="0"/>
              <a:t>4/27/2026</a:t>
            </a:fld>
            <a:endParaRPr lang="en-US"/>
          </a:p>
        </p:txBody>
      </p:sp>
      <p:sp>
        <p:nvSpPr>
          <p:cNvPr id="6" name="Footer Placeholder 5"/>
          <p:cNvSpPr>
            <a:spLocks noGrp="1"/>
          </p:cNvSpPr>
          <p:nvPr>
            <p:ph type="ftr" sz="quarter" idx="11"/>
          </p:nvPr>
        </p:nvSpPr>
        <p:spPr/>
        <p:txBody>
          <a:bodyPr/>
          <a:lstStyle/>
          <a:p>
            <a:r>
              <a:rPr lang="en-US"/>
              <a:t>STEM Scholars Hub Inc.</a:t>
            </a:r>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CA27545-C259-404E-AFCE-6864FAC7999D}" type="datetime1">
              <a:rPr lang="en-US" smtClean="0"/>
              <a:t>4/27/2026</a:t>
            </a:fld>
            <a:endParaRPr lang="en-US"/>
          </a:p>
        </p:txBody>
      </p:sp>
      <p:sp>
        <p:nvSpPr>
          <p:cNvPr id="8" name="Footer Placeholder 7"/>
          <p:cNvSpPr>
            <a:spLocks noGrp="1"/>
          </p:cNvSpPr>
          <p:nvPr>
            <p:ph type="ftr" sz="quarter" idx="11"/>
          </p:nvPr>
        </p:nvSpPr>
        <p:spPr/>
        <p:txBody>
          <a:bodyPr/>
          <a:lstStyle/>
          <a:p>
            <a:r>
              <a:rPr lang="en-US"/>
              <a:t>STEM Scholars Hub Inc.</a:t>
            </a:r>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092B957-3BDF-47DB-82D8-52B32B946608}" type="datetime1">
              <a:rPr lang="en-US" smtClean="0"/>
              <a:t>4/27/2026</a:t>
            </a:fld>
            <a:endParaRPr lang="en-US"/>
          </a:p>
        </p:txBody>
      </p:sp>
      <p:sp>
        <p:nvSpPr>
          <p:cNvPr id="4" name="Footer Placeholder 3"/>
          <p:cNvSpPr>
            <a:spLocks noGrp="1"/>
          </p:cNvSpPr>
          <p:nvPr>
            <p:ph type="ftr" sz="quarter" idx="11"/>
          </p:nvPr>
        </p:nvSpPr>
        <p:spPr/>
        <p:txBody>
          <a:bodyPr/>
          <a:lstStyle/>
          <a:p>
            <a:r>
              <a:rPr lang="en-US"/>
              <a:t>STEM Scholars Hub Inc.</a:t>
            </a:r>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DA118A-5285-4456-93CA-3D754158DA2B}" type="datetime1">
              <a:rPr lang="en-US" smtClean="0"/>
              <a:t>4/27/2026</a:t>
            </a:fld>
            <a:endParaRPr lang="en-US"/>
          </a:p>
        </p:txBody>
      </p:sp>
      <p:sp>
        <p:nvSpPr>
          <p:cNvPr id="3" name="Footer Placeholder 2"/>
          <p:cNvSpPr>
            <a:spLocks noGrp="1"/>
          </p:cNvSpPr>
          <p:nvPr>
            <p:ph type="ftr" sz="quarter" idx="11"/>
          </p:nvPr>
        </p:nvSpPr>
        <p:spPr/>
        <p:txBody>
          <a:bodyPr/>
          <a:lstStyle/>
          <a:p>
            <a:r>
              <a:rPr lang="en-US"/>
              <a:t>STEM Scholars Hub Inc.</a:t>
            </a:r>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7C367E2-0C22-452D-A25B-4E3FE340373E}" type="datetime1">
              <a:rPr lang="en-US" smtClean="0"/>
              <a:t>4/27/2026</a:t>
            </a:fld>
            <a:endParaRPr lang="en-US"/>
          </a:p>
        </p:txBody>
      </p:sp>
      <p:sp>
        <p:nvSpPr>
          <p:cNvPr id="6" name="Footer Placeholder 5"/>
          <p:cNvSpPr>
            <a:spLocks noGrp="1"/>
          </p:cNvSpPr>
          <p:nvPr>
            <p:ph type="ftr" sz="quarter" idx="11"/>
          </p:nvPr>
        </p:nvSpPr>
        <p:spPr/>
        <p:txBody>
          <a:bodyPr/>
          <a:lstStyle/>
          <a:p>
            <a:r>
              <a:rPr lang="en-US"/>
              <a:t>STEM Scholars Hub Inc.</a:t>
            </a:r>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A0AD91B-A68B-4365-954E-589F1D8B0880}" type="datetime1">
              <a:rPr lang="en-US" smtClean="0"/>
              <a:t>4/27/2026</a:t>
            </a:fld>
            <a:endParaRPr lang="en-US"/>
          </a:p>
        </p:txBody>
      </p:sp>
      <p:sp>
        <p:nvSpPr>
          <p:cNvPr id="6" name="Footer Placeholder 5"/>
          <p:cNvSpPr>
            <a:spLocks noGrp="1"/>
          </p:cNvSpPr>
          <p:nvPr>
            <p:ph type="ftr" sz="quarter" idx="11"/>
          </p:nvPr>
        </p:nvSpPr>
        <p:spPr/>
        <p:txBody>
          <a:bodyPr/>
          <a:lstStyle/>
          <a:p>
            <a:r>
              <a:rPr lang="en-US"/>
              <a:t>STEM Scholars Hub Inc.</a:t>
            </a:r>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B5DE4D-4575-49FA-A06D-61696D0EA504}" type="datetime1">
              <a:rPr lang="en-US" smtClean="0"/>
              <a:t>4/27/2026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STEM Scholars Hub Inc.</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cdn4.vectorstock.com/i/1000x1000/27/98/many-forms-of-biomass-energy-vector-46372798.jp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blogger.googleusercontent.com/img/b/R29vZ2xl/AVvXsEgGMQBMcSVqqz9g8kRW1iWvfzctuF9cJYUQkjgUHLDRyu1X7MoVmM7S16FNjTvyuSIVSKdX7NTLVgDoz1i8mPyiAwkm7wY9eAKSxQPuKpXaiUeYJxPqDzcQWBA_A0j_g6alz6J6HMDMuQy8pVcOa0yhalr3vdJtMoqe4SiSHpzYdS-yw-s-3uqOkQ/s1920/341421465_3012028209104822_3193407651375948291_n.jpg"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www.fpl.com/content/fplgp/us/en/clean-energy/natural-gas/plants/_jcr_content/root/responsivegrid/fplcontainer/responsivegrid_copy__1242358917/fplcontainer/image.coreimg.jpeg/1588888969210/okeechobee.jpeg"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s://3.bp.blogspot.com/-bfNJ7xCu9yA/UmKxkLp0clI/AAAAAAAADDQ/_VgIdGNd-p4/s1600/DSC_2924-1.jpg"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quizizz.com/join?gc=15598804"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jpe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www.bing.com/images/search?view=detailV2&amp;ccid=kb7FJUf1&amp;id=9C80264553F3FE7B3BCE73B1C0CE9E7E629B295B&amp;thid=OIP.kb7FJUf1eR2HfxhGTrkWQAHaEK&amp;mediaurl=https%3A%2F%2Fexternal-preview.redd.it%2FbRV2XfleDwvQJ0iAOMTf8q2O-Rh8qqMqXLyW8ksD6bI.png%3Fformat%3Dpjpg%26auto%3Dwebp%26s%3D9b92a4cb1121ea50de0895315b12ed8c5f78df03&amp;cdnurl=https%3A%2F%2Fth.bing.com%2Fth%2Fid%2FR.91bec52547f5791d877f18464eb91640%3Frik%3DWymbYn6ezsCxcw%26pid%3DImgRaw%26r%3D0&amp;exph=1080&amp;expw=1920&amp;q=Hillsborough+River+Dam+in+Tampa&amp;simid=607994738305105209&amp;FORM=IRPRST&amp;ck=E47F7C30EBAC006D974DAE51F2381B2D&amp;selectedIndex=2&amp;itb=0&amp;cw=1375&amp;ch=664&amp;mode=overlay"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www.nrg.com/assets/images/pages/insights/sustainability/lakeland-electric-and-nrg-energy-begin-operation-of-solar-power-plant-in-lakeland-fl/desktopImage.jpg.thumb.1352.2400.jp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blogger.googleusercontent.com/img/b/R29vZ2xl/AVvXsEg59y2zZtBtXC7ATypNQZsXPeFqZyuZ0B-zJCQOziuBPTdeTJSrgJqfd0ypxIwkENNWIr2xJv--OE_2zBxvLvIc2lU88Z4zLFKSh2kiCuQehwHjaVAulVVbyrLAiWKiBa31OAsY7bARAV_I9KVHnLmQSP_MuZSwZ1S7RGvIvTmGQY-PhESWklicJ5WD/s1000/Alta%20Wind%20Energy%20Center.jp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3BA513B0-82FF-4F41-8178-885375D1CF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27F68885-3AEF-5972-9895-E6DC3EDCF093}"/>
              </a:ext>
            </a:extLst>
          </p:cNvPr>
          <p:cNvPicPr>
            <a:picLocks noChangeAspect="1"/>
          </p:cNvPicPr>
          <p:nvPr/>
        </p:nvPicPr>
        <p:blipFill>
          <a:blip r:embed="rId2"/>
          <a:srcRect t="9533" r="1" b="1"/>
          <a:stretch/>
        </p:blipFill>
        <p:spPr>
          <a:xfrm>
            <a:off x="-13653" y="-15539"/>
            <a:ext cx="9171076" cy="3997584"/>
          </a:xfrm>
          <a:prstGeom prst="rect">
            <a:avLst/>
          </a:prstGeom>
        </p:spPr>
      </p:pic>
      <p:grpSp>
        <p:nvGrpSpPr>
          <p:cNvPr id="22" name="Group 21">
            <a:extLst>
              <a:ext uri="{FF2B5EF4-FFF2-40B4-BE49-F238E27FC236}">
                <a16:creationId xmlns:a16="http://schemas.microsoft.com/office/drawing/2014/main" id="{93DB8501-F9F2-4ACD-B56A-9019CD5006D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28" y="2987478"/>
            <a:ext cx="9171095" cy="1828800"/>
            <a:chOff x="-305" y="2987478"/>
            <a:chExt cx="12188952" cy="1828800"/>
          </a:xfrm>
        </p:grpSpPr>
        <p:sp>
          <p:nvSpPr>
            <p:cNvPr id="23" name="Freeform: Shape 22">
              <a:extLst>
                <a:ext uri="{FF2B5EF4-FFF2-40B4-BE49-F238E27FC236}">
                  <a16:creationId xmlns:a16="http://schemas.microsoft.com/office/drawing/2014/main" id="{DD03A94A-ADF5-4334-86B1-DBA5F70ACD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2987478"/>
              <a:ext cx="12188952" cy="1099712"/>
            </a:xfrm>
            <a:custGeom>
              <a:avLst/>
              <a:gdLst>
                <a:gd name="connsiteX0" fmla="*/ 9182100 w 9182100"/>
                <a:gd name="connsiteY0" fmla="*/ 396420 h 932744"/>
                <a:gd name="connsiteX1" fmla="*/ 9103805 w 9182100"/>
                <a:gd name="connsiteY1" fmla="*/ 392229 h 932744"/>
                <a:gd name="connsiteX2" fmla="*/ 8712422 w 9182100"/>
                <a:gd name="connsiteY2" fmla="*/ 359749 h 932744"/>
                <a:gd name="connsiteX3" fmla="*/ 8322755 w 9182100"/>
                <a:gd name="connsiteY3" fmla="*/ 313362 h 932744"/>
                <a:gd name="connsiteX4" fmla="*/ 8134826 w 9182100"/>
                <a:gd name="connsiteY4" fmla="*/ 283930 h 932744"/>
                <a:gd name="connsiteX5" fmla="*/ 8090916 w 9182100"/>
                <a:gd name="connsiteY5" fmla="*/ 275643 h 932744"/>
                <a:gd name="connsiteX6" fmla="*/ 8069485 w 9182100"/>
                <a:gd name="connsiteY6" fmla="*/ 271262 h 932744"/>
                <a:gd name="connsiteX7" fmla="*/ 8041862 w 9182100"/>
                <a:gd name="connsiteY7" fmla="*/ 266595 h 932744"/>
                <a:gd name="connsiteX8" fmla="*/ 7986903 w 9182100"/>
                <a:gd name="connsiteY8" fmla="*/ 257546 h 932744"/>
                <a:gd name="connsiteX9" fmla="*/ 7934230 w 9182100"/>
                <a:gd name="connsiteY9" fmla="*/ 249640 h 932744"/>
                <a:gd name="connsiteX10" fmla="*/ 7727537 w 9182100"/>
                <a:gd name="connsiteY10" fmla="*/ 221922 h 932744"/>
                <a:gd name="connsiteX11" fmla="*/ 7625239 w 9182100"/>
                <a:gd name="connsiteY11" fmla="*/ 209730 h 932744"/>
                <a:gd name="connsiteX12" fmla="*/ 7523227 w 9182100"/>
                <a:gd name="connsiteY12" fmla="*/ 198110 h 932744"/>
                <a:gd name="connsiteX13" fmla="*/ 7115651 w 9182100"/>
                <a:gd name="connsiteY13" fmla="*/ 158010 h 932744"/>
                <a:gd name="connsiteX14" fmla="*/ 6706839 w 9182100"/>
                <a:gd name="connsiteY14" fmla="*/ 126958 h 932744"/>
                <a:gd name="connsiteX15" fmla="*/ 6604064 w 9182100"/>
                <a:gd name="connsiteY15" fmla="*/ 120862 h 932744"/>
                <a:gd name="connsiteX16" fmla="*/ 6501003 w 9182100"/>
                <a:gd name="connsiteY16" fmla="*/ 115338 h 932744"/>
                <a:gd name="connsiteX17" fmla="*/ 6397467 w 9182100"/>
                <a:gd name="connsiteY17" fmla="*/ 110385 h 932744"/>
                <a:gd name="connsiteX18" fmla="*/ 6293168 w 9182100"/>
                <a:gd name="connsiteY18" fmla="*/ 106860 h 932744"/>
                <a:gd name="connsiteX19" fmla="*/ 6079712 w 9182100"/>
                <a:gd name="connsiteY19" fmla="*/ 103908 h 932744"/>
                <a:gd name="connsiteX20" fmla="*/ 6024563 w 9182100"/>
                <a:gd name="connsiteY20" fmla="*/ 104479 h 932744"/>
                <a:gd name="connsiteX21" fmla="*/ 5968080 w 9182100"/>
                <a:gd name="connsiteY21" fmla="*/ 106479 h 932744"/>
                <a:gd name="connsiteX22" fmla="*/ 5855875 w 9182100"/>
                <a:gd name="connsiteY22" fmla="*/ 113242 h 932744"/>
                <a:gd name="connsiteX23" fmla="*/ 5439251 w 9182100"/>
                <a:gd name="connsiteY23" fmla="*/ 160105 h 932744"/>
                <a:gd name="connsiteX24" fmla="*/ 5075396 w 9182100"/>
                <a:gd name="connsiteY24" fmla="*/ 186585 h 932744"/>
                <a:gd name="connsiteX25" fmla="*/ 4712780 w 9182100"/>
                <a:gd name="connsiteY25" fmla="*/ 171249 h 932744"/>
                <a:gd name="connsiteX26" fmla="*/ 4666679 w 9182100"/>
                <a:gd name="connsiteY26" fmla="*/ 166773 h 932744"/>
                <a:gd name="connsiteX27" fmla="*/ 4620292 w 9182100"/>
                <a:gd name="connsiteY27" fmla="*/ 161629 h 932744"/>
                <a:gd name="connsiteX28" fmla="*/ 4573810 w 9182100"/>
                <a:gd name="connsiteY28" fmla="*/ 156009 h 932744"/>
                <a:gd name="connsiteX29" fmla="*/ 4550569 w 9182100"/>
                <a:gd name="connsiteY29" fmla="*/ 153057 h 932744"/>
                <a:gd name="connsiteX30" fmla="*/ 4538948 w 9182100"/>
                <a:gd name="connsiteY30" fmla="*/ 151628 h 932744"/>
                <a:gd name="connsiteX31" fmla="*/ 4526566 w 9182100"/>
                <a:gd name="connsiteY31" fmla="*/ 149913 h 932744"/>
                <a:gd name="connsiteX32" fmla="*/ 4327779 w 9182100"/>
                <a:gd name="connsiteY32" fmla="*/ 122862 h 932744"/>
                <a:gd name="connsiteX33" fmla="*/ 3929729 w 9182100"/>
                <a:gd name="connsiteY33" fmla="*/ 68189 h 932744"/>
                <a:gd name="connsiteX34" fmla="*/ 3729133 w 9182100"/>
                <a:gd name="connsiteY34" fmla="*/ 41900 h 932744"/>
                <a:gd name="connsiteX35" fmla="*/ 3628930 w 9182100"/>
                <a:gd name="connsiteY35" fmla="*/ 28946 h 932744"/>
                <a:gd name="connsiteX36" fmla="*/ 3573399 w 9182100"/>
                <a:gd name="connsiteY36" fmla="*/ 22278 h 932744"/>
                <a:gd name="connsiteX37" fmla="*/ 3516916 w 9182100"/>
                <a:gd name="connsiteY37" fmla="*/ 16468 h 932744"/>
                <a:gd name="connsiteX38" fmla="*/ 3074670 w 9182100"/>
                <a:gd name="connsiteY38" fmla="*/ 752 h 932744"/>
                <a:gd name="connsiteX39" fmla="*/ 2858738 w 9182100"/>
                <a:gd name="connsiteY39" fmla="*/ 8753 h 932744"/>
                <a:gd name="connsiteX40" fmla="*/ 2645474 w 9182100"/>
                <a:gd name="connsiteY40" fmla="*/ 25326 h 932744"/>
                <a:gd name="connsiteX41" fmla="*/ 1810798 w 9182100"/>
                <a:gd name="connsiteY41" fmla="*/ 158010 h 932744"/>
                <a:gd name="connsiteX42" fmla="*/ 1602772 w 9182100"/>
                <a:gd name="connsiteY42" fmla="*/ 208111 h 932744"/>
                <a:gd name="connsiteX43" fmla="*/ 1548860 w 9182100"/>
                <a:gd name="connsiteY43" fmla="*/ 222780 h 932744"/>
                <a:gd name="connsiteX44" fmla="*/ 1501331 w 9182100"/>
                <a:gd name="connsiteY44" fmla="*/ 236115 h 932744"/>
                <a:gd name="connsiteX45" fmla="*/ 1411224 w 9182100"/>
                <a:gd name="connsiteY45" fmla="*/ 260880 h 932744"/>
                <a:gd name="connsiteX46" fmla="*/ 1050893 w 9182100"/>
                <a:gd name="connsiteY46" fmla="*/ 338032 h 932744"/>
                <a:gd name="connsiteX47" fmla="*/ 871252 w 9182100"/>
                <a:gd name="connsiteY47" fmla="*/ 360511 h 932744"/>
                <a:gd name="connsiteX48" fmla="*/ 781812 w 9182100"/>
                <a:gd name="connsiteY48" fmla="*/ 366512 h 932744"/>
                <a:gd name="connsiteX49" fmla="*/ 692563 w 9182100"/>
                <a:gd name="connsiteY49" fmla="*/ 369655 h 932744"/>
                <a:gd name="connsiteX50" fmla="*/ 515017 w 9182100"/>
                <a:gd name="connsiteY50" fmla="*/ 363940 h 932744"/>
                <a:gd name="connsiteX51" fmla="*/ 337661 w 9182100"/>
                <a:gd name="connsiteY51" fmla="*/ 341937 h 932744"/>
                <a:gd name="connsiteX52" fmla="*/ 156972 w 9182100"/>
                <a:gd name="connsiteY52" fmla="*/ 303456 h 932744"/>
                <a:gd name="connsiteX53" fmla="*/ 0 w 9182100"/>
                <a:gd name="connsiteY53" fmla="*/ 261642 h 932744"/>
                <a:gd name="connsiteX54" fmla="*/ 0 w 9182100"/>
                <a:gd name="connsiteY54" fmla="*/ 713412 h 932744"/>
                <a:gd name="connsiteX55" fmla="*/ 9144 w 9182100"/>
                <a:gd name="connsiteY55" fmla="*/ 717699 h 932744"/>
                <a:gd name="connsiteX56" fmla="*/ 213360 w 9182100"/>
                <a:gd name="connsiteY56" fmla="*/ 801042 h 932744"/>
                <a:gd name="connsiteX57" fmla="*/ 653510 w 9182100"/>
                <a:gd name="connsiteY57" fmla="*/ 908199 h 932744"/>
                <a:gd name="connsiteX58" fmla="*/ 1101947 w 9182100"/>
                <a:gd name="connsiteY58" fmla="*/ 930773 h 932744"/>
                <a:gd name="connsiteX59" fmla="*/ 1540002 w 9182100"/>
                <a:gd name="connsiteY59" fmla="*/ 889434 h 932744"/>
                <a:gd name="connsiteX60" fmla="*/ 1647158 w 9182100"/>
                <a:gd name="connsiteY60" fmla="*/ 871242 h 932744"/>
                <a:gd name="connsiteX61" fmla="*/ 1698117 w 9182100"/>
                <a:gd name="connsiteY61" fmla="*/ 862193 h 932744"/>
                <a:gd name="connsiteX62" fmla="*/ 1742789 w 9182100"/>
                <a:gd name="connsiteY62" fmla="*/ 854668 h 932744"/>
                <a:gd name="connsiteX63" fmla="*/ 1931003 w 9182100"/>
                <a:gd name="connsiteY63" fmla="*/ 826950 h 932744"/>
                <a:gd name="connsiteX64" fmla="*/ 2314861 w 9182100"/>
                <a:gd name="connsiteY64" fmla="*/ 783897 h 932744"/>
                <a:gd name="connsiteX65" fmla="*/ 2506885 w 9182100"/>
                <a:gd name="connsiteY65" fmla="*/ 768086 h 932744"/>
                <a:gd name="connsiteX66" fmla="*/ 2602611 w 9182100"/>
                <a:gd name="connsiteY66" fmla="*/ 762085 h 932744"/>
                <a:gd name="connsiteX67" fmla="*/ 2698052 w 9182100"/>
                <a:gd name="connsiteY67" fmla="*/ 756846 h 932744"/>
                <a:gd name="connsiteX68" fmla="*/ 2887980 w 9182100"/>
                <a:gd name="connsiteY68" fmla="*/ 750846 h 932744"/>
                <a:gd name="connsiteX69" fmla="*/ 3075813 w 9182100"/>
                <a:gd name="connsiteY69" fmla="*/ 750179 h 932744"/>
                <a:gd name="connsiteX70" fmla="*/ 3168587 w 9182100"/>
                <a:gd name="connsiteY70" fmla="*/ 752751 h 932744"/>
                <a:gd name="connsiteX71" fmla="*/ 3260408 w 9182100"/>
                <a:gd name="connsiteY71" fmla="*/ 756656 h 932744"/>
                <a:gd name="connsiteX72" fmla="*/ 3440049 w 9182100"/>
                <a:gd name="connsiteY72" fmla="*/ 771610 h 932744"/>
                <a:gd name="connsiteX73" fmla="*/ 3483864 w 9182100"/>
                <a:gd name="connsiteY73" fmla="*/ 776849 h 932744"/>
                <a:gd name="connsiteX74" fmla="*/ 3528536 w 9182100"/>
                <a:gd name="connsiteY74" fmla="*/ 782469 h 932744"/>
                <a:gd name="connsiteX75" fmla="*/ 3628549 w 9182100"/>
                <a:gd name="connsiteY75" fmla="*/ 796089 h 932744"/>
                <a:gd name="connsiteX76" fmla="*/ 3828574 w 9182100"/>
                <a:gd name="connsiteY76" fmla="*/ 823140 h 932744"/>
                <a:gd name="connsiteX77" fmla="*/ 4231196 w 9182100"/>
                <a:gd name="connsiteY77" fmla="*/ 874099 h 932744"/>
                <a:gd name="connsiteX78" fmla="*/ 4433126 w 9182100"/>
                <a:gd name="connsiteY78" fmla="*/ 897435 h 932744"/>
                <a:gd name="connsiteX79" fmla="*/ 4485990 w 9182100"/>
                <a:gd name="connsiteY79" fmla="*/ 903246 h 932744"/>
                <a:gd name="connsiteX80" fmla="*/ 4539806 w 9182100"/>
                <a:gd name="connsiteY80" fmla="*/ 908961 h 932744"/>
                <a:gd name="connsiteX81" fmla="*/ 4593908 w 9182100"/>
                <a:gd name="connsiteY81" fmla="*/ 914199 h 932744"/>
                <a:gd name="connsiteX82" fmla="*/ 4648296 w 9182100"/>
                <a:gd name="connsiteY82" fmla="*/ 918771 h 932744"/>
                <a:gd name="connsiteX83" fmla="*/ 5092446 w 9182100"/>
                <a:gd name="connsiteY83" fmla="*/ 931154 h 932744"/>
                <a:gd name="connsiteX84" fmla="*/ 5533168 w 9182100"/>
                <a:gd name="connsiteY84" fmla="*/ 891816 h 932744"/>
                <a:gd name="connsiteX85" fmla="*/ 5918169 w 9182100"/>
                <a:gd name="connsiteY85" fmla="*/ 840666 h 932744"/>
                <a:gd name="connsiteX86" fmla="*/ 6007323 w 9182100"/>
                <a:gd name="connsiteY86" fmla="*/ 833237 h 932744"/>
                <a:gd name="connsiteX87" fmla="*/ 6051709 w 9182100"/>
                <a:gd name="connsiteY87" fmla="*/ 830570 h 932744"/>
                <a:gd name="connsiteX88" fmla="*/ 6097429 w 9182100"/>
                <a:gd name="connsiteY88" fmla="*/ 828379 h 932744"/>
                <a:gd name="connsiteX89" fmla="*/ 6287834 w 9182100"/>
                <a:gd name="connsiteY89" fmla="*/ 822569 h 932744"/>
                <a:gd name="connsiteX90" fmla="*/ 6681597 w 9182100"/>
                <a:gd name="connsiteY90" fmla="*/ 821235 h 932744"/>
                <a:gd name="connsiteX91" fmla="*/ 7079647 w 9182100"/>
                <a:gd name="connsiteY91" fmla="*/ 826569 h 932744"/>
                <a:gd name="connsiteX92" fmla="*/ 7478173 w 9182100"/>
                <a:gd name="connsiteY92" fmla="*/ 836094 h 932744"/>
                <a:gd name="connsiteX93" fmla="*/ 7871937 w 9182100"/>
                <a:gd name="connsiteY93" fmla="*/ 851430 h 932744"/>
                <a:gd name="connsiteX94" fmla="*/ 7919657 w 9182100"/>
                <a:gd name="connsiteY94" fmla="*/ 854097 h 932744"/>
                <a:gd name="connsiteX95" fmla="*/ 7964901 w 9182100"/>
                <a:gd name="connsiteY95" fmla="*/ 857240 h 932744"/>
                <a:gd name="connsiteX96" fmla="*/ 8015955 w 9182100"/>
                <a:gd name="connsiteY96" fmla="*/ 861050 h 932744"/>
                <a:gd name="connsiteX97" fmla="*/ 8072247 w 9182100"/>
                <a:gd name="connsiteY97" fmla="*/ 864384 h 932744"/>
                <a:gd name="connsiteX98" fmla="*/ 8286750 w 9182100"/>
                <a:gd name="connsiteY98" fmla="*/ 868384 h 932744"/>
                <a:gd name="connsiteX99" fmla="*/ 8704040 w 9182100"/>
                <a:gd name="connsiteY99" fmla="*/ 853716 h 932744"/>
                <a:gd name="connsiteX100" fmla="*/ 9120188 w 9182100"/>
                <a:gd name="connsiteY100" fmla="*/ 814092 h 932744"/>
                <a:gd name="connsiteX101" fmla="*/ 9181909 w 9182100"/>
                <a:gd name="connsiteY101" fmla="*/ 805519 h 932744"/>
                <a:gd name="connsiteX102" fmla="*/ 9181909 w 9182100"/>
                <a:gd name="connsiteY102" fmla="*/ 396420 h 932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9182100" h="932744">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bg1">
                <a:alpha val="30000"/>
              </a:schemeClr>
            </a:solidFill>
            <a:ln w="9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385A18E1-CBE3-4BBD-B1B7-CDBCA685E0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199381"/>
              <a:ext cx="12188952" cy="902694"/>
            </a:xfrm>
            <a:custGeom>
              <a:avLst/>
              <a:gdLst>
                <a:gd name="connsiteX0" fmla="*/ 9182100 w 9182100"/>
                <a:gd name="connsiteY0" fmla="*/ 351088 h 765639"/>
                <a:gd name="connsiteX1" fmla="*/ 9178480 w 9182100"/>
                <a:gd name="connsiteY1" fmla="*/ 350993 h 765639"/>
                <a:gd name="connsiteX2" fmla="*/ 8783955 w 9182100"/>
                <a:gd name="connsiteY2" fmla="*/ 327561 h 765639"/>
                <a:gd name="connsiteX3" fmla="*/ 8390763 w 9182100"/>
                <a:gd name="connsiteY3" fmla="*/ 288795 h 765639"/>
                <a:gd name="connsiteX4" fmla="*/ 8199502 w 9182100"/>
                <a:gd name="connsiteY4" fmla="*/ 262601 h 765639"/>
                <a:gd name="connsiteX5" fmla="*/ 8153972 w 9182100"/>
                <a:gd name="connsiteY5" fmla="*/ 254886 h 765639"/>
                <a:gd name="connsiteX6" fmla="*/ 8131588 w 9182100"/>
                <a:gd name="connsiteY6" fmla="*/ 250790 h 765639"/>
                <a:gd name="connsiteX7" fmla="*/ 8104632 w 9182100"/>
                <a:gd name="connsiteY7" fmla="*/ 246504 h 765639"/>
                <a:gd name="connsiteX8" fmla="*/ 8050911 w 9182100"/>
                <a:gd name="connsiteY8" fmla="*/ 238217 h 765639"/>
                <a:gd name="connsiteX9" fmla="*/ 7998810 w 9182100"/>
                <a:gd name="connsiteY9" fmla="*/ 230978 h 765639"/>
                <a:gd name="connsiteX10" fmla="*/ 7589902 w 9182100"/>
                <a:gd name="connsiteY10" fmla="*/ 183925 h 765639"/>
                <a:gd name="connsiteX11" fmla="*/ 7183469 w 9182100"/>
                <a:gd name="connsiteY11" fmla="*/ 147634 h 765639"/>
                <a:gd name="connsiteX12" fmla="*/ 6775990 w 9182100"/>
                <a:gd name="connsiteY12" fmla="*/ 119821 h 765639"/>
                <a:gd name="connsiteX13" fmla="*/ 6364795 w 9182100"/>
                <a:gd name="connsiteY13" fmla="*/ 102391 h 765639"/>
                <a:gd name="connsiteX14" fmla="*/ 6154293 w 9182100"/>
                <a:gd name="connsiteY14" fmla="*/ 100581 h 765639"/>
                <a:gd name="connsiteX15" fmla="*/ 6100287 w 9182100"/>
                <a:gd name="connsiteY15" fmla="*/ 101343 h 765639"/>
                <a:gd name="connsiteX16" fmla="*/ 6045327 w 9182100"/>
                <a:gd name="connsiteY16" fmla="*/ 103438 h 765639"/>
                <a:gd name="connsiteX17" fmla="*/ 5935980 w 9182100"/>
                <a:gd name="connsiteY17" fmla="*/ 110296 h 765639"/>
                <a:gd name="connsiteX18" fmla="*/ 5523357 w 9182100"/>
                <a:gd name="connsiteY18" fmla="*/ 157635 h 765639"/>
                <a:gd name="connsiteX19" fmla="*/ 5149882 w 9182100"/>
                <a:gd name="connsiteY19" fmla="*/ 185639 h 765639"/>
                <a:gd name="connsiteX20" fmla="*/ 4777073 w 9182100"/>
                <a:gd name="connsiteY20" fmla="*/ 170685 h 765639"/>
                <a:gd name="connsiteX21" fmla="*/ 4729925 w 9182100"/>
                <a:gd name="connsiteY21" fmla="*/ 166208 h 765639"/>
                <a:gd name="connsiteX22" fmla="*/ 4682585 w 9182100"/>
                <a:gd name="connsiteY22" fmla="*/ 161064 h 765639"/>
                <a:gd name="connsiteX23" fmla="*/ 4635151 w 9182100"/>
                <a:gd name="connsiteY23" fmla="*/ 155445 h 765639"/>
                <a:gd name="connsiteX24" fmla="*/ 4611434 w 9182100"/>
                <a:gd name="connsiteY24" fmla="*/ 152492 h 765639"/>
                <a:gd name="connsiteX25" fmla="*/ 4587145 w 9182100"/>
                <a:gd name="connsiteY25" fmla="*/ 149349 h 765639"/>
                <a:gd name="connsiteX26" fmla="*/ 4387977 w 9182100"/>
                <a:gd name="connsiteY26" fmla="*/ 122774 h 765639"/>
                <a:gd name="connsiteX27" fmla="*/ 3989356 w 9182100"/>
                <a:gd name="connsiteY27" fmla="*/ 68577 h 765639"/>
                <a:gd name="connsiteX28" fmla="*/ 3789140 w 9182100"/>
                <a:gd name="connsiteY28" fmla="*/ 42192 h 765639"/>
                <a:gd name="connsiteX29" fmla="*/ 3689033 w 9182100"/>
                <a:gd name="connsiteY29" fmla="*/ 29143 h 765639"/>
                <a:gd name="connsiteX30" fmla="*/ 3634835 w 9182100"/>
                <a:gd name="connsiteY30" fmla="*/ 22571 h 765639"/>
                <a:gd name="connsiteX31" fmla="*/ 3579876 w 9182100"/>
                <a:gd name="connsiteY31" fmla="*/ 16856 h 765639"/>
                <a:gd name="connsiteX32" fmla="*/ 3147441 w 9182100"/>
                <a:gd name="connsiteY32" fmla="*/ 473 h 765639"/>
                <a:gd name="connsiteX33" fmla="*/ 2724722 w 9182100"/>
                <a:gd name="connsiteY33" fmla="*/ 22857 h 765639"/>
                <a:gd name="connsiteX34" fmla="*/ 1898428 w 9182100"/>
                <a:gd name="connsiteY34" fmla="*/ 147730 h 765639"/>
                <a:gd name="connsiteX35" fmla="*/ 1692878 w 9182100"/>
                <a:gd name="connsiteY35" fmla="*/ 195069 h 765639"/>
                <a:gd name="connsiteX36" fmla="*/ 1640205 w 9182100"/>
                <a:gd name="connsiteY36" fmla="*/ 208785 h 765639"/>
                <a:gd name="connsiteX37" fmla="*/ 1592294 w 9182100"/>
                <a:gd name="connsiteY37" fmla="*/ 221643 h 765639"/>
                <a:gd name="connsiteX38" fmla="*/ 1500092 w 9182100"/>
                <a:gd name="connsiteY38" fmla="*/ 245551 h 765639"/>
                <a:gd name="connsiteX39" fmla="*/ 1130046 w 9182100"/>
                <a:gd name="connsiteY39" fmla="*/ 318227 h 765639"/>
                <a:gd name="connsiteX40" fmla="*/ 944880 w 9182100"/>
                <a:gd name="connsiteY40" fmla="*/ 337658 h 765639"/>
                <a:gd name="connsiteX41" fmla="*/ 852583 w 9182100"/>
                <a:gd name="connsiteY41" fmla="*/ 341944 h 765639"/>
                <a:gd name="connsiteX42" fmla="*/ 760476 w 9182100"/>
                <a:gd name="connsiteY42" fmla="*/ 343087 h 765639"/>
                <a:gd name="connsiteX43" fmla="*/ 577215 w 9182100"/>
                <a:gd name="connsiteY43" fmla="*/ 332800 h 765639"/>
                <a:gd name="connsiteX44" fmla="*/ 394907 w 9182100"/>
                <a:gd name="connsiteY44" fmla="*/ 305463 h 765639"/>
                <a:gd name="connsiteX45" fmla="*/ 211265 w 9182100"/>
                <a:gd name="connsiteY45" fmla="*/ 261363 h 765639"/>
                <a:gd name="connsiteX46" fmla="*/ 17526 w 9182100"/>
                <a:gd name="connsiteY46" fmla="*/ 204880 h 765639"/>
                <a:gd name="connsiteX47" fmla="*/ 0 w 9182100"/>
                <a:gd name="connsiteY47" fmla="*/ 199927 h 765639"/>
                <a:gd name="connsiteX48" fmla="*/ 0 w 9182100"/>
                <a:gd name="connsiteY48" fmla="*/ 526920 h 765639"/>
                <a:gd name="connsiteX49" fmla="*/ 100298 w 9182100"/>
                <a:gd name="connsiteY49" fmla="*/ 571973 h 765639"/>
                <a:gd name="connsiteX50" fmla="*/ 301562 w 9182100"/>
                <a:gd name="connsiteY50" fmla="*/ 649697 h 765639"/>
                <a:gd name="connsiteX51" fmla="*/ 731044 w 9182100"/>
                <a:gd name="connsiteY51" fmla="*/ 746947 h 765639"/>
                <a:gd name="connsiteX52" fmla="*/ 1168241 w 9182100"/>
                <a:gd name="connsiteY52" fmla="*/ 762759 h 765639"/>
                <a:gd name="connsiteX53" fmla="*/ 1596581 w 9182100"/>
                <a:gd name="connsiteY53" fmla="*/ 716944 h 765639"/>
                <a:gd name="connsiteX54" fmla="*/ 1701641 w 9182100"/>
                <a:gd name="connsiteY54" fmla="*/ 697894 h 765639"/>
                <a:gd name="connsiteX55" fmla="*/ 1752124 w 9182100"/>
                <a:gd name="connsiteY55" fmla="*/ 688273 h 765639"/>
                <a:gd name="connsiteX56" fmla="*/ 1797939 w 9182100"/>
                <a:gd name="connsiteY56" fmla="*/ 679891 h 765639"/>
                <a:gd name="connsiteX57" fmla="*/ 1988630 w 9182100"/>
                <a:gd name="connsiteY57" fmla="*/ 649316 h 765639"/>
                <a:gd name="connsiteX58" fmla="*/ 2376297 w 9182100"/>
                <a:gd name="connsiteY58" fmla="*/ 601691 h 765639"/>
                <a:gd name="connsiteX59" fmla="*/ 2570416 w 9182100"/>
                <a:gd name="connsiteY59" fmla="*/ 584165 h 765639"/>
                <a:gd name="connsiteX60" fmla="*/ 2764155 w 9182100"/>
                <a:gd name="connsiteY60" fmla="*/ 571497 h 765639"/>
                <a:gd name="connsiteX61" fmla="*/ 2956941 w 9182100"/>
                <a:gd name="connsiteY61" fmla="*/ 564163 h 765639"/>
                <a:gd name="connsiteX62" fmla="*/ 3148298 w 9182100"/>
                <a:gd name="connsiteY62" fmla="*/ 562639 h 765639"/>
                <a:gd name="connsiteX63" fmla="*/ 3337274 w 9182100"/>
                <a:gd name="connsiteY63" fmla="*/ 568544 h 765639"/>
                <a:gd name="connsiteX64" fmla="*/ 3522345 w 9182100"/>
                <a:gd name="connsiteY64" fmla="*/ 583308 h 765639"/>
                <a:gd name="connsiteX65" fmla="*/ 3567779 w 9182100"/>
                <a:gd name="connsiteY65" fmla="*/ 588642 h 765639"/>
                <a:gd name="connsiteX66" fmla="*/ 3613785 w 9182100"/>
                <a:gd name="connsiteY66" fmla="*/ 594357 h 765639"/>
                <a:gd name="connsiteX67" fmla="*/ 3713798 w 9182100"/>
                <a:gd name="connsiteY67" fmla="*/ 607882 h 765639"/>
                <a:gd name="connsiteX68" fmla="*/ 3913823 w 9182100"/>
                <a:gd name="connsiteY68" fmla="*/ 634838 h 765639"/>
                <a:gd name="connsiteX69" fmla="*/ 4315873 w 9182100"/>
                <a:gd name="connsiteY69" fmla="*/ 686273 h 765639"/>
                <a:gd name="connsiteX70" fmla="*/ 4517422 w 9182100"/>
                <a:gd name="connsiteY70" fmla="*/ 710086 h 765639"/>
                <a:gd name="connsiteX71" fmla="*/ 4728972 w 9182100"/>
                <a:gd name="connsiteY71" fmla="*/ 731422 h 765639"/>
                <a:gd name="connsiteX72" fmla="*/ 5162931 w 9182100"/>
                <a:gd name="connsiteY72" fmla="*/ 744185 h 765639"/>
                <a:gd name="connsiteX73" fmla="*/ 5594033 w 9182100"/>
                <a:gd name="connsiteY73" fmla="*/ 706466 h 765639"/>
                <a:gd name="connsiteX74" fmla="*/ 5982939 w 9182100"/>
                <a:gd name="connsiteY74" fmla="*/ 655793 h 765639"/>
                <a:gd name="connsiteX75" fmla="*/ 6075045 w 9182100"/>
                <a:gd name="connsiteY75" fmla="*/ 648459 h 765639"/>
                <a:gd name="connsiteX76" fmla="*/ 6167819 w 9182100"/>
                <a:gd name="connsiteY76" fmla="*/ 643887 h 765639"/>
                <a:gd name="connsiteX77" fmla="*/ 6361081 w 9182100"/>
                <a:gd name="connsiteY77" fmla="*/ 639124 h 765639"/>
                <a:gd name="connsiteX78" fmla="*/ 6757321 w 9182100"/>
                <a:gd name="connsiteY78" fmla="*/ 640458 h 765639"/>
                <a:gd name="connsiteX79" fmla="*/ 7156704 w 9182100"/>
                <a:gd name="connsiteY79" fmla="*/ 649030 h 765639"/>
                <a:gd name="connsiteX80" fmla="*/ 7556373 w 9182100"/>
                <a:gd name="connsiteY80" fmla="*/ 662365 h 765639"/>
                <a:gd name="connsiteX81" fmla="*/ 7952328 w 9182100"/>
                <a:gd name="connsiteY81" fmla="*/ 682177 h 765639"/>
                <a:gd name="connsiteX82" fmla="*/ 8000714 w 9182100"/>
                <a:gd name="connsiteY82" fmla="*/ 685511 h 765639"/>
                <a:gd name="connsiteX83" fmla="*/ 8047196 w 9182100"/>
                <a:gd name="connsiteY83" fmla="*/ 689416 h 765639"/>
                <a:gd name="connsiteX84" fmla="*/ 8097965 w 9182100"/>
                <a:gd name="connsiteY84" fmla="*/ 693893 h 765639"/>
                <a:gd name="connsiteX85" fmla="*/ 8152733 w 9182100"/>
                <a:gd name="connsiteY85" fmla="*/ 697894 h 765639"/>
                <a:gd name="connsiteX86" fmla="*/ 8363903 w 9182100"/>
                <a:gd name="connsiteY86" fmla="*/ 705133 h 765639"/>
                <a:gd name="connsiteX87" fmla="*/ 8777764 w 9182100"/>
                <a:gd name="connsiteY87" fmla="*/ 698084 h 765639"/>
                <a:gd name="connsiteX88" fmla="*/ 9182005 w 9182100"/>
                <a:gd name="connsiteY88" fmla="*/ 668366 h 765639"/>
                <a:gd name="connsiteX89" fmla="*/ 9182005 w 9182100"/>
                <a:gd name="connsiteY89" fmla="*/ 351088 h 76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9182100" h="765639">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bg1">
                <a:alpha val="30000"/>
              </a:schemeClr>
            </a:solid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133EDCAA-1D6C-4710-9DA1-C7FC946D8E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501488"/>
              <a:ext cx="12188952" cy="641669"/>
            </a:xfrm>
            <a:custGeom>
              <a:avLst/>
              <a:gdLst>
                <a:gd name="connsiteX0" fmla="*/ 9182100 w 9182100"/>
                <a:gd name="connsiteY0" fmla="*/ 154189 h 544245"/>
                <a:gd name="connsiteX1" fmla="*/ 9047702 w 9182100"/>
                <a:gd name="connsiteY1" fmla="*/ 162762 h 544245"/>
                <a:gd name="connsiteX2" fmla="*/ 8652224 w 9182100"/>
                <a:gd name="connsiteY2" fmla="*/ 178287 h 544245"/>
                <a:gd name="connsiteX3" fmla="*/ 8255603 w 9182100"/>
                <a:gd name="connsiteY3" fmla="*/ 161047 h 544245"/>
                <a:gd name="connsiteX4" fmla="*/ 8060722 w 9182100"/>
                <a:gd name="connsiteY4" fmla="*/ 140854 h 544245"/>
                <a:gd name="connsiteX5" fmla="*/ 8013478 w 9182100"/>
                <a:gd name="connsiteY5" fmla="*/ 134187 h 544245"/>
                <a:gd name="connsiteX6" fmla="*/ 7990428 w 9182100"/>
                <a:gd name="connsiteY6" fmla="*/ 130567 h 544245"/>
                <a:gd name="connsiteX7" fmla="*/ 7964139 w 9182100"/>
                <a:gd name="connsiteY7" fmla="*/ 126853 h 544245"/>
                <a:gd name="connsiteX8" fmla="*/ 7911656 w 9182100"/>
                <a:gd name="connsiteY8" fmla="*/ 119518 h 544245"/>
                <a:gd name="connsiteX9" fmla="*/ 7860220 w 9182100"/>
                <a:gd name="connsiteY9" fmla="*/ 113232 h 544245"/>
                <a:gd name="connsiteX10" fmla="*/ 7453884 w 9182100"/>
                <a:gd name="connsiteY10" fmla="*/ 70369 h 544245"/>
                <a:gd name="connsiteX11" fmla="*/ 7048976 w 9182100"/>
                <a:gd name="connsiteY11" fmla="*/ 36556 h 544245"/>
                <a:gd name="connsiteX12" fmla="*/ 6846285 w 9182100"/>
                <a:gd name="connsiteY12" fmla="*/ 22649 h 544245"/>
                <a:gd name="connsiteX13" fmla="*/ 6643212 w 9182100"/>
                <a:gd name="connsiteY13" fmla="*/ 11600 h 544245"/>
                <a:gd name="connsiteX14" fmla="*/ 6541485 w 9182100"/>
                <a:gd name="connsiteY14" fmla="*/ 7314 h 544245"/>
                <a:gd name="connsiteX15" fmla="*/ 6439567 w 9182100"/>
                <a:gd name="connsiteY15" fmla="*/ 3885 h 544245"/>
                <a:gd name="connsiteX16" fmla="*/ 6337459 w 9182100"/>
                <a:gd name="connsiteY16" fmla="*/ 1313 h 544245"/>
                <a:gd name="connsiteX17" fmla="*/ 6234970 w 9182100"/>
                <a:gd name="connsiteY17" fmla="*/ 75 h 544245"/>
                <a:gd name="connsiteX18" fmla="*/ 6027802 w 9182100"/>
                <a:gd name="connsiteY18" fmla="*/ 2265 h 544245"/>
                <a:gd name="connsiteX19" fmla="*/ 5921978 w 9182100"/>
                <a:gd name="connsiteY19" fmla="*/ 6552 h 544245"/>
                <a:gd name="connsiteX20" fmla="*/ 5815965 w 9182100"/>
                <a:gd name="connsiteY20" fmla="*/ 14362 h 544245"/>
                <a:gd name="connsiteX21" fmla="*/ 5408390 w 9182100"/>
                <a:gd name="connsiteY21" fmla="*/ 67036 h 544245"/>
                <a:gd name="connsiteX22" fmla="*/ 5023866 w 9182100"/>
                <a:gd name="connsiteY22" fmla="*/ 103992 h 544245"/>
                <a:gd name="connsiteX23" fmla="*/ 4831556 w 9182100"/>
                <a:gd name="connsiteY23" fmla="*/ 106374 h 544245"/>
                <a:gd name="connsiteX24" fmla="*/ 4637723 w 9182100"/>
                <a:gd name="connsiteY24" fmla="*/ 98754 h 544245"/>
                <a:gd name="connsiteX25" fmla="*/ 4442460 w 9182100"/>
                <a:gd name="connsiteY25" fmla="*/ 83038 h 544245"/>
                <a:gd name="connsiteX26" fmla="*/ 4341686 w 9182100"/>
                <a:gd name="connsiteY26" fmla="*/ 77227 h 544245"/>
                <a:gd name="connsiteX27" fmla="*/ 4241006 w 9182100"/>
                <a:gd name="connsiteY27" fmla="*/ 71989 h 544245"/>
                <a:gd name="connsiteX28" fmla="*/ 3836956 w 9182100"/>
                <a:gd name="connsiteY28" fmla="*/ 54177 h 544245"/>
                <a:gd name="connsiteX29" fmla="*/ 3634549 w 9182100"/>
                <a:gd name="connsiteY29" fmla="*/ 45414 h 544245"/>
                <a:gd name="connsiteX30" fmla="*/ 3533394 w 9182100"/>
                <a:gd name="connsiteY30" fmla="*/ 40461 h 544245"/>
                <a:gd name="connsiteX31" fmla="*/ 3481959 w 9182100"/>
                <a:gd name="connsiteY31" fmla="*/ 37889 h 544245"/>
                <a:gd name="connsiteX32" fmla="*/ 3430238 w 9182100"/>
                <a:gd name="connsiteY32" fmla="*/ 35889 h 544245"/>
                <a:gd name="connsiteX33" fmla="*/ 3020473 w 9182100"/>
                <a:gd name="connsiteY33" fmla="*/ 37603 h 544245"/>
                <a:gd name="connsiteX34" fmla="*/ 2614422 w 9182100"/>
                <a:gd name="connsiteY34" fmla="*/ 56844 h 544245"/>
                <a:gd name="connsiteX35" fmla="*/ 2208657 w 9182100"/>
                <a:gd name="connsiteY35" fmla="*/ 81609 h 544245"/>
                <a:gd name="connsiteX36" fmla="*/ 1800606 w 9182100"/>
                <a:gd name="connsiteY36" fmla="*/ 107612 h 544245"/>
                <a:gd name="connsiteX37" fmla="*/ 1594676 w 9182100"/>
                <a:gd name="connsiteY37" fmla="*/ 124948 h 544245"/>
                <a:gd name="connsiteX38" fmla="*/ 1491996 w 9182100"/>
                <a:gd name="connsiteY38" fmla="*/ 136568 h 544245"/>
                <a:gd name="connsiteX39" fmla="*/ 1442942 w 9182100"/>
                <a:gd name="connsiteY39" fmla="*/ 141902 h 544245"/>
                <a:gd name="connsiteX40" fmla="*/ 1418463 w 9182100"/>
                <a:gd name="connsiteY40" fmla="*/ 144664 h 544245"/>
                <a:gd name="connsiteX41" fmla="*/ 1393984 w 9182100"/>
                <a:gd name="connsiteY41" fmla="*/ 146855 h 544245"/>
                <a:gd name="connsiteX42" fmla="*/ 1006697 w 9182100"/>
                <a:gd name="connsiteY42" fmla="*/ 169810 h 544245"/>
                <a:gd name="connsiteX43" fmla="*/ 816864 w 9182100"/>
                <a:gd name="connsiteY43" fmla="*/ 170953 h 544245"/>
                <a:gd name="connsiteX44" fmla="*/ 769906 w 9182100"/>
                <a:gd name="connsiteY44" fmla="*/ 169715 h 544245"/>
                <a:gd name="connsiteX45" fmla="*/ 723043 w 9182100"/>
                <a:gd name="connsiteY45" fmla="*/ 168096 h 544245"/>
                <a:gd name="connsiteX46" fmla="*/ 676370 w 9182100"/>
                <a:gd name="connsiteY46" fmla="*/ 166286 h 544245"/>
                <a:gd name="connsiteX47" fmla="*/ 629888 w 9182100"/>
                <a:gd name="connsiteY47" fmla="*/ 163333 h 544245"/>
                <a:gd name="connsiteX48" fmla="*/ 445484 w 9182100"/>
                <a:gd name="connsiteY48" fmla="*/ 146093 h 544245"/>
                <a:gd name="connsiteX49" fmla="*/ 263366 w 9182100"/>
                <a:gd name="connsiteY49" fmla="*/ 115232 h 544245"/>
                <a:gd name="connsiteX50" fmla="*/ 81439 w 9182100"/>
                <a:gd name="connsiteY50" fmla="*/ 70369 h 544245"/>
                <a:gd name="connsiteX51" fmla="*/ 35338 w 9182100"/>
                <a:gd name="connsiteY51" fmla="*/ 57034 h 544245"/>
                <a:gd name="connsiteX52" fmla="*/ 0 w 9182100"/>
                <a:gd name="connsiteY52" fmla="*/ 46652 h 544245"/>
                <a:gd name="connsiteX53" fmla="*/ 0 w 9182100"/>
                <a:gd name="connsiteY53" fmla="*/ 426795 h 544245"/>
                <a:gd name="connsiteX54" fmla="*/ 178594 w 9182100"/>
                <a:gd name="connsiteY54" fmla="*/ 479658 h 544245"/>
                <a:gd name="connsiteX55" fmla="*/ 610457 w 9182100"/>
                <a:gd name="connsiteY55" fmla="*/ 542619 h 544245"/>
                <a:gd name="connsiteX56" fmla="*/ 826865 w 9182100"/>
                <a:gd name="connsiteY56" fmla="*/ 539666 h 544245"/>
                <a:gd name="connsiteX57" fmla="*/ 1039654 w 9182100"/>
                <a:gd name="connsiteY57" fmla="*/ 515187 h 544245"/>
                <a:gd name="connsiteX58" fmla="*/ 1449705 w 9182100"/>
                <a:gd name="connsiteY58" fmla="*/ 415270 h 544245"/>
                <a:gd name="connsiteX59" fmla="*/ 1548765 w 9182100"/>
                <a:gd name="connsiteY59" fmla="*/ 382123 h 544245"/>
                <a:gd name="connsiteX60" fmla="*/ 1642872 w 9182100"/>
                <a:gd name="connsiteY60" fmla="*/ 349261 h 544245"/>
                <a:gd name="connsiteX61" fmla="*/ 1832991 w 9182100"/>
                <a:gd name="connsiteY61" fmla="*/ 289158 h 544245"/>
                <a:gd name="connsiteX62" fmla="*/ 2222754 w 9182100"/>
                <a:gd name="connsiteY62" fmla="*/ 193623 h 544245"/>
                <a:gd name="connsiteX63" fmla="*/ 2620137 w 9182100"/>
                <a:gd name="connsiteY63" fmla="*/ 138378 h 544245"/>
                <a:gd name="connsiteX64" fmla="*/ 3020473 w 9182100"/>
                <a:gd name="connsiteY64" fmla="*/ 127234 h 544245"/>
                <a:gd name="connsiteX65" fmla="*/ 3219736 w 9182100"/>
                <a:gd name="connsiteY65" fmla="*/ 139807 h 544245"/>
                <a:gd name="connsiteX66" fmla="*/ 3318605 w 9182100"/>
                <a:gd name="connsiteY66" fmla="*/ 151713 h 544245"/>
                <a:gd name="connsiteX67" fmla="*/ 3367754 w 9182100"/>
                <a:gd name="connsiteY67" fmla="*/ 158666 h 544245"/>
                <a:gd name="connsiteX68" fmla="*/ 3416618 w 9182100"/>
                <a:gd name="connsiteY68" fmla="*/ 166858 h 544245"/>
                <a:gd name="connsiteX69" fmla="*/ 3465195 w 9182100"/>
                <a:gd name="connsiteY69" fmla="*/ 176097 h 544245"/>
                <a:gd name="connsiteX70" fmla="*/ 3513868 w 9182100"/>
                <a:gd name="connsiteY70" fmla="*/ 185908 h 544245"/>
                <a:gd name="connsiteX71" fmla="*/ 3612737 w 9182100"/>
                <a:gd name="connsiteY71" fmla="*/ 207625 h 544245"/>
                <a:gd name="connsiteX72" fmla="*/ 3810381 w 9182100"/>
                <a:gd name="connsiteY72" fmla="*/ 252106 h 544245"/>
                <a:gd name="connsiteX73" fmla="*/ 4206621 w 9182100"/>
                <a:gd name="connsiteY73" fmla="*/ 339736 h 544245"/>
                <a:gd name="connsiteX74" fmla="*/ 4306062 w 9182100"/>
                <a:gd name="connsiteY74" fmla="*/ 359834 h 544245"/>
                <a:gd name="connsiteX75" fmla="*/ 4405503 w 9182100"/>
                <a:gd name="connsiteY75" fmla="*/ 378979 h 544245"/>
                <a:gd name="connsiteX76" fmla="*/ 4611529 w 9182100"/>
                <a:gd name="connsiteY76" fmla="*/ 405745 h 544245"/>
                <a:gd name="connsiteX77" fmla="*/ 5031677 w 9182100"/>
                <a:gd name="connsiteY77" fmla="*/ 427462 h 544245"/>
                <a:gd name="connsiteX78" fmla="*/ 5243227 w 9182100"/>
                <a:gd name="connsiteY78" fmla="*/ 418699 h 544245"/>
                <a:gd name="connsiteX79" fmla="*/ 5451062 w 9182100"/>
                <a:gd name="connsiteY79" fmla="*/ 398029 h 544245"/>
                <a:gd name="connsiteX80" fmla="*/ 5844635 w 9182100"/>
                <a:gd name="connsiteY80" fmla="*/ 353071 h 544245"/>
                <a:gd name="connsiteX81" fmla="*/ 5939981 w 9182100"/>
                <a:gd name="connsiteY81" fmla="*/ 346975 h 544245"/>
                <a:gd name="connsiteX82" fmla="*/ 6035898 w 9182100"/>
                <a:gd name="connsiteY82" fmla="*/ 344118 h 544245"/>
                <a:gd name="connsiteX83" fmla="*/ 6232303 w 9182100"/>
                <a:gd name="connsiteY83" fmla="*/ 343642 h 544245"/>
                <a:gd name="connsiteX84" fmla="*/ 6630924 w 9182100"/>
                <a:gd name="connsiteY84" fmla="*/ 351071 h 544245"/>
                <a:gd name="connsiteX85" fmla="*/ 6831140 w 9182100"/>
                <a:gd name="connsiteY85" fmla="*/ 356596 h 544245"/>
                <a:gd name="connsiteX86" fmla="*/ 7031545 w 9182100"/>
                <a:gd name="connsiteY86" fmla="*/ 362501 h 544245"/>
                <a:gd name="connsiteX87" fmla="*/ 7432262 w 9182100"/>
                <a:gd name="connsiteY87" fmla="*/ 378408 h 544245"/>
                <a:gd name="connsiteX88" fmla="*/ 7830312 w 9182100"/>
                <a:gd name="connsiteY88" fmla="*/ 402506 h 544245"/>
                <a:gd name="connsiteX89" fmla="*/ 7879270 w 9182100"/>
                <a:gd name="connsiteY89" fmla="*/ 406792 h 544245"/>
                <a:gd name="connsiteX90" fmla="*/ 7926895 w 9182100"/>
                <a:gd name="connsiteY90" fmla="*/ 411745 h 544245"/>
                <a:gd name="connsiteX91" fmla="*/ 7977569 w 9182100"/>
                <a:gd name="connsiteY91" fmla="*/ 417175 h 544245"/>
                <a:gd name="connsiteX92" fmla="*/ 8030623 w 9182100"/>
                <a:gd name="connsiteY92" fmla="*/ 422127 h 544245"/>
                <a:gd name="connsiteX93" fmla="*/ 8237982 w 9182100"/>
                <a:gd name="connsiteY93" fmla="*/ 435177 h 544245"/>
                <a:gd name="connsiteX94" fmla="*/ 8647748 w 9182100"/>
                <a:gd name="connsiteY94" fmla="*/ 449464 h 544245"/>
                <a:gd name="connsiteX95" fmla="*/ 8852821 w 9182100"/>
                <a:gd name="connsiteY95" fmla="*/ 456132 h 544245"/>
                <a:gd name="connsiteX96" fmla="*/ 8955786 w 9182100"/>
                <a:gd name="connsiteY96" fmla="*/ 458132 h 544245"/>
                <a:gd name="connsiteX97" fmla="*/ 9059227 w 9182100"/>
                <a:gd name="connsiteY97" fmla="*/ 457751 h 544245"/>
                <a:gd name="connsiteX98" fmla="*/ 9182005 w 9182100"/>
                <a:gd name="connsiteY98" fmla="*/ 452512 h 544245"/>
                <a:gd name="connsiteX99" fmla="*/ 9182005 w 9182100"/>
                <a:gd name="connsiteY99" fmla="*/ 154189 h 544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9182100" h="544245">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sp useBgFill="1">
          <p:nvSpPr>
            <p:cNvPr id="29" name="Freeform: Shape 28">
              <a:extLst>
                <a:ext uri="{FF2B5EF4-FFF2-40B4-BE49-F238E27FC236}">
                  <a16:creationId xmlns:a16="http://schemas.microsoft.com/office/drawing/2014/main" id="{3916FBF2-1CC9-460D-A42B-FB77E515EC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614750"/>
              <a:ext cx="12188952" cy="1201528"/>
            </a:xfrm>
            <a:custGeom>
              <a:avLst/>
              <a:gdLst>
                <a:gd name="connsiteX0" fmla="*/ 0 w 9182100"/>
                <a:gd name="connsiteY0" fmla="*/ 1019102 h 1019102"/>
                <a:gd name="connsiteX1" fmla="*/ 9182100 w 9182100"/>
                <a:gd name="connsiteY1" fmla="*/ 1019102 h 1019102"/>
                <a:gd name="connsiteX2" fmla="*/ 9182100 w 9182100"/>
                <a:gd name="connsiteY2" fmla="*/ 273009 h 1019102"/>
                <a:gd name="connsiteX3" fmla="*/ 9065895 w 9182100"/>
                <a:gd name="connsiteY3" fmla="*/ 278343 h 1019102"/>
                <a:gd name="connsiteX4" fmla="*/ 8261890 w 9182100"/>
                <a:gd name="connsiteY4" fmla="*/ 257769 h 1019102"/>
                <a:gd name="connsiteX5" fmla="*/ 8038624 w 9182100"/>
                <a:gd name="connsiteY5" fmla="*/ 235956 h 1019102"/>
                <a:gd name="connsiteX6" fmla="*/ 7862221 w 9182100"/>
                <a:gd name="connsiteY6" fmla="*/ 213097 h 1019102"/>
                <a:gd name="connsiteX7" fmla="*/ 6238780 w 9182100"/>
                <a:gd name="connsiteY7" fmla="*/ 126419 h 1019102"/>
                <a:gd name="connsiteX8" fmla="*/ 5828729 w 9182100"/>
                <a:gd name="connsiteY8" fmla="*/ 142421 h 1019102"/>
                <a:gd name="connsiteX9" fmla="*/ 5227606 w 9182100"/>
                <a:gd name="connsiteY9" fmla="*/ 219764 h 1019102"/>
                <a:gd name="connsiteX10" fmla="*/ 4394359 w 9182100"/>
                <a:gd name="connsiteY10" fmla="*/ 190713 h 1019102"/>
                <a:gd name="connsiteX11" fmla="*/ 3789236 w 9182100"/>
                <a:gd name="connsiteY11" fmla="*/ 107655 h 1019102"/>
                <a:gd name="connsiteX12" fmla="*/ 3391567 w 9182100"/>
                <a:gd name="connsiteY12" fmla="*/ 30502 h 1019102"/>
                <a:gd name="connsiteX13" fmla="*/ 2180177 w 9182100"/>
                <a:gd name="connsiteY13" fmla="*/ 67745 h 1019102"/>
                <a:gd name="connsiteX14" fmla="*/ 1543336 w 9182100"/>
                <a:gd name="connsiteY14" fmla="*/ 209953 h 1019102"/>
                <a:gd name="connsiteX15" fmla="*/ 1276731 w 9182100"/>
                <a:gd name="connsiteY15" fmla="*/ 286439 h 1019102"/>
                <a:gd name="connsiteX16" fmla="*/ 441293 w 9182100"/>
                <a:gd name="connsiteY16" fmla="*/ 292345 h 1019102"/>
                <a:gd name="connsiteX17" fmla="*/ 0 w 9182100"/>
                <a:gd name="connsiteY17" fmla="*/ 135563 h 1019102"/>
                <a:gd name="connsiteX18" fmla="*/ 0 w 9182100"/>
                <a:gd name="connsiteY18" fmla="*/ 1019102 h 10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182100" h="1019102">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ln w="9525" cap="flat">
              <a:noFill/>
              <a:prstDash val="solid"/>
              <a:miter/>
            </a:ln>
          </p:spPr>
          <p:txBody>
            <a:bodyPr rtlCol="0" anchor="ctr"/>
            <a:lstStyle/>
            <a:p>
              <a:endParaRPr lang="en-US" dirty="0"/>
            </a:p>
          </p:txBody>
        </p:sp>
      </p:grpSp>
      <p:sp>
        <p:nvSpPr>
          <p:cNvPr id="2" name="Title 1"/>
          <p:cNvSpPr>
            <a:spLocks noGrp="1"/>
          </p:cNvSpPr>
          <p:nvPr>
            <p:ph type="ctrTitle"/>
          </p:nvPr>
        </p:nvSpPr>
        <p:spPr>
          <a:xfrm>
            <a:off x="416042" y="4038676"/>
            <a:ext cx="8613058" cy="2022292"/>
          </a:xfrm>
        </p:spPr>
        <p:txBody>
          <a:bodyPr vert="horz" lIns="91440" tIns="45720" rIns="91440" bIns="45720" rtlCol="0" anchor="ctr">
            <a:noAutofit/>
          </a:bodyPr>
          <a:lstStyle/>
          <a:p>
            <a:pPr algn="l" defTabSz="914400">
              <a:lnSpc>
                <a:spcPct val="90000"/>
              </a:lnSpc>
            </a:pPr>
            <a:r>
              <a:rPr lang="en-US" sz="3500" u="sng" dirty="0">
                <a:solidFill>
                  <a:schemeClr val="tx2"/>
                </a:solidFill>
                <a:latin typeface="Amasis MT Pro" panose="02040504050005020304" pitchFamily="18" charset="0"/>
              </a:rPr>
              <a:t>“Renewable and Nonrenewable Resources”</a:t>
            </a:r>
            <a:br>
              <a:rPr lang="en-US" sz="1600" u="sng" dirty="0">
                <a:solidFill>
                  <a:schemeClr val="tx2"/>
                </a:solidFill>
                <a:latin typeface="Amasis MT Pro" panose="02040504050005020304" pitchFamily="18" charset="0"/>
              </a:rPr>
            </a:br>
            <a:r>
              <a:rPr lang="en-US" sz="2400" dirty="0">
                <a:latin typeface="Amasis MT Pro" panose="02040504050005020304" pitchFamily="18" charset="0"/>
              </a:rPr>
              <a:t>Learning the differences between renewable and nonrenewable resources, explore examples of each, and understand the importance of conservation.</a:t>
            </a:r>
            <a:br>
              <a:rPr lang="en-US" sz="2400" dirty="0">
                <a:solidFill>
                  <a:schemeClr val="tx2"/>
                </a:solidFill>
                <a:latin typeface="Amasis MT Pro" panose="02040504050005020304" pitchFamily="18" charset="0"/>
              </a:rPr>
            </a:br>
            <a:br>
              <a:rPr lang="en-US" sz="1600" dirty="0">
                <a:solidFill>
                  <a:schemeClr val="tx2"/>
                </a:solidFill>
                <a:latin typeface="Amasis MT Pro" panose="02040504050005020304" pitchFamily="18" charset="0"/>
              </a:rPr>
            </a:br>
            <a:r>
              <a:rPr lang="en-US" sz="1600" dirty="0">
                <a:solidFill>
                  <a:schemeClr val="tx2"/>
                </a:solidFill>
                <a:latin typeface="Amasis MT Pro" panose="02040504050005020304" pitchFamily="18" charset="0"/>
              </a:rPr>
              <a:t>Florida Benchmark: SC.5.E.7.4</a:t>
            </a:r>
            <a:br>
              <a:rPr lang="en-US" sz="1600" dirty="0">
                <a:solidFill>
                  <a:schemeClr val="tx2"/>
                </a:solidFill>
                <a:latin typeface="Amasis MT Pro" panose="02040504050005020304" pitchFamily="18" charset="0"/>
              </a:rPr>
            </a:br>
            <a:r>
              <a:rPr lang="en-US" sz="1600" dirty="0">
                <a:solidFill>
                  <a:schemeClr val="tx2"/>
                </a:solidFill>
                <a:latin typeface="Amasis MT Pro" panose="02040504050005020304" pitchFamily="18" charset="0"/>
              </a:rPr>
              <a:t>NGSS: ESS3.A – Natural Resources</a:t>
            </a:r>
            <a:br>
              <a:rPr lang="en-US" sz="3600" dirty="0">
                <a:solidFill>
                  <a:schemeClr val="tx2"/>
                </a:solidFill>
                <a:latin typeface="Amasis MT Pro" panose="02040504050005020304" pitchFamily="18" charset="0"/>
              </a:rPr>
            </a:br>
            <a:endParaRPr lang="en-US" sz="3600" dirty="0">
              <a:solidFill>
                <a:schemeClr val="tx2"/>
              </a:solidFill>
              <a:latin typeface="Amasis MT Pro" panose="02040504050005020304" pitchFamily="18" charset="0"/>
            </a:endParaRPr>
          </a:p>
        </p:txBody>
      </p:sp>
      <p:sp>
        <p:nvSpPr>
          <p:cNvPr id="3" name="Footer Placeholder 2">
            <a:extLst>
              <a:ext uri="{FF2B5EF4-FFF2-40B4-BE49-F238E27FC236}">
                <a16:creationId xmlns:a16="http://schemas.microsoft.com/office/drawing/2014/main" id="{C593DBEE-3339-EBA6-09FA-77FB212603B9}"/>
              </a:ext>
            </a:extLst>
          </p:cNvPr>
          <p:cNvSpPr>
            <a:spLocks noGrp="1"/>
          </p:cNvSpPr>
          <p:nvPr>
            <p:ph type="ftr" sz="quarter" idx="11"/>
          </p:nvPr>
        </p:nvSpPr>
        <p:spPr/>
        <p:txBody>
          <a:bodyPr/>
          <a:lstStyle/>
          <a:p>
            <a:r>
              <a:rPr lang="en-US"/>
              <a:t>STEM Scholars Hub Inc.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39F23E05-E5C5-497C-A842-7BD21B2076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A842ECA-0C97-0A1C-44E6-BBA2C1B02387}"/>
              </a:ext>
            </a:extLst>
          </p:cNvPr>
          <p:cNvSpPr>
            <a:spLocks noGrp="1"/>
          </p:cNvSpPr>
          <p:nvPr>
            <p:ph type="title"/>
          </p:nvPr>
        </p:nvSpPr>
        <p:spPr>
          <a:xfrm>
            <a:off x="628651" y="66982"/>
            <a:ext cx="7886700" cy="1758643"/>
          </a:xfrm>
        </p:spPr>
        <p:txBody>
          <a:bodyPr>
            <a:normAutofit/>
          </a:bodyPr>
          <a:lstStyle/>
          <a:p>
            <a:pPr algn="l">
              <a:lnSpc>
                <a:spcPct val="90000"/>
              </a:lnSpc>
            </a:pPr>
            <a:r>
              <a:rPr lang="en-US" sz="1800" b="1" dirty="0">
                <a:latin typeface="Amasis MT Pro" panose="02040504050005020304" pitchFamily="18" charset="0"/>
              </a:rPr>
              <a:t>Biomass</a:t>
            </a:r>
            <a:r>
              <a:rPr lang="en-US" sz="1800" dirty="0">
                <a:latin typeface="Amasis MT Pro" panose="02040504050005020304" pitchFamily="18" charset="0"/>
              </a:rPr>
              <a:t> can come from various sources, including </a:t>
            </a:r>
            <a:r>
              <a:rPr lang="en-US" sz="1800" b="1" dirty="0">
                <a:latin typeface="Amasis MT Pro" panose="02040504050005020304" pitchFamily="18" charset="0"/>
              </a:rPr>
              <a:t>waste materials</a:t>
            </a:r>
            <a:r>
              <a:rPr lang="en-US" sz="1800" dirty="0">
                <a:latin typeface="Amasis MT Pro" panose="02040504050005020304" pitchFamily="18" charset="0"/>
              </a:rPr>
              <a:t> like sewage, garbage, decayed plants, and animal waste. These organic materials are often recycled or reprocessed to produce useful products like </a:t>
            </a:r>
            <a:r>
              <a:rPr lang="en-US" sz="1800" b="1" dirty="0">
                <a:latin typeface="Amasis MT Pro" panose="02040504050005020304" pitchFamily="18" charset="0"/>
              </a:rPr>
              <a:t>biofuels</a:t>
            </a:r>
            <a:r>
              <a:rPr lang="en-US" sz="1800" dirty="0">
                <a:latin typeface="Amasis MT Pro" panose="02040504050005020304" pitchFamily="18" charset="0"/>
              </a:rPr>
              <a:t>, </a:t>
            </a:r>
            <a:r>
              <a:rPr lang="en-US" sz="1800" b="1" dirty="0">
                <a:latin typeface="Amasis MT Pro" panose="02040504050005020304" pitchFamily="18" charset="0"/>
              </a:rPr>
              <a:t>electricity</a:t>
            </a:r>
            <a:r>
              <a:rPr lang="en-US" sz="1800" dirty="0">
                <a:latin typeface="Amasis MT Pro" panose="02040504050005020304" pitchFamily="18" charset="0"/>
              </a:rPr>
              <a:t>, or </a:t>
            </a:r>
            <a:r>
              <a:rPr lang="en-US" sz="1800" b="1" dirty="0">
                <a:latin typeface="Amasis MT Pro" panose="02040504050005020304" pitchFamily="18" charset="0"/>
              </a:rPr>
              <a:t>heat</a:t>
            </a:r>
            <a:r>
              <a:rPr lang="en-US" sz="1800" dirty="0">
                <a:latin typeface="Amasis MT Pro" panose="02040504050005020304" pitchFamily="18" charset="0"/>
              </a:rPr>
              <a:t>.</a:t>
            </a:r>
          </a:p>
        </p:txBody>
      </p:sp>
      <p:sp>
        <p:nvSpPr>
          <p:cNvPr id="3" name="Content Placeholder 2">
            <a:extLst>
              <a:ext uri="{FF2B5EF4-FFF2-40B4-BE49-F238E27FC236}">
                <a16:creationId xmlns:a16="http://schemas.microsoft.com/office/drawing/2014/main" id="{695CEF48-8DC8-34FC-AD36-641E0E66C4E7}"/>
              </a:ext>
            </a:extLst>
          </p:cNvPr>
          <p:cNvSpPr>
            <a:spLocks noGrp="1"/>
          </p:cNvSpPr>
          <p:nvPr>
            <p:ph idx="1"/>
          </p:nvPr>
        </p:nvSpPr>
        <p:spPr>
          <a:xfrm>
            <a:off x="628651" y="1825625"/>
            <a:ext cx="4005537" cy="4860310"/>
          </a:xfrm>
        </p:spPr>
        <p:txBody>
          <a:bodyPr>
            <a:normAutofit lnSpcReduction="10000"/>
          </a:bodyPr>
          <a:lstStyle/>
          <a:p>
            <a:pPr>
              <a:buFont typeface="+mj-lt"/>
              <a:buAutoNum type="arabicPeriod"/>
            </a:pPr>
            <a:r>
              <a:rPr lang="en-US" sz="2000" b="1" u="sng" dirty="0">
                <a:latin typeface="Amasis MT Pro" panose="02040504050005020304" pitchFamily="18" charset="0"/>
              </a:rPr>
              <a:t>Sewage and Animal Waste</a:t>
            </a:r>
            <a:r>
              <a:rPr lang="en-US" sz="2000" u="sng" dirty="0">
                <a:latin typeface="Amasis MT Pro" panose="02040504050005020304" pitchFamily="18" charset="0"/>
              </a:rPr>
              <a:t>: </a:t>
            </a:r>
            <a:r>
              <a:rPr lang="en-US" sz="2000" dirty="0">
                <a:latin typeface="Amasis MT Pro" panose="02040504050005020304" pitchFamily="18" charset="0"/>
              </a:rPr>
              <a:t>These can be used to produce </a:t>
            </a:r>
            <a:r>
              <a:rPr lang="en-US" sz="2000" b="1" dirty="0">
                <a:latin typeface="Amasis MT Pro" panose="02040504050005020304" pitchFamily="18" charset="0"/>
              </a:rPr>
              <a:t>biogas</a:t>
            </a:r>
            <a:r>
              <a:rPr lang="en-US" sz="2000" dirty="0">
                <a:latin typeface="Amasis MT Pro" panose="02040504050005020304" pitchFamily="18" charset="0"/>
              </a:rPr>
              <a:t> through anaerobic digestion, which can generate electricity and heat.</a:t>
            </a:r>
          </a:p>
          <a:p>
            <a:pPr>
              <a:buFont typeface="+mj-lt"/>
              <a:buAutoNum type="arabicPeriod"/>
            </a:pPr>
            <a:r>
              <a:rPr lang="en-US" sz="2000" b="1" u="sng" dirty="0">
                <a:latin typeface="Amasis MT Pro" panose="02040504050005020304" pitchFamily="18" charset="0"/>
              </a:rPr>
              <a:t>Garbage</a:t>
            </a:r>
            <a:r>
              <a:rPr lang="en-US" sz="2000" u="sng" dirty="0">
                <a:latin typeface="Amasis MT Pro" panose="02040504050005020304" pitchFamily="18" charset="0"/>
              </a:rPr>
              <a:t>: </a:t>
            </a:r>
            <a:r>
              <a:rPr lang="en-US" sz="2000" dirty="0">
                <a:latin typeface="Amasis MT Pro" panose="02040504050005020304" pitchFamily="18" charset="0"/>
              </a:rPr>
              <a:t>Organic waste in garbage, such as food scraps or yard waste, can be processed into </a:t>
            </a:r>
            <a:r>
              <a:rPr lang="en-US" sz="2000" b="1" dirty="0">
                <a:latin typeface="Amasis MT Pro" panose="02040504050005020304" pitchFamily="18" charset="0"/>
              </a:rPr>
              <a:t>biofuels</a:t>
            </a:r>
            <a:r>
              <a:rPr lang="en-US" sz="2000" dirty="0">
                <a:latin typeface="Amasis MT Pro" panose="02040504050005020304" pitchFamily="18" charset="0"/>
              </a:rPr>
              <a:t> or burned to produce energy.</a:t>
            </a:r>
          </a:p>
          <a:p>
            <a:pPr>
              <a:buFont typeface="+mj-lt"/>
              <a:buAutoNum type="arabicPeriod"/>
            </a:pPr>
            <a:r>
              <a:rPr lang="en-US" sz="2000" b="1" u="sng" dirty="0">
                <a:latin typeface="Amasis MT Pro" panose="02040504050005020304" pitchFamily="18" charset="0"/>
              </a:rPr>
              <a:t>Decayed Plants</a:t>
            </a:r>
            <a:r>
              <a:rPr lang="en-US" sz="2000" u="sng" dirty="0">
                <a:latin typeface="Amasis MT Pro" panose="02040504050005020304" pitchFamily="18" charset="0"/>
              </a:rPr>
              <a:t>: </a:t>
            </a:r>
            <a:r>
              <a:rPr lang="en-US" sz="2000" dirty="0">
                <a:latin typeface="Amasis MT Pro" panose="02040504050005020304" pitchFamily="18" charset="0"/>
              </a:rPr>
              <a:t>Plant waste like leaves, wood, and crop residues can be turned into </a:t>
            </a:r>
            <a:r>
              <a:rPr lang="en-US" sz="2000" b="1" dirty="0">
                <a:latin typeface="Amasis MT Pro" panose="02040504050005020304" pitchFamily="18" charset="0"/>
              </a:rPr>
              <a:t>biomass</a:t>
            </a:r>
            <a:r>
              <a:rPr lang="en-US" sz="2000" dirty="0">
                <a:latin typeface="Amasis MT Pro" panose="02040504050005020304" pitchFamily="18" charset="0"/>
              </a:rPr>
              <a:t> for energy generation through combustion or gasification.</a:t>
            </a:r>
          </a:p>
          <a:p>
            <a:endParaRPr lang="en-US" sz="2000" dirty="0">
              <a:latin typeface="Amasis MT Pro" panose="02040504050005020304" pitchFamily="18" charset="0"/>
            </a:endParaRPr>
          </a:p>
        </p:txBody>
      </p:sp>
      <p:pic>
        <p:nvPicPr>
          <p:cNvPr id="4" name="Picture 3">
            <a:extLst>
              <a:ext uri="{FF2B5EF4-FFF2-40B4-BE49-F238E27FC236}">
                <a16:creationId xmlns:a16="http://schemas.microsoft.com/office/drawing/2014/main" id="{52331711-0E4A-9D45-C907-3BFE7AB19166}"/>
              </a:ext>
            </a:extLst>
          </p:cNvPr>
          <p:cNvPicPr>
            <a:picLocks noChangeAspect="1"/>
          </p:cNvPicPr>
          <p:nvPr/>
        </p:nvPicPr>
        <p:blipFill>
          <a:blip r:embed="rId3"/>
          <a:srcRect l="-2063" r="564" b="8626"/>
          <a:stretch/>
        </p:blipFill>
        <p:spPr>
          <a:xfrm>
            <a:off x="4634188" y="1843285"/>
            <a:ext cx="4401657" cy="4283777"/>
          </a:xfrm>
          <a:prstGeom prst="rect">
            <a:avLst/>
          </a:prstGeom>
        </p:spPr>
      </p:pic>
      <p:sp>
        <p:nvSpPr>
          <p:cNvPr id="6" name="TextBox 5">
            <a:extLst>
              <a:ext uri="{FF2B5EF4-FFF2-40B4-BE49-F238E27FC236}">
                <a16:creationId xmlns:a16="http://schemas.microsoft.com/office/drawing/2014/main" id="{7550EA5D-772A-5E9E-D47D-70EEF4FC1FEF}"/>
              </a:ext>
            </a:extLst>
          </p:cNvPr>
          <p:cNvSpPr txBox="1"/>
          <p:nvPr/>
        </p:nvSpPr>
        <p:spPr>
          <a:xfrm>
            <a:off x="5363497" y="6147841"/>
            <a:ext cx="3288890" cy="461665"/>
          </a:xfrm>
          <a:prstGeom prst="rect">
            <a:avLst/>
          </a:prstGeom>
          <a:noFill/>
        </p:spPr>
        <p:txBody>
          <a:bodyPr wrap="square">
            <a:spAutoFit/>
          </a:bodyPr>
          <a:lstStyle/>
          <a:p>
            <a:pPr algn="ctr"/>
            <a:r>
              <a:rPr lang="en-US" sz="1200" dirty="0">
                <a:latin typeface="Amasis MT Pro" panose="02040504050005020304" pitchFamily="18" charset="0"/>
                <a:hlinkClick r:id="rId4"/>
              </a:rPr>
              <a:t>Source: many-forms-of-biomass-energy-vector-46372798.jpg (1000×1080)</a:t>
            </a:r>
            <a:endParaRPr lang="en-US" sz="1200" dirty="0">
              <a:latin typeface="Amasis MT Pro" panose="02040504050005020304" pitchFamily="18" charset="0"/>
            </a:endParaRPr>
          </a:p>
        </p:txBody>
      </p:sp>
      <p:sp>
        <p:nvSpPr>
          <p:cNvPr id="5" name="Footer Placeholder 4">
            <a:extLst>
              <a:ext uri="{FF2B5EF4-FFF2-40B4-BE49-F238E27FC236}">
                <a16:creationId xmlns:a16="http://schemas.microsoft.com/office/drawing/2014/main" id="{1105233F-4D35-A5D4-C4BA-2F0F2FEBA915}"/>
              </a:ext>
            </a:extLst>
          </p:cNvPr>
          <p:cNvSpPr>
            <a:spLocks noGrp="1"/>
          </p:cNvSpPr>
          <p:nvPr>
            <p:ph type="ftr" sz="quarter" idx="11"/>
          </p:nvPr>
        </p:nvSpPr>
        <p:spPr/>
        <p:txBody>
          <a:bodyPr/>
          <a:lstStyle/>
          <a:p>
            <a:r>
              <a:rPr lang="en-US"/>
              <a:t>STEM Scholars Hub Inc.</a:t>
            </a:r>
          </a:p>
        </p:txBody>
      </p:sp>
    </p:spTree>
    <p:extLst>
      <p:ext uri="{BB962C8B-B14F-4D97-AF65-F5344CB8AC3E}">
        <p14:creationId xmlns:p14="http://schemas.microsoft.com/office/powerpoint/2010/main" val="4102146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fade">
                                      <p:cBhvr>
                                        <p:cTn id="28" dur="1000"/>
                                        <p:tgtEl>
                                          <p:spTgt spid="3">
                                            <p:txEl>
                                              <p:pRg st="1" end="1"/>
                                            </p:txEl>
                                          </p:spTgt>
                                        </p:tgtEl>
                                      </p:cBhvr>
                                    </p:animEffect>
                                    <p:anim calcmode="lin" valueType="num">
                                      <p:cBhvr>
                                        <p:cTn id="2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Effect transition="in" filter="fade">
                                      <p:cBhvr>
                                        <p:cTn id="35" dur="1000"/>
                                        <p:tgtEl>
                                          <p:spTgt spid="3">
                                            <p:txEl>
                                              <p:pRg st="2" end="2"/>
                                            </p:txEl>
                                          </p:spTgt>
                                        </p:tgtEl>
                                      </p:cBhvr>
                                    </p:animEffect>
                                    <p:anim calcmode="lin" valueType="num">
                                      <p:cBhvr>
                                        <p:cTn id="3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BE0EF88-DFC1-8B8C-61E2-51F0B1959DF5}"/>
              </a:ext>
            </a:extLst>
          </p:cNvPr>
          <p:cNvPicPr>
            <a:picLocks noChangeAspect="1"/>
          </p:cNvPicPr>
          <p:nvPr/>
        </p:nvPicPr>
        <p:blipFill>
          <a:blip r:embed="rId3"/>
          <a:srcRect t="14388" b="13470"/>
          <a:stretch/>
        </p:blipFill>
        <p:spPr>
          <a:xfrm>
            <a:off x="20" y="10"/>
            <a:ext cx="9143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a16="http://schemas.microsoft.com/office/drawing/2014/main" id="{19859CED-71A8-D814-CB6E-BC2167D04778}"/>
              </a:ext>
            </a:extLst>
          </p:cNvPr>
          <p:cNvSpPr>
            <a:spLocks noGrp="1"/>
          </p:cNvSpPr>
          <p:nvPr>
            <p:ph idx="1"/>
          </p:nvPr>
        </p:nvSpPr>
        <p:spPr>
          <a:xfrm>
            <a:off x="403123" y="3710613"/>
            <a:ext cx="8378923" cy="2847504"/>
          </a:xfrm>
        </p:spPr>
        <p:txBody>
          <a:bodyPr anchor="ctr">
            <a:normAutofit fontScale="92500"/>
          </a:bodyPr>
          <a:lstStyle/>
          <a:p>
            <a:pPr>
              <a:lnSpc>
                <a:spcPct val="90000"/>
              </a:lnSpc>
            </a:pPr>
            <a:r>
              <a:rPr lang="en-US" sz="2400" b="1" dirty="0">
                <a:latin typeface="Amasis MT Pro" panose="02040504050005020304" pitchFamily="18" charset="0"/>
              </a:rPr>
              <a:t>The Geysers Geothermal Power Plant</a:t>
            </a:r>
            <a:r>
              <a:rPr lang="en-US" sz="2400" dirty="0">
                <a:latin typeface="Amasis MT Pro" panose="02040504050005020304" pitchFamily="18" charset="0"/>
              </a:rPr>
              <a:t> in </a:t>
            </a:r>
            <a:r>
              <a:rPr lang="en-US" sz="2400" b="1" dirty="0">
                <a:latin typeface="Amasis MT Pro" panose="02040504050005020304" pitchFamily="18" charset="0"/>
              </a:rPr>
              <a:t>California</a:t>
            </a:r>
            <a:r>
              <a:rPr lang="en-US" sz="2400" dirty="0">
                <a:latin typeface="Amasis MT Pro" panose="02040504050005020304" pitchFamily="18" charset="0"/>
              </a:rPr>
              <a:t> is the largest geothermal power plant in the world. </a:t>
            </a:r>
            <a:r>
              <a:rPr lang="en-US" sz="2400" b="1" dirty="0">
                <a:latin typeface="Amasis MT Pro" panose="02040504050005020304" pitchFamily="18" charset="0"/>
              </a:rPr>
              <a:t>Geothermal power plants</a:t>
            </a:r>
            <a:r>
              <a:rPr lang="en-US" sz="2400" dirty="0">
                <a:latin typeface="Amasis MT Pro" panose="02040504050005020304" pitchFamily="18" charset="0"/>
              </a:rPr>
              <a:t> obtain </a:t>
            </a:r>
            <a:r>
              <a:rPr lang="en-US" sz="2400" b="1" dirty="0">
                <a:latin typeface="Amasis MT Pro" panose="02040504050005020304" pitchFamily="18" charset="0"/>
              </a:rPr>
              <a:t>heat</a:t>
            </a:r>
            <a:r>
              <a:rPr lang="en-US" sz="2400" dirty="0">
                <a:latin typeface="Amasis MT Pro" panose="02040504050005020304" pitchFamily="18" charset="0"/>
              </a:rPr>
              <a:t> from the </a:t>
            </a:r>
            <a:r>
              <a:rPr lang="en-US" sz="2400" b="1" dirty="0">
                <a:latin typeface="Amasis MT Pro" panose="02040504050005020304" pitchFamily="18" charset="0"/>
              </a:rPr>
              <a:t>Earth's crust</a:t>
            </a:r>
            <a:r>
              <a:rPr lang="en-US" sz="2400" dirty="0">
                <a:latin typeface="Amasis MT Pro" panose="02040504050005020304" pitchFamily="18" charset="0"/>
              </a:rPr>
              <a:t>, where heat from the </a:t>
            </a:r>
            <a:r>
              <a:rPr lang="en-US" sz="2400" b="1" dirty="0">
                <a:latin typeface="Amasis MT Pro" panose="02040504050005020304" pitchFamily="18" charset="0"/>
              </a:rPr>
              <a:t>core</a:t>
            </a:r>
            <a:r>
              <a:rPr lang="en-US" sz="2400" dirty="0">
                <a:latin typeface="Amasis MT Pro" panose="02040504050005020304" pitchFamily="18" charset="0"/>
              </a:rPr>
              <a:t> rises to the surface, particularly in areas with </a:t>
            </a:r>
            <a:r>
              <a:rPr lang="en-US" sz="2400" b="1" dirty="0">
                <a:latin typeface="Amasis MT Pro" panose="02040504050005020304" pitchFamily="18" charset="0"/>
              </a:rPr>
              <a:t>volcanic activity</a:t>
            </a:r>
            <a:r>
              <a:rPr lang="en-US" sz="2400" dirty="0">
                <a:latin typeface="Amasis MT Pro" panose="02040504050005020304" pitchFamily="18" charset="0"/>
              </a:rPr>
              <a:t> or </a:t>
            </a:r>
            <a:r>
              <a:rPr lang="en-US" sz="2400" b="1" dirty="0">
                <a:latin typeface="Amasis MT Pro" panose="02040504050005020304" pitchFamily="18" charset="0"/>
              </a:rPr>
              <a:t>tectonic plate boundaries</a:t>
            </a:r>
            <a:r>
              <a:rPr lang="en-US" sz="2400" dirty="0">
                <a:latin typeface="Amasis MT Pro" panose="02040504050005020304" pitchFamily="18" charset="0"/>
              </a:rPr>
              <a:t>. </a:t>
            </a:r>
            <a:r>
              <a:rPr lang="en-US" sz="2400" b="1" dirty="0">
                <a:latin typeface="Amasis MT Pro" panose="02040504050005020304" pitchFamily="18" charset="0"/>
              </a:rPr>
              <a:t>Deep wells</a:t>
            </a:r>
            <a:r>
              <a:rPr lang="en-US" sz="2400" dirty="0">
                <a:latin typeface="Amasis MT Pro" panose="02040504050005020304" pitchFamily="18" charset="0"/>
              </a:rPr>
              <a:t> are drilled to access </a:t>
            </a:r>
            <a:r>
              <a:rPr lang="en-US" sz="2400" b="1" dirty="0">
                <a:latin typeface="Amasis MT Pro" panose="02040504050005020304" pitchFamily="18" charset="0"/>
              </a:rPr>
              <a:t>hot water</a:t>
            </a:r>
            <a:r>
              <a:rPr lang="en-US" sz="2400" dirty="0">
                <a:latin typeface="Amasis MT Pro" panose="02040504050005020304" pitchFamily="18" charset="0"/>
              </a:rPr>
              <a:t> or </a:t>
            </a:r>
            <a:r>
              <a:rPr lang="en-US" sz="2400" b="1" dirty="0">
                <a:latin typeface="Amasis MT Pro" panose="02040504050005020304" pitchFamily="18" charset="0"/>
              </a:rPr>
              <a:t>steam</a:t>
            </a:r>
            <a:r>
              <a:rPr lang="en-US" sz="2400" dirty="0">
                <a:latin typeface="Amasis MT Pro" panose="02040504050005020304" pitchFamily="18" charset="0"/>
              </a:rPr>
              <a:t> from underground reservoirs, which is then used to generate </a:t>
            </a:r>
            <a:r>
              <a:rPr lang="en-US" sz="2400" b="1" dirty="0">
                <a:latin typeface="Amasis MT Pro" panose="02040504050005020304" pitchFamily="18" charset="0"/>
              </a:rPr>
              <a:t>electricity</a:t>
            </a:r>
            <a:r>
              <a:rPr lang="en-US" sz="2400" dirty="0">
                <a:latin typeface="Amasis MT Pro" panose="02040504050005020304" pitchFamily="18" charset="0"/>
              </a:rPr>
              <a:t> by driving </a:t>
            </a:r>
            <a:r>
              <a:rPr lang="en-US" sz="2400" b="1" dirty="0">
                <a:latin typeface="Amasis MT Pro" panose="02040504050005020304" pitchFamily="18" charset="0"/>
              </a:rPr>
              <a:t>turbines</a:t>
            </a:r>
            <a:r>
              <a:rPr lang="en-US" sz="2400" dirty="0">
                <a:latin typeface="Amasis MT Pro" panose="02040504050005020304" pitchFamily="18" charset="0"/>
              </a:rPr>
              <a:t>. This heat source is </a:t>
            </a:r>
            <a:r>
              <a:rPr lang="en-US" sz="2400" b="1" dirty="0">
                <a:latin typeface="Amasis MT Pro" panose="02040504050005020304" pitchFamily="18" charset="0"/>
              </a:rPr>
              <a:t>renewable</a:t>
            </a:r>
            <a:r>
              <a:rPr lang="en-US" sz="2400" dirty="0">
                <a:latin typeface="Amasis MT Pro" panose="02040504050005020304" pitchFamily="18" charset="0"/>
              </a:rPr>
              <a:t> because the </a:t>
            </a:r>
            <a:r>
              <a:rPr lang="en-US" sz="2400" b="1" dirty="0">
                <a:latin typeface="Amasis MT Pro" panose="02040504050005020304" pitchFamily="18" charset="0"/>
              </a:rPr>
              <a:t>Earth</a:t>
            </a:r>
            <a:r>
              <a:rPr lang="en-US" sz="2400" dirty="0">
                <a:latin typeface="Amasis MT Pro" panose="02040504050005020304" pitchFamily="18" charset="0"/>
              </a:rPr>
              <a:t> continuously generates heat, making it a sustainable energy option.</a:t>
            </a:r>
          </a:p>
        </p:txBody>
      </p:sp>
      <p:sp>
        <p:nvSpPr>
          <p:cNvPr id="6" name="TextBox 5">
            <a:extLst>
              <a:ext uri="{FF2B5EF4-FFF2-40B4-BE49-F238E27FC236}">
                <a16:creationId xmlns:a16="http://schemas.microsoft.com/office/drawing/2014/main" id="{3453428E-977A-8B79-277C-8C9E3D3897BE}"/>
              </a:ext>
            </a:extLst>
          </p:cNvPr>
          <p:cNvSpPr txBox="1"/>
          <p:nvPr/>
        </p:nvSpPr>
        <p:spPr>
          <a:xfrm>
            <a:off x="4203290" y="3096315"/>
            <a:ext cx="4940710" cy="253916"/>
          </a:xfrm>
          <a:prstGeom prst="rect">
            <a:avLst/>
          </a:prstGeom>
          <a:noFill/>
        </p:spPr>
        <p:txBody>
          <a:bodyPr wrap="square">
            <a:spAutoFit/>
          </a:bodyPr>
          <a:lstStyle/>
          <a:p>
            <a:r>
              <a:rPr lang="en-US" sz="1050" dirty="0">
                <a:solidFill>
                  <a:schemeClr val="bg1"/>
                </a:solidFill>
                <a:latin typeface="Amasis MT Pro" panose="02040504050005020304" pitchFamily="18" charset="0"/>
                <a:hlinkClick r:id="rId4">
                  <a:extLst>
                    <a:ext uri="{A12FA001-AC4F-418D-AE19-62706E023703}">
                      <ahyp:hlinkClr xmlns:ahyp="http://schemas.microsoft.com/office/drawing/2018/hyperlinkcolor" val="tx"/>
                    </a:ext>
                  </a:extLst>
                </a:hlinkClick>
              </a:rPr>
              <a:t>Source:341421465_3012028209104822_3193407651375948291_n.jpg (1920×1080)</a:t>
            </a:r>
            <a:endParaRPr lang="en-US" sz="1050" dirty="0">
              <a:solidFill>
                <a:schemeClr val="bg1"/>
              </a:solidFill>
              <a:latin typeface="Amasis MT Pro" panose="02040504050005020304" pitchFamily="18" charset="0"/>
            </a:endParaRPr>
          </a:p>
        </p:txBody>
      </p:sp>
      <p:sp>
        <p:nvSpPr>
          <p:cNvPr id="2" name="Footer Placeholder 1">
            <a:extLst>
              <a:ext uri="{FF2B5EF4-FFF2-40B4-BE49-F238E27FC236}">
                <a16:creationId xmlns:a16="http://schemas.microsoft.com/office/drawing/2014/main" id="{1F36207D-EE2A-DFFE-B87B-08B9B44F9328}"/>
              </a:ext>
            </a:extLst>
          </p:cNvPr>
          <p:cNvSpPr>
            <a:spLocks noGrp="1"/>
          </p:cNvSpPr>
          <p:nvPr>
            <p:ph type="ftr" sz="quarter" idx="11"/>
          </p:nvPr>
        </p:nvSpPr>
        <p:spPr/>
        <p:txBody>
          <a:bodyPr/>
          <a:lstStyle/>
          <a:p>
            <a:r>
              <a:rPr lang="en-US"/>
              <a:t>STEM Scholars Hub Inc.</a:t>
            </a:r>
          </a:p>
        </p:txBody>
      </p:sp>
    </p:spTree>
    <p:extLst>
      <p:ext uri="{BB962C8B-B14F-4D97-AF65-F5344CB8AC3E}">
        <p14:creationId xmlns:p14="http://schemas.microsoft.com/office/powerpoint/2010/main" val="641868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a:latin typeface="Amasis MT Pro Medium" panose="02040604050005020304" pitchFamily="18" charset="0"/>
              </a:rPr>
              <a:t>Non-renewable Resources</a:t>
            </a:r>
          </a:p>
        </p:txBody>
      </p:sp>
      <p:sp>
        <p:nvSpPr>
          <p:cNvPr id="3" name="Content Placeholder 2"/>
          <p:cNvSpPr>
            <a:spLocks noGrp="1"/>
          </p:cNvSpPr>
          <p:nvPr>
            <p:ph idx="1"/>
          </p:nvPr>
        </p:nvSpPr>
        <p:spPr>
          <a:xfrm>
            <a:off x="457200" y="1301691"/>
            <a:ext cx="8229600" cy="1143000"/>
          </a:xfrm>
        </p:spPr>
        <p:txBody>
          <a:bodyPr>
            <a:normAutofit fontScale="92500"/>
          </a:bodyPr>
          <a:lstStyle/>
          <a:p>
            <a:pPr marL="0" indent="0" algn="just">
              <a:buNone/>
            </a:pPr>
            <a:r>
              <a:rPr lang="en-US" sz="2400" kern="0" dirty="0">
                <a:effectLst/>
                <a:latin typeface="Amasis MT Pro" panose="02040504050005020304" pitchFamily="18" charset="0"/>
                <a:ea typeface="Times New Roman" panose="02020603050405020304" pitchFamily="18" charset="0"/>
                <a:cs typeface="Times New Roman" panose="02020603050405020304" pitchFamily="18" charset="0"/>
              </a:rPr>
              <a:t>A </a:t>
            </a:r>
            <a:r>
              <a:rPr lang="en-US" sz="2400" b="1" kern="0" dirty="0">
                <a:effectLst/>
                <a:latin typeface="Amasis MT Pro" panose="02040504050005020304" pitchFamily="18" charset="0"/>
                <a:ea typeface="Times New Roman" panose="02020603050405020304" pitchFamily="18" charset="0"/>
                <a:cs typeface="Times New Roman" panose="02020603050405020304" pitchFamily="18" charset="0"/>
              </a:rPr>
              <a:t>nonrenewable resource</a:t>
            </a:r>
            <a:r>
              <a:rPr lang="en-US" sz="2400" kern="0" dirty="0">
                <a:effectLst/>
                <a:latin typeface="Amasis MT Pro" panose="02040504050005020304" pitchFamily="18" charset="0"/>
                <a:ea typeface="Times New Roman" panose="02020603050405020304" pitchFamily="18" charset="0"/>
                <a:cs typeface="Times New Roman" panose="02020603050405020304" pitchFamily="18" charset="0"/>
              </a:rPr>
              <a:t> is a natural resource that </a:t>
            </a:r>
            <a:r>
              <a:rPr lang="en-US" sz="2400" b="1" kern="0" dirty="0">
                <a:effectLst/>
                <a:latin typeface="Amasis MT Pro" panose="02040504050005020304" pitchFamily="18" charset="0"/>
                <a:ea typeface="Times New Roman" panose="02020603050405020304" pitchFamily="18" charset="0"/>
                <a:cs typeface="Times New Roman" panose="02020603050405020304" pitchFamily="18" charset="0"/>
              </a:rPr>
              <a:t>cannot be replaced quickly</a:t>
            </a:r>
            <a:r>
              <a:rPr lang="en-US" sz="2400" kern="0" dirty="0">
                <a:effectLst/>
                <a:latin typeface="Amasis MT Pro" panose="02040504050005020304" pitchFamily="18" charset="0"/>
                <a:ea typeface="Times New Roman" panose="02020603050405020304" pitchFamily="18" charset="0"/>
                <a:cs typeface="Times New Roman" panose="02020603050405020304" pitchFamily="18" charset="0"/>
              </a:rPr>
              <a:t>. It takes </a:t>
            </a:r>
            <a:r>
              <a:rPr lang="en-US" sz="2400" b="1" kern="0" dirty="0">
                <a:effectLst/>
                <a:latin typeface="Amasis MT Pro" panose="02040504050005020304" pitchFamily="18" charset="0"/>
                <a:ea typeface="Times New Roman" panose="02020603050405020304" pitchFamily="18" charset="0"/>
                <a:cs typeface="Times New Roman" panose="02020603050405020304" pitchFamily="18" charset="0"/>
              </a:rPr>
              <a:t>millions of years</a:t>
            </a:r>
            <a:r>
              <a:rPr lang="en-US" sz="2400" kern="0" dirty="0">
                <a:effectLst/>
                <a:latin typeface="Amasis MT Pro" panose="02040504050005020304" pitchFamily="18" charset="0"/>
                <a:ea typeface="Times New Roman" panose="02020603050405020304" pitchFamily="18" charset="0"/>
                <a:cs typeface="Times New Roman" panose="02020603050405020304" pitchFamily="18" charset="0"/>
              </a:rPr>
              <a:t> for these resources to form. Once they are used up, they are </a:t>
            </a:r>
            <a:r>
              <a:rPr lang="en-US" sz="2400" b="1" kern="0" dirty="0">
                <a:effectLst/>
                <a:latin typeface="Amasis MT Pro" panose="02040504050005020304" pitchFamily="18" charset="0"/>
                <a:ea typeface="Times New Roman" panose="02020603050405020304" pitchFamily="18" charset="0"/>
                <a:cs typeface="Times New Roman" panose="02020603050405020304" pitchFamily="18" charset="0"/>
              </a:rPr>
              <a:t>gone forever</a:t>
            </a:r>
            <a:r>
              <a:rPr lang="en-US" sz="2400" kern="0" dirty="0">
                <a:effectLst/>
                <a:latin typeface="Amasis MT Pro" panose="02040504050005020304" pitchFamily="18" charset="0"/>
                <a:ea typeface="Times New Roman" panose="02020603050405020304" pitchFamily="18" charset="0"/>
                <a:cs typeface="Times New Roman" panose="02020603050405020304" pitchFamily="18" charset="0"/>
              </a:rPr>
              <a:t>.</a:t>
            </a:r>
            <a:endParaRPr lang="en-US" sz="2400" kern="100" dirty="0">
              <a:effectLst/>
              <a:latin typeface="Amasis MT Pro" panose="02040504050005020304" pitchFamily="18" charset="0"/>
              <a:ea typeface="Aptos" panose="020B0004020202020204" pitchFamily="34" charset="0"/>
              <a:cs typeface="Times New Roman" panose="02020603050405020304" pitchFamily="18" charset="0"/>
            </a:endParaRPr>
          </a:p>
          <a:p>
            <a:pPr marL="0" indent="0">
              <a:buNone/>
            </a:pPr>
            <a:endParaRPr lang="en-US" sz="4000" dirty="0">
              <a:latin typeface="Amasis MT Pro" panose="02040504050005020304" pitchFamily="18" charset="0"/>
            </a:endParaRPr>
          </a:p>
        </p:txBody>
      </p:sp>
      <p:sp>
        <p:nvSpPr>
          <p:cNvPr id="6" name="TextBox 5">
            <a:extLst>
              <a:ext uri="{FF2B5EF4-FFF2-40B4-BE49-F238E27FC236}">
                <a16:creationId xmlns:a16="http://schemas.microsoft.com/office/drawing/2014/main" id="{1F0792D9-0601-DEFF-2F3D-F6E47066D443}"/>
              </a:ext>
            </a:extLst>
          </p:cNvPr>
          <p:cNvSpPr txBox="1"/>
          <p:nvPr/>
        </p:nvSpPr>
        <p:spPr>
          <a:xfrm>
            <a:off x="540774" y="2740989"/>
            <a:ext cx="8146026" cy="3416320"/>
          </a:xfrm>
          <a:prstGeom prst="rect">
            <a:avLst/>
          </a:prstGeom>
          <a:noFill/>
        </p:spPr>
        <p:txBody>
          <a:bodyPr wrap="square">
            <a:spAutoFit/>
          </a:bodyPr>
          <a:lstStyle/>
          <a:p>
            <a:pPr marL="342900" indent="-342900">
              <a:buAutoNum type="arabicPeriod"/>
            </a:pPr>
            <a:r>
              <a:rPr lang="en-US" sz="2400" b="1" u="sng" dirty="0">
                <a:latin typeface="Amasis MT Pro" panose="02040504050005020304" pitchFamily="18" charset="0"/>
              </a:rPr>
              <a:t>Fossil Fuels: </a:t>
            </a:r>
            <a:r>
              <a:rPr lang="en-US" sz="2400" dirty="0">
                <a:latin typeface="Amasis MT Pro" panose="02040504050005020304" pitchFamily="18" charset="0"/>
              </a:rPr>
              <a:t>Coal, oil, and natural gas, formed from</a:t>
            </a:r>
          </a:p>
          <a:p>
            <a:r>
              <a:rPr lang="en-US" sz="2400" dirty="0">
                <a:latin typeface="Amasis MT Pro" panose="02040504050005020304" pitchFamily="18" charset="0"/>
              </a:rPr>
              <a:t>ancient plants and animals, take millions of years to form and cannot be replenished once used.</a:t>
            </a:r>
          </a:p>
          <a:p>
            <a:endParaRPr lang="en-US" sz="2400" dirty="0">
              <a:latin typeface="Amasis MT Pro" panose="02040504050005020304" pitchFamily="18" charset="0"/>
            </a:endParaRPr>
          </a:p>
          <a:p>
            <a:r>
              <a:rPr lang="en-US" sz="2400" b="1" dirty="0">
                <a:latin typeface="Amasis MT Pro" panose="02040504050005020304" pitchFamily="18" charset="0"/>
              </a:rPr>
              <a:t>2. Minerals: </a:t>
            </a:r>
            <a:r>
              <a:rPr lang="en-US" sz="2400" dirty="0">
                <a:latin typeface="Amasis MT Pro" panose="02040504050005020304" pitchFamily="18" charset="0"/>
              </a:rPr>
              <a:t>Elements like gold, copper, and iron, extracted from the Earth, are finite and cannot be replaced quickly.</a:t>
            </a:r>
          </a:p>
          <a:p>
            <a:endParaRPr lang="en-US" sz="2400" dirty="0">
              <a:latin typeface="Amasis MT Pro" panose="02040504050005020304" pitchFamily="18" charset="0"/>
            </a:endParaRPr>
          </a:p>
          <a:p>
            <a:r>
              <a:rPr lang="en-US" sz="2400" b="1" dirty="0">
                <a:latin typeface="Amasis MT Pro" panose="02040504050005020304" pitchFamily="18" charset="0"/>
              </a:rPr>
              <a:t>3. Nuclear Fuels: </a:t>
            </a:r>
            <a:r>
              <a:rPr lang="en-US" sz="2400" dirty="0">
                <a:latin typeface="Amasis MT Pro" panose="02040504050005020304" pitchFamily="18" charset="0"/>
              </a:rPr>
              <a:t>Uranium used in nuclear power plants is finite and cannot be replenished once used.</a:t>
            </a:r>
          </a:p>
        </p:txBody>
      </p:sp>
      <p:sp>
        <p:nvSpPr>
          <p:cNvPr id="4" name="Footer Placeholder 3">
            <a:extLst>
              <a:ext uri="{FF2B5EF4-FFF2-40B4-BE49-F238E27FC236}">
                <a16:creationId xmlns:a16="http://schemas.microsoft.com/office/drawing/2014/main" id="{A462025C-951C-5BDB-B248-98D39BF39314}"/>
              </a:ext>
            </a:extLst>
          </p:cNvPr>
          <p:cNvSpPr>
            <a:spLocks noGrp="1"/>
          </p:cNvSpPr>
          <p:nvPr>
            <p:ph type="ftr" sz="quarter" idx="11"/>
          </p:nvPr>
        </p:nvSpPr>
        <p:spPr/>
        <p:txBody>
          <a:bodyPr/>
          <a:lstStyle/>
          <a:p>
            <a:r>
              <a:rPr lang="en-US"/>
              <a:t>STEM Scholars Hub Inc.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BA513B0-82FF-4F41-8178-885375D1CF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factory with a large building&#10;&#10;AI-generated content may be incorrect.">
            <a:extLst>
              <a:ext uri="{FF2B5EF4-FFF2-40B4-BE49-F238E27FC236}">
                <a16:creationId xmlns:a16="http://schemas.microsoft.com/office/drawing/2014/main" id="{1D4EB6BC-EFDC-4980-C025-373543DECAE3}"/>
              </a:ext>
            </a:extLst>
          </p:cNvPr>
          <p:cNvPicPr>
            <a:picLocks noChangeAspect="1"/>
          </p:cNvPicPr>
          <p:nvPr/>
        </p:nvPicPr>
        <p:blipFill>
          <a:blip r:embed="rId3"/>
          <a:srcRect t="16472" r="1" b="2109"/>
          <a:stretch/>
        </p:blipFill>
        <p:spPr>
          <a:xfrm>
            <a:off x="20" y="10"/>
            <a:ext cx="9171076" cy="4666928"/>
          </a:xfrm>
          <a:prstGeom prst="rect">
            <a:avLst/>
          </a:prstGeom>
        </p:spPr>
      </p:pic>
      <p:grpSp>
        <p:nvGrpSpPr>
          <p:cNvPr id="11" name="Group 10">
            <a:extLst>
              <a:ext uri="{FF2B5EF4-FFF2-40B4-BE49-F238E27FC236}">
                <a16:creationId xmlns:a16="http://schemas.microsoft.com/office/drawing/2014/main" id="{93DB8501-F9F2-4ACD-B56A-9019CD5006D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28" y="2987478"/>
            <a:ext cx="9171095" cy="1828800"/>
            <a:chOff x="-305" y="2987478"/>
            <a:chExt cx="12188952" cy="1828800"/>
          </a:xfrm>
        </p:grpSpPr>
        <p:sp>
          <p:nvSpPr>
            <p:cNvPr id="12" name="Freeform: Shape 11">
              <a:extLst>
                <a:ext uri="{FF2B5EF4-FFF2-40B4-BE49-F238E27FC236}">
                  <a16:creationId xmlns:a16="http://schemas.microsoft.com/office/drawing/2014/main" id="{DD03A94A-ADF5-4334-86B1-DBA5F70ACD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2987478"/>
              <a:ext cx="12188952" cy="1099712"/>
            </a:xfrm>
            <a:custGeom>
              <a:avLst/>
              <a:gdLst>
                <a:gd name="connsiteX0" fmla="*/ 9182100 w 9182100"/>
                <a:gd name="connsiteY0" fmla="*/ 396420 h 932744"/>
                <a:gd name="connsiteX1" fmla="*/ 9103805 w 9182100"/>
                <a:gd name="connsiteY1" fmla="*/ 392229 h 932744"/>
                <a:gd name="connsiteX2" fmla="*/ 8712422 w 9182100"/>
                <a:gd name="connsiteY2" fmla="*/ 359749 h 932744"/>
                <a:gd name="connsiteX3" fmla="*/ 8322755 w 9182100"/>
                <a:gd name="connsiteY3" fmla="*/ 313362 h 932744"/>
                <a:gd name="connsiteX4" fmla="*/ 8134826 w 9182100"/>
                <a:gd name="connsiteY4" fmla="*/ 283930 h 932744"/>
                <a:gd name="connsiteX5" fmla="*/ 8090916 w 9182100"/>
                <a:gd name="connsiteY5" fmla="*/ 275643 h 932744"/>
                <a:gd name="connsiteX6" fmla="*/ 8069485 w 9182100"/>
                <a:gd name="connsiteY6" fmla="*/ 271262 h 932744"/>
                <a:gd name="connsiteX7" fmla="*/ 8041862 w 9182100"/>
                <a:gd name="connsiteY7" fmla="*/ 266595 h 932744"/>
                <a:gd name="connsiteX8" fmla="*/ 7986903 w 9182100"/>
                <a:gd name="connsiteY8" fmla="*/ 257546 h 932744"/>
                <a:gd name="connsiteX9" fmla="*/ 7934230 w 9182100"/>
                <a:gd name="connsiteY9" fmla="*/ 249640 h 932744"/>
                <a:gd name="connsiteX10" fmla="*/ 7727537 w 9182100"/>
                <a:gd name="connsiteY10" fmla="*/ 221922 h 932744"/>
                <a:gd name="connsiteX11" fmla="*/ 7625239 w 9182100"/>
                <a:gd name="connsiteY11" fmla="*/ 209730 h 932744"/>
                <a:gd name="connsiteX12" fmla="*/ 7523227 w 9182100"/>
                <a:gd name="connsiteY12" fmla="*/ 198110 h 932744"/>
                <a:gd name="connsiteX13" fmla="*/ 7115651 w 9182100"/>
                <a:gd name="connsiteY13" fmla="*/ 158010 h 932744"/>
                <a:gd name="connsiteX14" fmla="*/ 6706839 w 9182100"/>
                <a:gd name="connsiteY14" fmla="*/ 126958 h 932744"/>
                <a:gd name="connsiteX15" fmla="*/ 6604064 w 9182100"/>
                <a:gd name="connsiteY15" fmla="*/ 120862 h 932744"/>
                <a:gd name="connsiteX16" fmla="*/ 6501003 w 9182100"/>
                <a:gd name="connsiteY16" fmla="*/ 115338 h 932744"/>
                <a:gd name="connsiteX17" fmla="*/ 6397467 w 9182100"/>
                <a:gd name="connsiteY17" fmla="*/ 110385 h 932744"/>
                <a:gd name="connsiteX18" fmla="*/ 6293168 w 9182100"/>
                <a:gd name="connsiteY18" fmla="*/ 106860 h 932744"/>
                <a:gd name="connsiteX19" fmla="*/ 6079712 w 9182100"/>
                <a:gd name="connsiteY19" fmla="*/ 103908 h 932744"/>
                <a:gd name="connsiteX20" fmla="*/ 6024563 w 9182100"/>
                <a:gd name="connsiteY20" fmla="*/ 104479 h 932744"/>
                <a:gd name="connsiteX21" fmla="*/ 5968080 w 9182100"/>
                <a:gd name="connsiteY21" fmla="*/ 106479 h 932744"/>
                <a:gd name="connsiteX22" fmla="*/ 5855875 w 9182100"/>
                <a:gd name="connsiteY22" fmla="*/ 113242 h 932744"/>
                <a:gd name="connsiteX23" fmla="*/ 5439251 w 9182100"/>
                <a:gd name="connsiteY23" fmla="*/ 160105 h 932744"/>
                <a:gd name="connsiteX24" fmla="*/ 5075396 w 9182100"/>
                <a:gd name="connsiteY24" fmla="*/ 186585 h 932744"/>
                <a:gd name="connsiteX25" fmla="*/ 4712780 w 9182100"/>
                <a:gd name="connsiteY25" fmla="*/ 171249 h 932744"/>
                <a:gd name="connsiteX26" fmla="*/ 4666679 w 9182100"/>
                <a:gd name="connsiteY26" fmla="*/ 166773 h 932744"/>
                <a:gd name="connsiteX27" fmla="*/ 4620292 w 9182100"/>
                <a:gd name="connsiteY27" fmla="*/ 161629 h 932744"/>
                <a:gd name="connsiteX28" fmla="*/ 4573810 w 9182100"/>
                <a:gd name="connsiteY28" fmla="*/ 156009 h 932744"/>
                <a:gd name="connsiteX29" fmla="*/ 4550569 w 9182100"/>
                <a:gd name="connsiteY29" fmla="*/ 153057 h 932744"/>
                <a:gd name="connsiteX30" fmla="*/ 4538948 w 9182100"/>
                <a:gd name="connsiteY30" fmla="*/ 151628 h 932744"/>
                <a:gd name="connsiteX31" fmla="*/ 4526566 w 9182100"/>
                <a:gd name="connsiteY31" fmla="*/ 149913 h 932744"/>
                <a:gd name="connsiteX32" fmla="*/ 4327779 w 9182100"/>
                <a:gd name="connsiteY32" fmla="*/ 122862 h 932744"/>
                <a:gd name="connsiteX33" fmla="*/ 3929729 w 9182100"/>
                <a:gd name="connsiteY33" fmla="*/ 68189 h 932744"/>
                <a:gd name="connsiteX34" fmla="*/ 3729133 w 9182100"/>
                <a:gd name="connsiteY34" fmla="*/ 41900 h 932744"/>
                <a:gd name="connsiteX35" fmla="*/ 3628930 w 9182100"/>
                <a:gd name="connsiteY35" fmla="*/ 28946 h 932744"/>
                <a:gd name="connsiteX36" fmla="*/ 3573399 w 9182100"/>
                <a:gd name="connsiteY36" fmla="*/ 22278 h 932744"/>
                <a:gd name="connsiteX37" fmla="*/ 3516916 w 9182100"/>
                <a:gd name="connsiteY37" fmla="*/ 16468 h 932744"/>
                <a:gd name="connsiteX38" fmla="*/ 3074670 w 9182100"/>
                <a:gd name="connsiteY38" fmla="*/ 752 h 932744"/>
                <a:gd name="connsiteX39" fmla="*/ 2858738 w 9182100"/>
                <a:gd name="connsiteY39" fmla="*/ 8753 h 932744"/>
                <a:gd name="connsiteX40" fmla="*/ 2645474 w 9182100"/>
                <a:gd name="connsiteY40" fmla="*/ 25326 h 932744"/>
                <a:gd name="connsiteX41" fmla="*/ 1810798 w 9182100"/>
                <a:gd name="connsiteY41" fmla="*/ 158010 h 932744"/>
                <a:gd name="connsiteX42" fmla="*/ 1602772 w 9182100"/>
                <a:gd name="connsiteY42" fmla="*/ 208111 h 932744"/>
                <a:gd name="connsiteX43" fmla="*/ 1548860 w 9182100"/>
                <a:gd name="connsiteY43" fmla="*/ 222780 h 932744"/>
                <a:gd name="connsiteX44" fmla="*/ 1501331 w 9182100"/>
                <a:gd name="connsiteY44" fmla="*/ 236115 h 932744"/>
                <a:gd name="connsiteX45" fmla="*/ 1411224 w 9182100"/>
                <a:gd name="connsiteY45" fmla="*/ 260880 h 932744"/>
                <a:gd name="connsiteX46" fmla="*/ 1050893 w 9182100"/>
                <a:gd name="connsiteY46" fmla="*/ 338032 h 932744"/>
                <a:gd name="connsiteX47" fmla="*/ 871252 w 9182100"/>
                <a:gd name="connsiteY47" fmla="*/ 360511 h 932744"/>
                <a:gd name="connsiteX48" fmla="*/ 781812 w 9182100"/>
                <a:gd name="connsiteY48" fmla="*/ 366512 h 932744"/>
                <a:gd name="connsiteX49" fmla="*/ 692563 w 9182100"/>
                <a:gd name="connsiteY49" fmla="*/ 369655 h 932744"/>
                <a:gd name="connsiteX50" fmla="*/ 515017 w 9182100"/>
                <a:gd name="connsiteY50" fmla="*/ 363940 h 932744"/>
                <a:gd name="connsiteX51" fmla="*/ 337661 w 9182100"/>
                <a:gd name="connsiteY51" fmla="*/ 341937 h 932744"/>
                <a:gd name="connsiteX52" fmla="*/ 156972 w 9182100"/>
                <a:gd name="connsiteY52" fmla="*/ 303456 h 932744"/>
                <a:gd name="connsiteX53" fmla="*/ 0 w 9182100"/>
                <a:gd name="connsiteY53" fmla="*/ 261642 h 932744"/>
                <a:gd name="connsiteX54" fmla="*/ 0 w 9182100"/>
                <a:gd name="connsiteY54" fmla="*/ 713412 h 932744"/>
                <a:gd name="connsiteX55" fmla="*/ 9144 w 9182100"/>
                <a:gd name="connsiteY55" fmla="*/ 717699 h 932744"/>
                <a:gd name="connsiteX56" fmla="*/ 213360 w 9182100"/>
                <a:gd name="connsiteY56" fmla="*/ 801042 h 932744"/>
                <a:gd name="connsiteX57" fmla="*/ 653510 w 9182100"/>
                <a:gd name="connsiteY57" fmla="*/ 908199 h 932744"/>
                <a:gd name="connsiteX58" fmla="*/ 1101947 w 9182100"/>
                <a:gd name="connsiteY58" fmla="*/ 930773 h 932744"/>
                <a:gd name="connsiteX59" fmla="*/ 1540002 w 9182100"/>
                <a:gd name="connsiteY59" fmla="*/ 889434 h 932744"/>
                <a:gd name="connsiteX60" fmla="*/ 1647158 w 9182100"/>
                <a:gd name="connsiteY60" fmla="*/ 871242 h 932744"/>
                <a:gd name="connsiteX61" fmla="*/ 1698117 w 9182100"/>
                <a:gd name="connsiteY61" fmla="*/ 862193 h 932744"/>
                <a:gd name="connsiteX62" fmla="*/ 1742789 w 9182100"/>
                <a:gd name="connsiteY62" fmla="*/ 854668 h 932744"/>
                <a:gd name="connsiteX63" fmla="*/ 1931003 w 9182100"/>
                <a:gd name="connsiteY63" fmla="*/ 826950 h 932744"/>
                <a:gd name="connsiteX64" fmla="*/ 2314861 w 9182100"/>
                <a:gd name="connsiteY64" fmla="*/ 783897 h 932744"/>
                <a:gd name="connsiteX65" fmla="*/ 2506885 w 9182100"/>
                <a:gd name="connsiteY65" fmla="*/ 768086 h 932744"/>
                <a:gd name="connsiteX66" fmla="*/ 2602611 w 9182100"/>
                <a:gd name="connsiteY66" fmla="*/ 762085 h 932744"/>
                <a:gd name="connsiteX67" fmla="*/ 2698052 w 9182100"/>
                <a:gd name="connsiteY67" fmla="*/ 756846 h 932744"/>
                <a:gd name="connsiteX68" fmla="*/ 2887980 w 9182100"/>
                <a:gd name="connsiteY68" fmla="*/ 750846 h 932744"/>
                <a:gd name="connsiteX69" fmla="*/ 3075813 w 9182100"/>
                <a:gd name="connsiteY69" fmla="*/ 750179 h 932744"/>
                <a:gd name="connsiteX70" fmla="*/ 3168587 w 9182100"/>
                <a:gd name="connsiteY70" fmla="*/ 752751 h 932744"/>
                <a:gd name="connsiteX71" fmla="*/ 3260408 w 9182100"/>
                <a:gd name="connsiteY71" fmla="*/ 756656 h 932744"/>
                <a:gd name="connsiteX72" fmla="*/ 3440049 w 9182100"/>
                <a:gd name="connsiteY72" fmla="*/ 771610 h 932744"/>
                <a:gd name="connsiteX73" fmla="*/ 3483864 w 9182100"/>
                <a:gd name="connsiteY73" fmla="*/ 776849 h 932744"/>
                <a:gd name="connsiteX74" fmla="*/ 3528536 w 9182100"/>
                <a:gd name="connsiteY74" fmla="*/ 782469 h 932744"/>
                <a:gd name="connsiteX75" fmla="*/ 3628549 w 9182100"/>
                <a:gd name="connsiteY75" fmla="*/ 796089 h 932744"/>
                <a:gd name="connsiteX76" fmla="*/ 3828574 w 9182100"/>
                <a:gd name="connsiteY76" fmla="*/ 823140 h 932744"/>
                <a:gd name="connsiteX77" fmla="*/ 4231196 w 9182100"/>
                <a:gd name="connsiteY77" fmla="*/ 874099 h 932744"/>
                <a:gd name="connsiteX78" fmla="*/ 4433126 w 9182100"/>
                <a:gd name="connsiteY78" fmla="*/ 897435 h 932744"/>
                <a:gd name="connsiteX79" fmla="*/ 4485990 w 9182100"/>
                <a:gd name="connsiteY79" fmla="*/ 903246 h 932744"/>
                <a:gd name="connsiteX80" fmla="*/ 4539806 w 9182100"/>
                <a:gd name="connsiteY80" fmla="*/ 908961 h 932744"/>
                <a:gd name="connsiteX81" fmla="*/ 4593908 w 9182100"/>
                <a:gd name="connsiteY81" fmla="*/ 914199 h 932744"/>
                <a:gd name="connsiteX82" fmla="*/ 4648296 w 9182100"/>
                <a:gd name="connsiteY82" fmla="*/ 918771 h 932744"/>
                <a:gd name="connsiteX83" fmla="*/ 5092446 w 9182100"/>
                <a:gd name="connsiteY83" fmla="*/ 931154 h 932744"/>
                <a:gd name="connsiteX84" fmla="*/ 5533168 w 9182100"/>
                <a:gd name="connsiteY84" fmla="*/ 891816 h 932744"/>
                <a:gd name="connsiteX85" fmla="*/ 5918169 w 9182100"/>
                <a:gd name="connsiteY85" fmla="*/ 840666 h 932744"/>
                <a:gd name="connsiteX86" fmla="*/ 6007323 w 9182100"/>
                <a:gd name="connsiteY86" fmla="*/ 833237 h 932744"/>
                <a:gd name="connsiteX87" fmla="*/ 6051709 w 9182100"/>
                <a:gd name="connsiteY87" fmla="*/ 830570 h 932744"/>
                <a:gd name="connsiteX88" fmla="*/ 6097429 w 9182100"/>
                <a:gd name="connsiteY88" fmla="*/ 828379 h 932744"/>
                <a:gd name="connsiteX89" fmla="*/ 6287834 w 9182100"/>
                <a:gd name="connsiteY89" fmla="*/ 822569 h 932744"/>
                <a:gd name="connsiteX90" fmla="*/ 6681597 w 9182100"/>
                <a:gd name="connsiteY90" fmla="*/ 821235 h 932744"/>
                <a:gd name="connsiteX91" fmla="*/ 7079647 w 9182100"/>
                <a:gd name="connsiteY91" fmla="*/ 826569 h 932744"/>
                <a:gd name="connsiteX92" fmla="*/ 7478173 w 9182100"/>
                <a:gd name="connsiteY92" fmla="*/ 836094 h 932744"/>
                <a:gd name="connsiteX93" fmla="*/ 7871937 w 9182100"/>
                <a:gd name="connsiteY93" fmla="*/ 851430 h 932744"/>
                <a:gd name="connsiteX94" fmla="*/ 7919657 w 9182100"/>
                <a:gd name="connsiteY94" fmla="*/ 854097 h 932744"/>
                <a:gd name="connsiteX95" fmla="*/ 7964901 w 9182100"/>
                <a:gd name="connsiteY95" fmla="*/ 857240 h 932744"/>
                <a:gd name="connsiteX96" fmla="*/ 8015955 w 9182100"/>
                <a:gd name="connsiteY96" fmla="*/ 861050 h 932744"/>
                <a:gd name="connsiteX97" fmla="*/ 8072247 w 9182100"/>
                <a:gd name="connsiteY97" fmla="*/ 864384 h 932744"/>
                <a:gd name="connsiteX98" fmla="*/ 8286750 w 9182100"/>
                <a:gd name="connsiteY98" fmla="*/ 868384 h 932744"/>
                <a:gd name="connsiteX99" fmla="*/ 8704040 w 9182100"/>
                <a:gd name="connsiteY99" fmla="*/ 853716 h 932744"/>
                <a:gd name="connsiteX100" fmla="*/ 9120188 w 9182100"/>
                <a:gd name="connsiteY100" fmla="*/ 814092 h 932744"/>
                <a:gd name="connsiteX101" fmla="*/ 9181909 w 9182100"/>
                <a:gd name="connsiteY101" fmla="*/ 805519 h 932744"/>
                <a:gd name="connsiteX102" fmla="*/ 9181909 w 9182100"/>
                <a:gd name="connsiteY102" fmla="*/ 396420 h 932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9182100" h="932744">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bg1">
                <a:alpha val="30000"/>
              </a:schemeClr>
            </a:solidFill>
            <a:ln w="9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385A18E1-CBE3-4BBD-B1B7-CDBCA685E0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199381"/>
              <a:ext cx="12188952" cy="902694"/>
            </a:xfrm>
            <a:custGeom>
              <a:avLst/>
              <a:gdLst>
                <a:gd name="connsiteX0" fmla="*/ 9182100 w 9182100"/>
                <a:gd name="connsiteY0" fmla="*/ 351088 h 765639"/>
                <a:gd name="connsiteX1" fmla="*/ 9178480 w 9182100"/>
                <a:gd name="connsiteY1" fmla="*/ 350993 h 765639"/>
                <a:gd name="connsiteX2" fmla="*/ 8783955 w 9182100"/>
                <a:gd name="connsiteY2" fmla="*/ 327561 h 765639"/>
                <a:gd name="connsiteX3" fmla="*/ 8390763 w 9182100"/>
                <a:gd name="connsiteY3" fmla="*/ 288795 h 765639"/>
                <a:gd name="connsiteX4" fmla="*/ 8199502 w 9182100"/>
                <a:gd name="connsiteY4" fmla="*/ 262601 h 765639"/>
                <a:gd name="connsiteX5" fmla="*/ 8153972 w 9182100"/>
                <a:gd name="connsiteY5" fmla="*/ 254886 h 765639"/>
                <a:gd name="connsiteX6" fmla="*/ 8131588 w 9182100"/>
                <a:gd name="connsiteY6" fmla="*/ 250790 h 765639"/>
                <a:gd name="connsiteX7" fmla="*/ 8104632 w 9182100"/>
                <a:gd name="connsiteY7" fmla="*/ 246504 h 765639"/>
                <a:gd name="connsiteX8" fmla="*/ 8050911 w 9182100"/>
                <a:gd name="connsiteY8" fmla="*/ 238217 h 765639"/>
                <a:gd name="connsiteX9" fmla="*/ 7998810 w 9182100"/>
                <a:gd name="connsiteY9" fmla="*/ 230978 h 765639"/>
                <a:gd name="connsiteX10" fmla="*/ 7589902 w 9182100"/>
                <a:gd name="connsiteY10" fmla="*/ 183925 h 765639"/>
                <a:gd name="connsiteX11" fmla="*/ 7183469 w 9182100"/>
                <a:gd name="connsiteY11" fmla="*/ 147634 h 765639"/>
                <a:gd name="connsiteX12" fmla="*/ 6775990 w 9182100"/>
                <a:gd name="connsiteY12" fmla="*/ 119821 h 765639"/>
                <a:gd name="connsiteX13" fmla="*/ 6364795 w 9182100"/>
                <a:gd name="connsiteY13" fmla="*/ 102391 h 765639"/>
                <a:gd name="connsiteX14" fmla="*/ 6154293 w 9182100"/>
                <a:gd name="connsiteY14" fmla="*/ 100581 h 765639"/>
                <a:gd name="connsiteX15" fmla="*/ 6100287 w 9182100"/>
                <a:gd name="connsiteY15" fmla="*/ 101343 h 765639"/>
                <a:gd name="connsiteX16" fmla="*/ 6045327 w 9182100"/>
                <a:gd name="connsiteY16" fmla="*/ 103438 h 765639"/>
                <a:gd name="connsiteX17" fmla="*/ 5935980 w 9182100"/>
                <a:gd name="connsiteY17" fmla="*/ 110296 h 765639"/>
                <a:gd name="connsiteX18" fmla="*/ 5523357 w 9182100"/>
                <a:gd name="connsiteY18" fmla="*/ 157635 h 765639"/>
                <a:gd name="connsiteX19" fmla="*/ 5149882 w 9182100"/>
                <a:gd name="connsiteY19" fmla="*/ 185639 h 765639"/>
                <a:gd name="connsiteX20" fmla="*/ 4777073 w 9182100"/>
                <a:gd name="connsiteY20" fmla="*/ 170685 h 765639"/>
                <a:gd name="connsiteX21" fmla="*/ 4729925 w 9182100"/>
                <a:gd name="connsiteY21" fmla="*/ 166208 h 765639"/>
                <a:gd name="connsiteX22" fmla="*/ 4682585 w 9182100"/>
                <a:gd name="connsiteY22" fmla="*/ 161064 h 765639"/>
                <a:gd name="connsiteX23" fmla="*/ 4635151 w 9182100"/>
                <a:gd name="connsiteY23" fmla="*/ 155445 h 765639"/>
                <a:gd name="connsiteX24" fmla="*/ 4611434 w 9182100"/>
                <a:gd name="connsiteY24" fmla="*/ 152492 h 765639"/>
                <a:gd name="connsiteX25" fmla="*/ 4587145 w 9182100"/>
                <a:gd name="connsiteY25" fmla="*/ 149349 h 765639"/>
                <a:gd name="connsiteX26" fmla="*/ 4387977 w 9182100"/>
                <a:gd name="connsiteY26" fmla="*/ 122774 h 765639"/>
                <a:gd name="connsiteX27" fmla="*/ 3989356 w 9182100"/>
                <a:gd name="connsiteY27" fmla="*/ 68577 h 765639"/>
                <a:gd name="connsiteX28" fmla="*/ 3789140 w 9182100"/>
                <a:gd name="connsiteY28" fmla="*/ 42192 h 765639"/>
                <a:gd name="connsiteX29" fmla="*/ 3689033 w 9182100"/>
                <a:gd name="connsiteY29" fmla="*/ 29143 h 765639"/>
                <a:gd name="connsiteX30" fmla="*/ 3634835 w 9182100"/>
                <a:gd name="connsiteY30" fmla="*/ 22571 h 765639"/>
                <a:gd name="connsiteX31" fmla="*/ 3579876 w 9182100"/>
                <a:gd name="connsiteY31" fmla="*/ 16856 h 765639"/>
                <a:gd name="connsiteX32" fmla="*/ 3147441 w 9182100"/>
                <a:gd name="connsiteY32" fmla="*/ 473 h 765639"/>
                <a:gd name="connsiteX33" fmla="*/ 2724722 w 9182100"/>
                <a:gd name="connsiteY33" fmla="*/ 22857 h 765639"/>
                <a:gd name="connsiteX34" fmla="*/ 1898428 w 9182100"/>
                <a:gd name="connsiteY34" fmla="*/ 147730 h 765639"/>
                <a:gd name="connsiteX35" fmla="*/ 1692878 w 9182100"/>
                <a:gd name="connsiteY35" fmla="*/ 195069 h 765639"/>
                <a:gd name="connsiteX36" fmla="*/ 1640205 w 9182100"/>
                <a:gd name="connsiteY36" fmla="*/ 208785 h 765639"/>
                <a:gd name="connsiteX37" fmla="*/ 1592294 w 9182100"/>
                <a:gd name="connsiteY37" fmla="*/ 221643 h 765639"/>
                <a:gd name="connsiteX38" fmla="*/ 1500092 w 9182100"/>
                <a:gd name="connsiteY38" fmla="*/ 245551 h 765639"/>
                <a:gd name="connsiteX39" fmla="*/ 1130046 w 9182100"/>
                <a:gd name="connsiteY39" fmla="*/ 318227 h 765639"/>
                <a:gd name="connsiteX40" fmla="*/ 944880 w 9182100"/>
                <a:gd name="connsiteY40" fmla="*/ 337658 h 765639"/>
                <a:gd name="connsiteX41" fmla="*/ 852583 w 9182100"/>
                <a:gd name="connsiteY41" fmla="*/ 341944 h 765639"/>
                <a:gd name="connsiteX42" fmla="*/ 760476 w 9182100"/>
                <a:gd name="connsiteY42" fmla="*/ 343087 h 765639"/>
                <a:gd name="connsiteX43" fmla="*/ 577215 w 9182100"/>
                <a:gd name="connsiteY43" fmla="*/ 332800 h 765639"/>
                <a:gd name="connsiteX44" fmla="*/ 394907 w 9182100"/>
                <a:gd name="connsiteY44" fmla="*/ 305463 h 765639"/>
                <a:gd name="connsiteX45" fmla="*/ 211265 w 9182100"/>
                <a:gd name="connsiteY45" fmla="*/ 261363 h 765639"/>
                <a:gd name="connsiteX46" fmla="*/ 17526 w 9182100"/>
                <a:gd name="connsiteY46" fmla="*/ 204880 h 765639"/>
                <a:gd name="connsiteX47" fmla="*/ 0 w 9182100"/>
                <a:gd name="connsiteY47" fmla="*/ 199927 h 765639"/>
                <a:gd name="connsiteX48" fmla="*/ 0 w 9182100"/>
                <a:gd name="connsiteY48" fmla="*/ 526920 h 765639"/>
                <a:gd name="connsiteX49" fmla="*/ 100298 w 9182100"/>
                <a:gd name="connsiteY49" fmla="*/ 571973 h 765639"/>
                <a:gd name="connsiteX50" fmla="*/ 301562 w 9182100"/>
                <a:gd name="connsiteY50" fmla="*/ 649697 h 765639"/>
                <a:gd name="connsiteX51" fmla="*/ 731044 w 9182100"/>
                <a:gd name="connsiteY51" fmla="*/ 746947 h 765639"/>
                <a:gd name="connsiteX52" fmla="*/ 1168241 w 9182100"/>
                <a:gd name="connsiteY52" fmla="*/ 762759 h 765639"/>
                <a:gd name="connsiteX53" fmla="*/ 1596581 w 9182100"/>
                <a:gd name="connsiteY53" fmla="*/ 716944 h 765639"/>
                <a:gd name="connsiteX54" fmla="*/ 1701641 w 9182100"/>
                <a:gd name="connsiteY54" fmla="*/ 697894 h 765639"/>
                <a:gd name="connsiteX55" fmla="*/ 1752124 w 9182100"/>
                <a:gd name="connsiteY55" fmla="*/ 688273 h 765639"/>
                <a:gd name="connsiteX56" fmla="*/ 1797939 w 9182100"/>
                <a:gd name="connsiteY56" fmla="*/ 679891 h 765639"/>
                <a:gd name="connsiteX57" fmla="*/ 1988630 w 9182100"/>
                <a:gd name="connsiteY57" fmla="*/ 649316 h 765639"/>
                <a:gd name="connsiteX58" fmla="*/ 2376297 w 9182100"/>
                <a:gd name="connsiteY58" fmla="*/ 601691 h 765639"/>
                <a:gd name="connsiteX59" fmla="*/ 2570416 w 9182100"/>
                <a:gd name="connsiteY59" fmla="*/ 584165 h 765639"/>
                <a:gd name="connsiteX60" fmla="*/ 2764155 w 9182100"/>
                <a:gd name="connsiteY60" fmla="*/ 571497 h 765639"/>
                <a:gd name="connsiteX61" fmla="*/ 2956941 w 9182100"/>
                <a:gd name="connsiteY61" fmla="*/ 564163 h 765639"/>
                <a:gd name="connsiteX62" fmla="*/ 3148298 w 9182100"/>
                <a:gd name="connsiteY62" fmla="*/ 562639 h 765639"/>
                <a:gd name="connsiteX63" fmla="*/ 3337274 w 9182100"/>
                <a:gd name="connsiteY63" fmla="*/ 568544 h 765639"/>
                <a:gd name="connsiteX64" fmla="*/ 3522345 w 9182100"/>
                <a:gd name="connsiteY64" fmla="*/ 583308 h 765639"/>
                <a:gd name="connsiteX65" fmla="*/ 3567779 w 9182100"/>
                <a:gd name="connsiteY65" fmla="*/ 588642 h 765639"/>
                <a:gd name="connsiteX66" fmla="*/ 3613785 w 9182100"/>
                <a:gd name="connsiteY66" fmla="*/ 594357 h 765639"/>
                <a:gd name="connsiteX67" fmla="*/ 3713798 w 9182100"/>
                <a:gd name="connsiteY67" fmla="*/ 607882 h 765639"/>
                <a:gd name="connsiteX68" fmla="*/ 3913823 w 9182100"/>
                <a:gd name="connsiteY68" fmla="*/ 634838 h 765639"/>
                <a:gd name="connsiteX69" fmla="*/ 4315873 w 9182100"/>
                <a:gd name="connsiteY69" fmla="*/ 686273 h 765639"/>
                <a:gd name="connsiteX70" fmla="*/ 4517422 w 9182100"/>
                <a:gd name="connsiteY70" fmla="*/ 710086 h 765639"/>
                <a:gd name="connsiteX71" fmla="*/ 4728972 w 9182100"/>
                <a:gd name="connsiteY71" fmla="*/ 731422 h 765639"/>
                <a:gd name="connsiteX72" fmla="*/ 5162931 w 9182100"/>
                <a:gd name="connsiteY72" fmla="*/ 744185 h 765639"/>
                <a:gd name="connsiteX73" fmla="*/ 5594033 w 9182100"/>
                <a:gd name="connsiteY73" fmla="*/ 706466 h 765639"/>
                <a:gd name="connsiteX74" fmla="*/ 5982939 w 9182100"/>
                <a:gd name="connsiteY74" fmla="*/ 655793 h 765639"/>
                <a:gd name="connsiteX75" fmla="*/ 6075045 w 9182100"/>
                <a:gd name="connsiteY75" fmla="*/ 648459 h 765639"/>
                <a:gd name="connsiteX76" fmla="*/ 6167819 w 9182100"/>
                <a:gd name="connsiteY76" fmla="*/ 643887 h 765639"/>
                <a:gd name="connsiteX77" fmla="*/ 6361081 w 9182100"/>
                <a:gd name="connsiteY77" fmla="*/ 639124 h 765639"/>
                <a:gd name="connsiteX78" fmla="*/ 6757321 w 9182100"/>
                <a:gd name="connsiteY78" fmla="*/ 640458 h 765639"/>
                <a:gd name="connsiteX79" fmla="*/ 7156704 w 9182100"/>
                <a:gd name="connsiteY79" fmla="*/ 649030 h 765639"/>
                <a:gd name="connsiteX80" fmla="*/ 7556373 w 9182100"/>
                <a:gd name="connsiteY80" fmla="*/ 662365 h 765639"/>
                <a:gd name="connsiteX81" fmla="*/ 7952328 w 9182100"/>
                <a:gd name="connsiteY81" fmla="*/ 682177 h 765639"/>
                <a:gd name="connsiteX82" fmla="*/ 8000714 w 9182100"/>
                <a:gd name="connsiteY82" fmla="*/ 685511 h 765639"/>
                <a:gd name="connsiteX83" fmla="*/ 8047196 w 9182100"/>
                <a:gd name="connsiteY83" fmla="*/ 689416 h 765639"/>
                <a:gd name="connsiteX84" fmla="*/ 8097965 w 9182100"/>
                <a:gd name="connsiteY84" fmla="*/ 693893 h 765639"/>
                <a:gd name="connsiteX85" fmla="*/ 8152733 w 9182100"/>
                <a:gd name="connsiteY85" fmla="*/ 697894 h 765639"/>
                <a:gd name="connsiteX86" fmla="*/ 8363903 w 9182100"/>
                <a:gd name="connsiteY86" fmla="*/ 705133 h 765639"/>
                <a:gd name="connsiteX87" fmla="*/ 8777764 w 9182100"/>
                <a:gd name="connsiteY87" fmla="*/ 698084 h 765639"/>
                <a:gd name="connsiteX88" fmla="*/ 9182005 w 9182100"/>
                <a:gd name="connsiteY88" fmla="*/ 668366 h 765639"/>
                <a:gd name="connsiteX89" fmla="*/ 9182005 w 9182100"/>
                <a:gd name="connsiteY89" fmla="*/ 351088 h 76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9182100" h="765639">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bg1">
                <a:alpha val="30000"/>
              </a:schemeClr>
            </a:solidFill>
            <a:ln w="9525"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133EDCAA-1D6C-4710-9DA1-C7FC946D8E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501488"/>
              <a:ext cx="12188952" cy="641669"/>
            </a:xfrm>
            <a:custGeom>
              <a:avLst/>
              <a:gdLst>
                <a:gd name="connsiteX0" fmla="*/ 9182100 w 9182100"/>
                <a:gd name="connsiteY0" fmla="*/ 154189 h 544245"/>
                <a:gd name="connsiteX1" fmla="*/ 9047702 w 9182100"/>
                <a:gd name="connsiteY1" fmla="*/ 162762 h 544245"/>
                <a:gd name="connsiteX2" fmla="*/ 8652224 w 9182100"/>
                <a:gd name="connsiteY2" fmla="*/ 178287 h 544245"/>
                <a:gd name="connsiteX3" fmla="*/ 8255603 w 9182100"/>
                <a:gd name="connsiteY3" fmla="*/ 161047 h 544245"/>
                <a:gd name="connsiteX4" fmla="*/ 8060722 w 9182100"/>
                <a:gd name="connsiteY4" fmla="*/ 140854 h 544245"/>
                <a:gd name="connsiteX5" fmla="*/ 8013478 w 9182100"/>
                <a:gd name="connsiteY5" fmla="*/ 134187 h 544245"/>
                <a:gd name="connsiteX6" fmla="*/ 7990428 w 9182100"/>
                <a:gd name="connsiteY6" fmla="*/ 130567 h 544245"/>
                <a:gd name="connsiteX7" fmla="*/ 7964139 w 9182100"/>
                <a:gd name="connsiteY7" fmla="*/ 126853 h 544245"/>
                <a:gd name="connsiteX8" fmla="*/ 7911656 w 9182100"/>
                <a:gd name="connsiteY8" fmla="*/ 119518 h 544245"/>
                <a:gd name="connsiteX9" fmla="*/ 7860220 w 9182100"/>
                <a:gd name="connsiteY9" fmla="*/ 113232 h 544245"/>
                <a:gd name="connsiteX10" fmla="*/ 7453884 w 9182100"/>
                <a:gd name="connsiteY10" fmla="*/ 70369 h 544245"/>
                <a:gd name="connsiteX11" fmla="*/ 7048976 w 9182100"/>
                <a:gd name="connsiteY11" fmla="*/ 36556 h 544245"/>
                <a:gd name="connsiteX12" fmla="*/ 6846285 w 9182100"/>
                <a:gd name="connsiteY12" fmla="*/ 22649 h 544245"/>
                <a:gd name="connsiteX13" fmla="*/ 6643212 w 9182100"/>
                <a:gd name="connsiteY13" fmla="*/ 11600 h 544245"/>
                <a:gd name="connsiteX14" fmla="*/ 6541485 w 9182100"/>
                <a:gd name="connsiteY14" fmla="*/ 7314 h 544245"/>
                <a:gd name="connsiteX15" fmla="*/ 6439567 w 9182100"/>
                <a:gd name="connsiteY15" fmla="*/ 3885 h 544245"/>
                <a:gd name="connsiteX16" fmla="*/ 6337459 w 9182100"/>
                <a:gd name="connsiteY16" fmla="*/ 1313 h 544245"/>
                <a:gd name="connsiteX17" fmla="*/ 6234970 w 9182100"/>
                <a:gd name="connsiteY17" fmla="*/ 75 h 544245"/>
                <a:gd name="connsiteX18" fmla="*/ 6027802 w 9182100"/>
                <a:gd name="connsiteY18" fmla="*/ 2265 h 544245"/>
                <a:gd name="connsiteX19" fmla="*/ 5921978 w 9182100"/>
                <a:gd name="connsiteY19" fmla="*/ 6552 h 544245"/>
                <a:gd name="connsiteX20" fmla="*/ 5815965 w 9182100"/>
                <a:gd name="connsiteY20" fmla="*/ 14362 h 544245"/>
                <a:gd name="connsiteX21" fmla="*/ 5408390 w 9182100"/>
                <a:gd name="connsiteY21" fmla="*/ 67036 h 544245"/>
                <a:gd name="connsiteX22" fmla="*/ 5023866 w 9182100"/>
                <a:gd name="connsiteY22" fmla="*/ 103992 h 544245"/>
                <a:gd name="connsiteX23" fmla="*/ 4831556 w 9182100"/>
                <a:gd name="connsiteY23" fmla="*/ 106374 h 544245"/>
                <a:gd name="connsiteX24" fmla="*/ 4637723 w 9182100"/>
                <a:gd name="connsiteY24" fmla="*/ 98754 h 544245"/>
                <a:gd name="connsiteX25" fmla="*/ 4442460 w 9182100"/>
                <a:gd name="connsiteY25" fmla="*/ 83038 h 544245"/>
                <a:gd name="connsiteX26" fmla="*/ 4341686 w 9182100"/>
                <a:gd name="connsiteY26" fmla="*/ 77227 h 544245"/>
                <a:gd name="connsiteX27" fmla="*/ 4241006 w 9182100"/>
                <a:gd name="connsiteY27" fmla="*/ 71989 h 544245"/>
                <a:gd name="connsiteX28" fmla="*/ 3836956 w 9182100"/>
                <a:gd name="connsiteY28" fmla="*/ 54177 h 544245"/>
                <a:gd name="connsiteX29" fmla="*/ 3634549 w 9182100"/>
                <a:gd name="connsiteY29" fmla="*/ 45414 h 544245"/>
                <a:gd name="connsiteX30" fmla="*/ 3533394 w 9182100"/>
                <a:gd name="connsiteY30" fmla="*/ 40461 h 544245"/>
                <a:gd name="connsiteX31" fmla="*/ 3481959 w 9182100"/>
                <a:gd name="connsiteY31" fmla="*/ 37889 h 544245"/>
                <a:gd name="connsiteX32" fmla="*/ 3430238 w 9182100"/>
                <a:gd name="connsiteY32" fmla="*/ 35889 h 544245"/>
                <a:gd name="connsiteX33" fmla="*/ 3020473 w 9182100"/>
                <a:gd name="connsiteY33" fmla="*/ 37603 h 544245"/>
                <a:gd name="connsiteX34" fmla="*/ 2614422 w 9182100"/>
                <a:gd name="connsiteY34" fmla="*/ 56844 h 544245"/>
                <a:gd name="connsiteX35" fmla="*/ 2208657 w 9182100"/>
                <a:gd name="connsiteY35" fmla="*/ 81609 h 544245"/>
                <a:gd name="connsiteX36" fmla="*/ 1800606 w 9182100"/>
                <a:gd name="connsiteY36" fmla="*/ 107612 h 544245"/>
                <a:gd name="connsiteX37" fmla="*/ 1594676 w 9182100"/>
                <a:gd name="connsiteY37" fmla="*/ 124948 h 544245"/>
                <a:gd name="connsiteX38" fmla="*/ 1491996 w 9182100"/>
                <a:gd name="connsiteY38" fmla="*/ 136568 h 544245"/>
                <a:gd name="connsiteX39" fmla="*/ 1442942 w 9182100"/>
                <a:gd name="connsiteY39" fmla="*/ 141902 h 544245"/>
                <a:gd name="connsiteX40" fmla="*/ 1418463 w 9182100"/>
                <a:gd name="connsiteY40" fmla="*/ 144664 h 544245"/>
                <a:gd name="connsiteX41" fmla="*/ 1393984 w 9182100"/>
                <a:gd name="connsiteY41" fmla="*/ 146855 h 544245"/>
                <a:gd name="connsiteX42" fmla="*/ 1006697 w 9182100"/>
                <a:gd name="connsiteY42" fmla="*/ 169810 h 544245"/>
                <a:gd name="connsiteX43" fmla="*/ 816864 w 9182100"/>
                <a:gd name="connsiteY43" fmla="*/ 170953 h 544245"/>
                <a:gd name="connsiteX44" fmla="*/ 769906 w 9182100"/>
                <a:gd name="connsiteY44" fmla="*/ 169715 h 544245"/>
                <a:gd name="connsiteX45" fmla="*/ 723043 w 9182100"/>
                <a:gd name="connsiteY45" fmla="*/ 168096 h 544245"/>
                <a:gd name="connsiteX46" fmla="*/ 676370 w 9182100"/>
                <a:gd name="connsiteY46" fmla="*/ 166286 h 544245"/>
                <a:gd name="connsiteX47" fmla="*/ 629888 w 9182100"/>
                <a:gd name="connsiteY47" fmla="*/ 163333 h 544245"/>
                <a:gd name="connsiteX48" fmla="*/ 445484 w 9182100"/>
                <a:gd name="connsiteY48" fmla="*/ 146093 h 544245"/>
                <a:gd name="connsiteX49" fmla="*/ 263366 w 9182100"/>
                <a:gd name="connsiteY49" fmla="*/ 115232 h 544245"/>
                <a:gd name="connsiteX50" fmla="*/ 81439 w 9182100"/>
                <a:gd name="connsiteY50" fmla="*/ 70369 h 544245"/>
                <a:gd name="connsiteX51" fmla="*/ 35338 w 9182100"/>
                <a:gd name="connsiteY51" fmla="*/ 57034 h 544245"/>
                <a:gd name="connsiteX52" fmla="*/ 0 w 9182100"/>
                <a:gd name="connsiteY52" fmla="*/ 46652 h 544245"/>
                <a:gd name="connsiteX53" fmla="*/ 0 w 9182100"/>
                <a:gd name="connsiteY53" fmla="*/ 426795 h 544245"/>
                <a:gd name="connsiteX54" fmla="*/ 178594 w 9182100"/>
                <a:gd name="connsiteY54" fmla="*/ 479658 h 544245"/>
                <a:gd name="connsiteX55" fmla="*/ 610457 w 9182100"/>
                <a:gd name="connsiteY55" fmla="*/ 542619 h 544245"/>
                <a:gd name="connsiteX56" fmla="*/ 826865 w 9182100"/>
                <a:gd name="connsiteY56" fmla="*/ 539666 h 544245"/>
                <a:gd name="connsiteX57" fmla="*/ 1039654 w 9182100"/>
                <a:gd name="connsiteY57" fmla="*/ 515187 h 544245"/>
                <a:gd name="connsiteX58" fmla="*/ 1449705 w 9182100"/>
                <a:gd name="connsiteY58" fmla="*/ 415270 h 544245"/>
                <a:gd name="connsiteX59" fmla="*/ 1548765 w 9182100"/>
                <a:gd name="connsiteY59" fmla="*/ 382123 h 544245"/>
                <a:gd name="connsiteX60" fmla="*/ 1642872 w 9182100"/>
                <a:gd name="connsiteY60" fmla="*/ 349261 h 544245"/>
                <a:gd name="connsiteX61" fmla="*/ 1832991 w 9182100"/>
                <a:gd name="connsiteY61" fmla="*/ 289158 h 544245"/>
                <a:gd name="connsiteX62" fmla="*/ 2222754 w 9182100"/>
                <a:gd name="connsiteY62" fmla="*/ 193623 h 544245"/>
                <a:gd name="connsiteX63" fmla="*/ 2620137 w 9182100"/>
                <a:gd name="connsiteY63" fmla="*/ 138378 h 544245"/>
                <a:gd name="connsiteX64" fmla="*/ 3020473 w 9182100"/>
                <a:gd name="connsiteY64" fmla="*/ 127234 h 544245"/>
                <a:gd name="connsiteX65" fmla="*/ 3219736 w 9182100"/>
                <a:gd name="connsiteY65" fmla="*/ 139807 h 544245"/>
                <a:gd name="connsiteX66" fmla="*/ 3318605 w 9182100"/>
                <a:gd name="connsiteY66" fmla="*/ 151713 h 544245"/>
                <a:gd name="connsiteX67" fmla="*/ 3367754 w 9182100"/>
                <a:gd name="connsiteY67" fmla="*/ 158666 h 544245"/>
                <a:gd name="connsiteX68" fmla="*/ 3416618 w 9182100"/>
                <a:gd name="connsiteY68" fmla="*/ 166858 h 544245"/>
                <a:gd name="connsiteX69" fmla="*/ 3465195 w 9182100"/>
                <a:gd name="connsiteY69" fmla="*/ 176097 h 544245"/>
                <a:gd name="connsiteX70" fmla="*/ 3513868 w 9182100"/>
                <a:gd name="connsiteY70" fmla="*/ 185908 h 544245"/>
                <a:gd name="connsiteX71" fmla="*/ 3612737 w 9182100"/>
                <a:gd name="connsiteY71" fmla="*/ 207625 h 544245"/>
                <a:gd name="connsiteX72" fmla="*/ 3810381 w 9182100"/>
                <a:gd name="connsiteY72" fmla="*/ 252106 h 544245"/>
                <a:gd name="connsiteX73" fmla="*/ 4206621 w 9182100"/>
                <a:gd name="connsiteY73" fmla="*/ 339736 h 544245"/>
                <a:gd name="connsiteX74" fmla="*/ 4306062 w 9182100"/>
                <a:gd name="connsiteY74" fmla="*/ 359834 h 544245"/>
                <a:gd name="connsiteX75" fmla="*/ 4405503 w 9182100"/>
                <a:gd name="connsiteY75" fmla="*/ 378979 h 544245"/>
                <a:gd name="connsiteX76" fmla="*/ 4611529 w 9182100"/>
                <a:gd name="connsiteY76" fmla="*/ 405745 h 544245"/>
                <a:gd name="connsiteX77" fmla="*/ 5031677 w 9182100"/>
                <a:gd name="connsiteY77" fmla="*/ 427462 h 544245"/>
                <a:gd name="connsiteX78" fmla="*/ 5243227 w 9182100"/>
                <a:gd name="connsiteY78" fmla="*/ 418699 h 544245"/>
                <a:gd name="connsiteX79" fmla="*/ 5451062 w 9182100"/>
                <a:gd name="connsiteY79" fmla="*/ 398029 h 544245"/>
                <a:gd name="connsiteX80" fmla="*/ 5844635 w 9182100"/>
                <a:gd name="connsiteY80" fmla="*/ 353071 h 544245"/>
                <a:gd name="connsiteX81" fmla="*/ 5939981 w 9182100"/>
                <a:gd name="connsiteY81" fmla="*/ 346975 h 544245"/>
                <a:gd name="connsiteX82" fmla="*/ 6035898 w 9182100"/>
                <a:gd name="connsiteY82" fmla="*/ 344118 h 544245"/>
                <a:gd name="connsiteX83" fmla="*/ 6232303 w 9182100"/>
                <a:gd name="connsiteY83" fmla="*/ 343642 h 544245"/>
                <a:gd name="connsiteX84" fmla="*/ 6630924 w 9182100"/>
                <a:gd name="connsiteY84" fmla="*/ 351071 h 544245"/>
                <a:gd name="connsiteX85" fmla="*/ 6831140 w 9182100"/>
                <a:gd name="connsiteY85" fmla="*/ 356596 h 544245"/>
                <a:gd name="connsiteX86" fmla="*/ 7031545 w 9182100"/>
                <a:gd name="connsiteY86" fmla="*/ 362501 h 544245"/>
                <a:gd name="connsiteX87" fmla="*/ 7432262 w 9182100"/>
                <a:gd name="connsiteY87" fmla="*/ 378408 h 544245"/>
                <a:gd name="connsiteX88" fmla="*/ 7830312 w 9182100"/>
                <a:gd name="connsiteY88" fmla="*/ 402506 h 544245"/>
                <a:gd name="connsiteX89" fmla="*/ 7879270 w 9182100"/>
                <a:gd name="connsiteY89" fmla="*/ 406792 h 544245"/>
                <a:gd name="connsiteX90" fmla="*/ 7926895 w 9182100"/>
                <a:gd name="connsiteY90" fmla="*/ 411745 h 544245"/>
                <a:gd name="connsiteX91" fmla="*/ 7977569 w 9182100"/>
                <a:gd name="connsiteY91" fmla="*/ 417175 h 544245"/>
                <a:gd name="connsiteX92" fmla="*/ 8030623 w 9182100"/>
                <a:gd name="connsiteY92" fmla="*/ 422127 h 544245"/>
                <a:gd name="connsiteX93" fmla="*/ 8237982 w 9182100"/>
                <a:gd name="connsiteY93" fmla="*/ 435177 h 544245"/>
                <a:gd name="connsiteX94" fmla="*/ 8647748 w 9182100"/>
                <a:gd name="connsiteY94" fmla="*/ 449464 h 544245"/>
                <a:gd name="connsiteX95" fmla="*/ 8852821 w 9182100"/>
                <a:gd name="connsiteY95" fmla="*/ 456132 h 544245"/>
                <a:gd name="connsiteX96" fmla="*/ 8955786 w 9182100"/>
                <a:gd name="connsiteY96" fmla="*/ 458132 h 544245"/>
                <a:gd name="connsiteX97" fmla="*/ 9059227 w 9182100"/>
                <a:gd name="connsiteY97" fmla="*/ 457751 h 544245"/>
                <a:gd name="connsiteX98" fmla="*/ 9182005 w 9182100"/>
                <a:gd name="connsiteY98" fmla="*/ 452512 h 544245"/>
                <a:gd name="connsiteX99" fmla="*/ 9182005 w 9182100"/>
                <a:gd name="connsiteY99" fmla="*/ 154189 h 544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9182100" h="544245">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sp useBgFill="1">
          <p:nvSpPr>
            <p:cNvPr id="15" name="Freeform: Shape 14">
              <a:extLst>
                <a:ext uri="{FF2B5EF4-FFF2-40B4-BE49-F238E27FC236}">
                  <a16:creationId xmlns:a16="http://schemas.microsoft.com/office/drawing/2014/main" id="{3916FBF2-1CC9-460D-A42B-FB77E515EC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614750"/>
              <a:ext cx="12188952" cy="1201528"/>
            </a:xfrm>
            <a:custGeom>
              <a:avLst/>
              <a:gdLst>
                <a:gd name="connsiteX0" fmla="*/ 0 w 9182100"/>
                <a:gd name="connsiteY0" fmla="*/ 1019102 h 1019102"/>
                <a:gd name="connsiteX1" fmla="*/ 9182100 w 9182100"/>
                <a:gd name="connsiteY1" fmla="*/ 1019102 h 1019102"/>
                <a:gd name="connsiteX2" fmla="*/ 9182100 w 9182100"/>
                <a:gd name="connsiteY2" fmla="*/ 273009 h 1019102"/>
                <a:gd name="connsiteX3" fmla="*/ 9065895 w 9182100"/>
                <a:gd name="connsiteY3" fmla="*/ 278343 h 1019102"/>
                <a:gd name="connsiteX4" fmla="*/ 8261890 w 9182100"/>
                <a:gd name="connsiteY4" fmla="*/ 257769 h 1019102"/>
                <a:gd name="connsiteX5" fmla="*/ 8038624 w 9182100"/>
                <a:gd name="connsiteY5" fmla="*/ 235956 h 1019102"/>
                <a:gd name="connsiteX6" fmla="*/ 7862221 w 9182100"/>
                <a:gd name="connsiteY6" fmla="*/ 213097 h 1019102"/>
                <a:gd name="connsiteX7" fmla="*/ 6238780 w 9182100"/>
                <a:gd name="connsiteY7" fmla="*/ 126419 h 1019102"/>
                <a:gd name="connsiteX8" fmla="*/ 5828729 w 9182100"/>
                <a:gd name="connsiteY8" fmla="*/ 142421 h 1019102"/>
                <a:gd name="connsiteX9" fmla="*/ 5227606 w 9182100"/>
                <a:gd name="connsiteY9" fmla="*/ 219764 h 1019102"/>
                <a:gd name="connsiteX10" fmla="*/ 4394359 w 9182100"/>
                <a:gd name="connsiteY10" fmla="*/ 190713 h 1019102"/>
                <a:gd name="connsiteX11" fmla="*/ 3789236 w 9182100"/>
                <a:gd name="connsiteY11" fmla="*/ 107655 h 1019102"/>
                <a:gd name="connsiteX12" fmla="*/ 3391567 w 9182100"/>
                <a:gd name="connsiteY12" fmla="*/ 30502 h 1019102"/>
                <a:gd name="connsiteX13" fmla="*/ 2180177 w 9182100"/>
                <a:gd name="connsiteY13" fmla="*/ 67745 h 1019102"/>
                <a:gd name="connsiteX14" fmla="*/ 1543336 w 9182100"/>
                <a:gd name="connsiteY14" fmla="*/ 209953 h 1019102"/>
                <a:gd name="connsiteX15" fmla="*/ 1276731 w 9182100"/>
                <a:gd name="connsiteY15" fmla="*/ 286439 h 1019102"/>
                <a:gd name="connsiteX16" fmla="*/ 441293 w 9182100"/>
                <a:gd name="connsiteY16" fmla="*/ 292345 h 1019102"/>
                <a:gd name="connsiteX17" fmla="*/ 0 w 9182100"/>
                <a:gd name="connsiteY17" fmla="*/ 135563 h 1019102"/>
                <a:gd name="connsiteX18" fmla="*/ 0 w 9182100"/>
                <a:gd name="connsiteY18" fmla="*/ 1019102 h 10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182100" h="1019102">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ln w="9525" cap="flat">
              <a:noFill/>
              <a:prstDash val="solid"/>
              <a:miter/>
            </a:ln>
          </p:spPr>
          <p:txBody>
            <a:bodyPr rtlCol="0" anchor="ctr"/>
            <a:lstStyle/>
            <a:p>
              <a:endParaRPr lang="en-US" dirty="0"/>
            </a:p>
          </p:txBody>
        </p:sp>
      </p:grpSp>
      <p:sp>
        <p:nvSpPr>
          <p:cNvPr id="2" name="Title 1">
            <a:extLst>
              <a:ext uri="{FF2B5EF4-FFF2-40B4-BE49-F238E27FC236}">
                <a16:creationId xmlns:a16="http://schemas.microsoft.com/office/drawing/2014/main" id="{B878A4B5-5A4B-7B4F-2E9E-F5F19E78FBBF}"/>
              </a:ext>
            </a:extLst>
          </p:cNvPr>
          <p:cNvSpPr>
            <a:spLocks noGrp="1"/>
          </p:cNvSpPr>
          <p:nvPr>
            <p:ph type="title"/>
          </p:nvPr>
        </p:nvSpPr>
        <p:spPr>
          <a:xfrm>
            <a:off x="603504" y="4551037"/>
            <a:ext cx="2466267" cy="1509931"/>
          </a:xfrm>
        </p:spPr>
        <p:txBody>
          <a:bodyPr>
            <a:normAutofit/>
          </a:bodyPr>
          <a:lstStyle/>
          <a:p>
            <a:r>
              <a:rPr lang="en-US" sz="3100" dirty="0">
                <a:solidFill>
                  <a:schemeClr val="tx2"/>
                </a:solidFill>
                <a:latin typeface="Amasis MT Pro" panose="02040504050005020304" pitchFamily="18" charset="0"/>
              </a:rPr>
              <a:t>Natural Gas Power Plant</a:t>
            </a:r>
          </a:p>
        </p:txBody>
      </p:sp>
      <p:sp>
        <p:nvSpPr>
          <p:cNvPr id="3" name="Content Placeholder 2">
            <a:extLst>
              <a:ext uri="{FF2B5EF4-FFF2-40B4-BE49-F238E27FC236}">
                <a16:creationId xmlns:a16="http://schemas.microsoft.com/office/drawing/2014/main" id="{0E4AD012-1FD2-BB6F-3EE5-1AADB28BEEB7}"/>
              </a:ext>
            </a:extLst>
          </p:cNvPr>
          <p:cNvSpPr>
            <a:spLocks noGrp="1"/>
          </p:cNvSpPr>
          <p:nvPr>
            <p:ph idx="1"/>
          </p:nvPr>
        </p:nvSpPr>
        <p:spPr>
          <a:xfrm>
            <a:off x="3517641" y="4551037"/>
            <a:ext cx="5029852" cy="1803110"/>
          </a:xfrm>
        </p:spPr>
        <p:txBody>
          <a:bodyPr anchor="ctr">
            <a:normAutofit lnSpcReduction="10000"/>
          </a:bodyPr>
          <a:lstStyle/>
          <a:p>
            <a:r>
              <a:rPr lang="en-US" sz="2000" b="1" dirty="0">
                <a:solidFill>
                  <a:schemeClr val="tx2"/>
                </a:solidFill>
                <a:latin typeface="Amasis MT Pro" panose="02040504050005020304" pitchFamily="18" charset="0"/>
              </a:rPr>
              <a:t>Okeechobee Clean Energy Center</a:t>
            </a:r>
            <a:br>
              <a:rPr lang="en-US" sz="2000" dirty="0">
                <a:solidFill>
                  <a:schemeClr val="tx2"/>
                </a:solidFill>
                <a:latin typeface="Amasis MT Pro" panose="02040504050005020304" pitchFamily="18" charset="0"/>
              </a:rPr>
            </a:br>
            <a:r>
              <a:rPr lang="en-US" sz="2000" dirty="0">
                <a:solidFill>
                  <a:schemeClr val="tx2"/>
                </a:solidFill>
                <a:latin typeface="Amasis MT Pro" panose="02040504050005020304" pitchFamily="18" charset="0"/>
              </a:rPr>
              <a:t>Located in northeast Okeechobee County in Florida, this high-efficiency natural gas facility is one of the cleanest and most efficient of its kind in the world. </a:t>
            </a:r>
          </a:p>
          <a:p>
            <a:pPr marL="0" indent="0">
              <a:buNone/>
            </a:pPr>
            <a:endParaRPr lang="en-US" sz="2000" dirty="0">
              <a:solidFill>
                <a:schemeClr val="tx2"/>
              </a:solidFill>
              <a:latin typeface="Amasis MT Pro" panose="02040504050005020304" pitchFamily="18" charset="0"/>
            </a:endParaRPr>
          </a:p>
        </p:txBody>
      </p:sp>
      <p:sp>
        <p:nvSpPr>
          <p:cNvPr id="6" name="TextBox 5">
            <a:extLst>
              <a:ext uri="{FF2B5EF4-FFF2-40B4-BE49-F238E27FC236}">
                <a16:creationId xmlns:a16="http://schemas.microsoft.com/office/drawing/2014/main" id="{FD00C0BE-C9A1-1D86-90E9-9186DE6CB4CF}"/>
              </a:ext>
            </a:extLst>
          </p:cNvPr>
          <p:cNvSpPr txBox="1"/>
          <p:nvPr/>
        </p:nvSpPr>
        <p:spPr>
          <a:xfrm>
            <a:off x="77687" y="3293314"/>
            <a:ext cx="3868806" cy="338554"/>
          </a:xfrm>
          <a:prstGeom prst="rect">
            <a:avLst/>
          </a:prstGeom>
          <a:noFill/>
        </p:spPr>
        <p:txBody>
          <a:bodyPr wrap="square">
            <a:spAutoFit/>
          </a:bodyPr>
          <a:lstStyle/>
          <a:p>
            <a:r>
              <a:rPr lang="en-US" sz="1600" dirty="0" err="1">
                <a:solidFill>
                  <a:srgbClr val="C00000"/>
                </a:solidFill>
                <a:latin typeface="Amasis MT Pro" panose="02040504050005020304" pitchFamily="18" charset="0"/>
                <a:hlinkClick r:id="rId4">
                  <a:extLst>
                    <a:ext uri="{A12FA001-AC4F-418D-AE19-62706E023703}">
                      <ahyp:hlinkClr xmlns:ahyp="http://schemas.microsoft.com/office/drawing/2018/hyperlinkcolor" val="tx"/>
                    </a:ext>
                  </a:extLst>
                </a:hlinkClick>
              </a:rPr>
              <a:t>Source:okeechobee.jpeg</a:t>
            </a:r>
            <a:r>
              <a:rPr lang="en-US" sz="1600" dirty="0">
                <a:solidFill>
                  <a:srgbClr val="C00000"/>
                </a:solidFill>
                <a:latin typeface="Amasis MT Pro" panose="02040504050005020304" pitchFamily="18" charset="0"/>
                <a:hlinkClick r:id="rId4">
                  <a:extLst>
                    <a:ext uri="{A12FA001-AC4F-418D-AE19-62706E023703}">
                      <ahyp:hlinkClr xmlns:ahyp="http://schemas.microsoft.com/office/drawing/2018/hyperlinkcolor" val="tx"/>
                    </a:ext>
                  </a:extLst>
                </a:hlinkClick>
              </a:rPr>
              <a:t> (1215×759)</a:t>
            </a:r>
            <a:endParaRPr lang="en-US" sz="1600" dirty="0">
              <a:solidFill>
                <a:srgbClr val="C00000"/>
              </a:solidFill>
              <a:latin typeface="Amasis MT Pro" panose="02040504050005020304" pitchFamily="18" charset="0"/>
            </a:endParaRPr>
          </a:p>
        </p:txBody>
      </p:sp>
      <p:sp>
        <p:nvSpPr>
          <p:cNvPr id="5" name="Footer Placeholder 4">
            <a:extLst>
              <a:ext uri="{FF2B5EF4-FFF2-40B4-BE49-F238E27FC236}">
                <a16:creationId xmlns:a16="http://schemas.microsoft.com/office/drawing/2014/main" id="{FEB108C2-83F5-A3CD-9387-9AD1581252E5}"/>
              </a:ext>
            </a:extLst>
          </p:cNvPr>
          <p:cNvSpPr>
            <a:spLocks noGrp="1"/>
          </p:cNvSpPr>
          <p:nvPr>
            <p:ph type="ftr" sz="quarter" idx="11"/>
          </p:nvPr>
        </p:nvSpPr>
        <p:spPr/>
        <p:txBody>
          <a:bodyPr/>
          <a:lstStyle/>
          <a:p>
            <a:r>
              <a:rPr lang="en-US"/>
              <a:t>STEM Scholars Hub Inc.</a:t>
            </a:r>
          </a:p>
        </p:txBody>
      </p:sp>
    </p:spTree>
    <p:extLst>
      <p:ext uri="{BB962C8B-B14F-4D97-AF65-F5344CB8AC3E}">
        <p14:creationId xmlns:p14="http://schemas.microsoft.com/office/powerpoint/2010/main" val="2177762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500" fill="hold"/>
                                        <p:tgtEl>
                                          <p:spTgt spid="6"/>
                                        </p:tgtEl>
                                        <p:attrNameLst>
                                          <p:attrName>ppt_x</p:attrName>
                                        </p:attrNameLst>
                                      </p:cBhvr>
                                      <p:tavLst>
                                        <p:tav tm="0">
                                          <p:val>
                                            <p:strVal val="#ppt_x"/>
                                          </p:val>
                                        </p:tav>
                                        <p:tav tm="100000">
                                          <p:val>
                                            <p:strVal val="#ppt_x"/>
                                          </p:val>
                                        </p:tav>
                                      </p:tavLst>
                                    </p:anim>
                                    <p:anim calcmode="lin" valueType="num">
                                      <p:cBhvr additive="base">
                                        <p:cTn id="1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 calcmode="lin" valueType="num">
                                      <p:cBhvr additive="base">
                                        <p:cTn id="20" dur="500" fill="hold"/>
                                        <p:tgtEl>
                                          <p:spTgt spid="2"/>
                                        </p:tgtEl>
                                        <p:attrNameLst>
                                          <p:attrName>ppt_x</p:attrName>
                                        </p:attrNameLst>
                                      </p:cBhvr>
                                      <p:tavLst>
                                        <p:tav tm="0">
                                          <p:val>
                                            <p:strVal val="#ppt_x"/>
                                          </p:val>
                                        </p:tav>
                                        <p:tav tm="100000">
                                          <p:val>
                                            <p:strVal val="#ppt_x"/>
                                          </p:val>
                                        </p:tav>
                                      </p:tavLst>
                                    </p:anim>
                                    <p:anim calcmode="lin" valueType="num">
                                      <p:cBhvr additive="base">
                                        <p:cTn id="2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xEl>
                                              <p:pRg st="0" end="0"/>
                                            </p:txEl>
                                          </p:spTgt>
                                        </p:tgtEl>
                                        <p:attrNameLst>
                                          <p:attrName>style.visibility</p:attrName>
                                        </p:attrNameLst>
                                      </p:cBhvr>
                                      <p:to>
                                        <p:strVal val="visible"/>
                                      </p:to>
                                    </p:set>
                                    <p:animEffect transition="in" filter="fade">
                                      <p:cBhvr>
                                        <p:cTn id="26" dur="1000"/>
                                        <p:tgtEl>
                                          <p:spTgt spid="3">
                                            <p:txEl>
                                              <p:pRg st="0" end="0"/>
                                            </p:txEl>
                                          </p:spTgt>
                                        </p:tgtEl>
                                      </p:cBhvr>
                                    </p:animEffect>
                                    <p:anim calcmode="lin" valueType="num">
                                      <p:cBhvr>
                                        <p:cTn id="2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4B0FFA-035F-8B80-B263-92768609263D}"/>
              </a:ext>
            </a:extLst>
          </p:cNvPr>
          <p:cNvSpPr>
            <a:spLocks noGrp="1"/>
          </p:cNvSpPr>
          <p:nvPr>
            <p:ph type="title"/>
          </p:nvPr>
        </p:nvSpPr>
        <p:spPr>
          <a:xfrm>
            <a:off x="360759" y="3752849"/>
            <a:ext cx="2468166" cy="2452687"/>
          </a:xfrm>
        </p:spPr>
        <p:txBody>
          <a:bodyPr anchor="ctr">
            <a:normAutofit/>
          </a:bodyPr>
          <a:lstStyle/>
          <a:p>
            <a:r>
              <a:rPr lang="en-US" sz="3100" dirty="0">
                <a:latin typeface="Amasis MT Pro" panose="02040504050005020304" pitchFamily="18" charset="0"/>
              </a:rPr>
              <a:t>Oil Power Plant</a:t>
            </a:r>
          </a:p>
        </p:txBody>
      </p:sp>
      <p:pic>
        <p:nvPicPr>
          <p:cNvPr id="3074" name="Picture 2">
            <a:extLst>
              <a:ext uri="{FF2B5EF4-FFF2-40B4-BE49-F238E27FC236}">
                <a16:creationId xmlns:a16="http://schemas.microsoft.com/office/drawing/2014/main" id="{196214B9-60BE-A1EB-DAF3-F90777A801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36431" b="2776"/>
          <a:stretch/>
        </p:blipFill>
        <p:spPr bwMode="auto">
          <a:xfrm>
            <a:off x="20" y="10"/>
            <a:ext cx="9143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a:noFill/>
          <a:extLst>
            <a:ext uri="{909E8E84-426E-40DD-AFC4-6F175D3DCCD1}">
              <a14:hiddenFill xmlns:a14="http://schemas.microsoft.com/office/drawing/2010/main">
                <a:solidFill>
                  <a:srgbClr val="FFFFFF"/>
                </a:solidFill>
              </a14:hiddenFill>
            </a:ext>
          </a:extLst>
        </p:spPr>
      </p:pic>
      <p:sp>
        <p:nvSpPr>
          <p:cNvPr id="3078" name="Content Placeholder 3077">
            <a:extLst>
              <a:ext uri="{FF2B5EF4-FFF2-40B4-BE49-F238E27FC236}">
                <a16:creationId xmlns:a16="http://schemas.microsoft.com/office/drawing/2014/main" id="{F62B3D64-7B23-0C6D-62FB-291445B61A1D}"/>
              </a:ext>
            </a:extLst>
          </p:cNvPr>
          <p:cNvSpPr>
            <a:spLocks noGrp="1"/>
          </p:cNvSpPr>
          <p:nvPr>
            <p:ph idx="1"/>
          </p:nvPr>
        </p:nvSpPr>
        <p:spPr>
          <a:xfrm>
            <a:off x="2828925" y="3615069"/>
            <a:ext cx="5953121" cy="2998381"/>
          </a:xfrm>
        </p:spPr>
        <p:txBody>
          <a:bodyPr anchor="ctr">
            <a:normAutofit lnSpcReduction="10000"/>
          </a:bodyPr>
          <a:lstStyle/>
          <a:p>
            <a:r>
              <a:rPr lang="en-US" sz="2400" dirty="0">
                <a:latin typeface="Amasis MT Pro" panose="02040504050005020304" pitchFamily="18" charset="0"/>
              </a:rPr>
              <a:t>The Lauderdale Power Plant in Fort Lauderdale uses natural gas as its primary fuel and oil as a backup. Oil is nonrenewable because it forms over millions of years from the remains of ancient plants and animals under specific heat and pressure conditions deep within the Earth.</a:t>
            </a:r>
          </a:p>
        </p:txBody>
      </p:sp>
      <p:sp>
        <p:nvSpPr>
          <p:cNvPr id="5" name="TextBox 4">
            <a:extLst>
              <a:ext uri="{FF2B5EF4-FFF2-40B4-BE49-F238E27FC236}">
                <a16:creationId xmlns:a16="http://schemas.microsoft.com/office/drawing/2014/main" id="{0EFBCC7B-1116-533A-DD8B-0783473E6D2A}"/>
              </a:ext>
            </a:extLst>
          </p:cNvPr>
          <p:cNvSpPr txBox="1"/>
          <p:nvPr/>
        </p:nvSpPr>
        <p:spPr>
          <a:xfrm>
            <a:off x="5465115" y="3059668"/>
            <a:ext cx="3668232" cy="369332"/>
          </a:xfrm>
          <a:prstGeom prst="rect">
            <a:avLst/>
          </a:prstGeom>
          <a:noFill/>
        </p:spPr>
        <p:txBody>
          <a:bodyPr wrap="square">
            <a:spAutoFit/>
          </a:bodyPr>
          <a:lstStyle/>
          <a:p>
            <a:r>
              <a:rPr lang="en-US" dirty="0">
                <a:solidFill>
                  <a:schemeClr val="bg1"/>
                </a:solidFill>
                <a:hlinkClick r:id="rId4">
                  <a:extLst>
                    <a:ext uri="{A12FA001-AC4F-418D-AE19-62706E023703}">
                      <ahyp:hlinkClr xmlns:ahyp="http://schemas.microsoft.com/office/drawing/2018/hyperlinkcolor" val="tx"/>
                    </a:ext>
                  </a:extLst>
                </a:hlinkClick>
              </a:rPr>
              <a:t>Source: DSC_2924-1.jpg (1600×1068)</a:t>
            </a:r>
            <a:endParaRPr lang="en-US" dirty="0">
              <a:solidFill>
                <a:schemeClr val="bg1"/>
              </a:solidFill>
            </a:endParaRPr>
          </a:p>
        </p:txBody>
      </p:sp>
      <p:sp>
        <p:nvSpPr>
          <p:cNvPr id="3" name="Footer Placeholder 2">
            <a:extLst>
              <a:ext uri="{FF2B5EF4-FFF2-40B4-BE49-F238E27FC236}">
                <a16:creationId xmlns:a16="http://schemas.microsoft.com/office/drawing/2014/main" id="{0FF92158-E85C-AE85-F927-97B05887DCAC}"/>
              </a:ext>
            </a:extLst>
          </p:cNvPr>
          <p:cNvSpPr>
            <a:spLocks noGrp="1"/>
          </p:cNvSpPr>
          <p:nvPr>
            <p:ph type="ftr" sz="quarter" idx="11"/>
          </p:nvPr>
        </p:nvSpPr>
        <p:spPr/>
        <p:txBody>
          <a:bodyPr/>
          <a:lstStyle/>
          <a:p>
            <a:r>
              <a:rPr lang="en-US"/>
              <a:t>STEM Scholars Hub Inc.</a:t>
            </a:r>
          </a:p>
        </p:txBody>
      </p:sp>
    </p:spTree>
    <p:extLst>
      <p:ext uri="{BB962C8B-B14F-4D97-AF65-F5344CB8AC3E}">
        <p14:creationId xmlns:p14="http://schemas.microsoft.com/office/powerpoint/2010/main" val="3562233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1000"/>
                                        <p:tgtEl>
                                          <p:spTgt spid="3074"/>
                                        </p:tgtEl>
                                      </p:cBhvr>
                                    </p:animEffect>
                                    <p:anim calcmode="lin" valueType="num">
                                      <p:cBhvr>
                                        <p:cTn id="8" dur="1000" fill="hold"/>
                                        <p:tgtEl>
                                          <p:spTgt spid="3074"/>
                                        </p:tgtEl>
                                        <p:attrNameLst>
                                          <p:attrName>ppt_x</p:attrName>
                                        </p:attrNameLst>
                                      </p:cBhvr>
                                      <p:tavLst>
                                        <p:tav tm="0">
                                          <p:val>
                                            <p:strVal val="#ppt_x"/>
                                          </p:val>
                                        </p:tav>
                                        <p:tav tm="100000">
                                          <p:val>
                                            <p:strVal val="#ppt_x"/>
                                          </p:val>
                                        </p:tav>
                                      </p:tavLst>
                                    </p:anim>
                                    <p:anim calcmode="lin" valueType="num">
                                      <p:cBhvr>
                                        <p:cTn id="9"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078">
                                            <p:txEl>
                                              <p:pRg st="0" end="0"/>
                                            </p:txEl>
                                          </p:spTgt>
                                        </p:tgtEl>
                                        <p:attrNameLst>
                                          <p:attrName>style.visibility</p:attrName>
                                        </p:attrNameLst>
                                      </p:cBhvr>
                                      <p:to>
                                        <p:strVal val="visible"/>
                                      </p:to>
                                    </p:set>
                                    <p:animEffect transition="in" filter="fade">
                                      <p:cBhvr>
                                        <p:cTn id="28" dur="1000"/>
                                        <p:tgtEl>
                                          <p:spTgt spid="3078">
                                            <p:txEl>
                                              <p:pRg st="0" end="0"/>
                                            </p:txEl>
                                          </p:spTgt>
                                        </p:tgtEl>
                                      </p:cBhvr>
                                    </p:animEffect>
                                    <p:anim calcmode="lin" valueType="num">
                                      <p:cBhvr>
                                        <p:cTn id="29" dur="1000" fill="hold"/>
                                        <p:tgtEl>
                                          <p:spTgt spid="3078">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3078">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078" grpId="0" build="p"/>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51B94-8977-6557-4209-38441178BEAE}"/>
              </a:ext>
            </a:extLst>
          </p:cNvPr>
          <p:cNvSpPr>
            <a:spLocks noGrp="1"/>
          </p:cNvSpPr>
          <p:nvPr>
            <p:ph type="title"/>
          </p:nvPr>
        </p:nvSpPr>
        <p:spPr>
          <a:xfrm>
            <a:off x="360759" y="3752849"/>
            <a:ext cx="2468166" cy="2452687"/>
          </a:xfrm>
        </p:spPr>
        <p:txBody>
          <a:bodyPr anchor="ctr">
            <a:normAutofit/>
          </a:bodyPr>
          <a:lstStyle/>
          <a:p>
            <a:r>
              <a:rPr lang="en-US" sz="3100" b="1" dirty="0">
                <a:latin typeface="Amasis MT Pro" panose="02040504050005020304" pitchFamily="18" charset="0"/>
              </a:rPr>
              <a:t>Coal Power Plant</a:t>
            </a:r>
          </a:p>
        </p:txBody>
      </p:sp>
      <p:pic>
        <p:nvPicPr>
          <p:cNvPr id="4" name="Picture 3">
            <a:extLst>
              <a:ext uri="{FF2B5EF4-FFF2-40B4-BE49-F238E27FC236}">
                <a16:creationId xmlns:a16="http://schemas.microsoft.com/office/drawing/2014/main" id="{CD748B7D-29B7-2B7C-9C81-ADF93CFD4AF8}"/>
              </a:ext>
            </a:extLst>
          </p:cNvPr>
          <p:cNvPicPr>
            <a:picLocks noChangeAspect="1"/>
          </p:cNvPicPr>
          <p:nvPr/>
        </p:nvPicPr>
        <p:blipFill>
          <a:blip r:embed="rId3"/>
          <a:srcRect t="27858"/>
          <a:stretch/>
        </p:blipFill>
        <p:spPr>
          <a:xfrm>
            <a:off x="20" y="10"/>
            <a:ext cx="9143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a16="http://schemas.microsoft.com/office/drawing/2014/main" id="{072B57DE-3C40-5C65-60E3-888009F06B5C}"/>
              </a:ext>
            </a:extLst>
          </p:cNvPr>
          <p:cNvSpPr>
            <a:spLocks noGrp="1"/>
          </p:cNvSpPr>
          <p:nvPr>
            <p:ph idx="1"/>
          </p:nvPr>
        </p:nvSpPr>
        <p:spPr>
          <a:xfrm>
            <a:off x="2828925" y="3752850"/>
            <a:ext cx="5954315" cy="2796806"/>
          </a:xfrm>
        </p:spPr>
        <p:txBody>
          <a:bodyPr anchor="ctr">
            <a:normAutofit fontScale="92500"/>
          </a:bodyPr>
          <a:lstStyle/>
          <a:p>
            <a:r>
              <a:rPr lang="en-US" sz="2000" dirty="0">
                <a:latin typeface="Amasis MT Pro" panose="02040504050005020304" pitchFamily="18" charset="0"/>
              </a:rPr>
              <a:t>TECO (Tampa Electric Company) operates both nonrenewable and renewable power plants in the Tampa Bay area. Its main facility, the Big Bend Power Station in Apollo Beach, uses coal and natural gas, nonrenewable fossil fuels that take millions of years to form and cannot be quickly replaced. TECO is also investing in renewable energy, such as the Big Bend Solar Project, which uses sunlight to generate clean, sustainable electricity.</a:t>
            </a:r>
          </a:p>
        </p:txBody>
      </p:sp>
      <p:sp>
        <p:nvSpPr>
          <p:cNvPr id="6" name="TextBox 5">
            <a:extLst>
              <a:ext uri="{FF2B5EF4-FFF2-40B4-BE49-F238E27FC236}">
                <a16:creationId xmlns:a16="http://schemas.microsoft.com/office/drawing/2014/main" id="{5B27921E-B68B-B228-5438-7DE08D3F9F33}"/>
              </a:ext>
            </a:extLst>
          </p:cNvPr>
          <p:cNvSpPr txBox="1"/>
          <p:nvPr/>
        </p:nvSpPr>
        <p:spPr>
          <a:xfrm>
            <a:off x="31992" y="118385"/>
            <a:ext cx="5964865" cy="646331"/>
          </a:xfrm>
          <a:prstGeom prst="rect">
            <a:avLst/>
          </a:prstGeom>
          <a:noFill/>
        </p:spPr>
        <p:txBody>
          <a:bodyPr wrap="square">
            <a:spAutoFit/>
          </a:bodyPr>
          <a:lstStyle/>
          <a:p>
            <a:r>
              <a:rPr lang="en-US" sz="1200" dirty="0">
                <a:solidFill>
                  <a:schemeClr val="bg1"/>
                </a:solidFill>
              </a:rPr>
              <a:t>Source: https://thumbs.dreamstime.com/b/aerial-view-big-bend-power-station-apollo-beach-near-tampa-florida-major-coal-fired-power-plant-producing-electricity-fossil-280694540.jpg</a:t>
            </a:r>
          </a:p>
        </p:txBody>
      </p:sp>
      <p:sp>
        <p:nvSpPr>
          <p:cNvPr id="5" name="Footer Placeholder 4">
            <a:extLst>
              <a:ext uri="{FF2B5EF4-FFF2-40B4-BE49-F238E27FC236}">
                <a16:creationId xmlns:a16="http://schemas.microsoft.com/office/drawing/2014/main" id="{2188BF51-212B-1566-93F1-8DE6E37A37A0}"/>
              </a:ext>
            </a:extLst>
          </p:cNvPr>
          <p:cNvSpPr>
            <a:spLocks noGrp="1"/>
          </p:cNvSpPr>
          <p:nvPr>
            <p:ph type="ftr" sz="quarter" idx="11"/>
          </p:nvPr>
        </p:nvSpPr>
        <p:spPr/>
        <p:txBody>
          <a:bodyPr/>
          <a:lstStyle/>
          <a:p>
            <a:r>
              <a:rPr lang="en-US"/>
              <a:t>STEM Scholars Hub Inc.</a:t>
            </a:r>
          </a:p>
        </p:txBody>
      </p:sp>
    </p:spTree>
    <p:extLst>
      <p:ext uri="{BB962C8B-B14F-4D97-AF65-F5344CB8AC3E}">
        <p14:creationId xmlns:p14="http://schemas.microsoft.com/office/powerpoint/2010/main" val="224803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0" end="0"/>
                                            </p:txEl>
                                          </p:spTgt>
                                        </p:tgtEl>
                                        <p:attrNameLst>
                                          <p:attrName>style.visibility</p:attrName>
                                        </p:attrNameLst>
                                      </p:cBhvr>
                                      <p:to>
                                        <p:strVal val="visible"/>
                                      </p:to>
                                    </p:set>
                                    <p:animEffect transition="in" filter="fade">
                                      <p:cBhvr>
                                        <p:cTn id="28" dur="1000"/>
                                        <p:tgtEl>
                                          <p:spTgt spid="3">
                                            <p:txEl>
                                              <p:pRg st="0" end="0"/>
                                            </p:txEl>
                                          </p:spTgt>
                                        </p:tgtEl>
                                      </p:cBhvr>
                                    </p:animEffect>
                                    <p:anim calcmode="lin" valueType="num">
                                      <p:cBhvr>
                                        <p:cTn id="29"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F9EA21-A02C-067A-1B0B-35C9F395C9B1}"/>
              </a:ext>
            </a:extLst>
          </p:cNvPr>
          <p:cNvSpPr>
            <a:spLocks noGrp="1"/>
          </p:cNvSpPr>
          <p:nvPr>
            <p:ph type="title"/>
          </p:nvPr>
        </p:nvSpPr>
        <p:spPr>
          <a:xfrm>
            <a:off x="628650" y="365125"/>
            <a:ext cx="3938487" cy="1807305"/>
          </a:xfrm>
        </p:spPr>
        <p:txBody>
          <a:bodyPr>
            <a:normAutofit/>
          </a:bodyPr>
          <a:lstStyle/>
          <a:p>
            <a:r>
              <a:rPr lang="en-US" dirty="0">
                <a:latin typeface="Amasis MT Pro Black" panose="02040A04050005020304" pitchFamily="18" charset="0"/>
              </a:rPr>
              <a:t>Minerals</a:t>
            </a:r>
          </a:p>
        </p:txBody>
      </p:sp>
      <p:sp>
        <p:nvSpPr>
          <p:cNvPr id="3" name="Content Placeholder 2">
            <a:extLst>
              <a:ext uri="{FF2B5EF4-FFF2-40B4-BE49-F238E27FC236}">
                <a16:creationId xmlns:a16="http://schemas.microsoft.com/office/drawing/2014/main" id="{2235799F-7347-43A7-B14F-FAFDAAB2FD47}"/>
              </a:ext>
            </a:extLst>
          </p:cNvPr>
          <p:cNvSpPr>
            <a:spLocks noGrp="1"/>
          </p:cNvSpPr>
          <p:nvPr>
            <p:ph idx="1"/>
          </p:nvPr>
        </p:nvSpPr>
        <p:spPr>
          <a:xfrm>
            <a:off x="628650" y="1774370"/>
            <a:ext cx="3682093" cy="4626429"/>
          </a:xfrm>
        </p:spPr>
        <p:txBody>
          <a:bodyPr>
            <a:normAutofit fontScale="92500"/>
          </a:bodyPr>
          <a:lstStyle/>
          <a:p>
            <a:r>
              <a:rPr lang="en-US" sz="2400" dirty="0">
                <a:latin typeface="Amasis MT Pro Light" panose="02040304050005020304" pitchFamily="18" charset="0"/>
              </a:rPr>
              <a:t>Minerals like gold, copper, and iron are non-renewable because they take millions of years to form and cannot be replenished quickly. Florida has minerals like limestone and phosphate, used in construction and fertilizers. Once extracted, these resources cannot be replaced on a human timescale, making them finite and valuable.</a:t>
            </a:r>
          </a:p>
        </p:txBody>
      </p:sp>
      <p:pic>
        <p:nvPicPr>
          <p:cNvPr id="5" name="Picture 4" descr="Stibnite crystals">
            <a:extLst>
              <a:ext uri="{FF2B5EF4-FFF2-40B4-BE49-F238E27FC236}">
                <a16:creationId xmlns:a16="http://schemas.microsoft.com/office/drawing/2014/main" id="{D760A348-9EBB-E3AA-7A77-ECF2D0B3A07F}"/>
              </a:ext>
            </a:extLst>
          </p:cNvPr>
          <p:cNvPicPr>
            <a:picLocks noChangeAspect="1"/>
          </p:cNvPicPr>
          <p:nvPr/>
        </p:nvPicPr>
        <p:blipFill>
          <a:blip r:embed="rId3"/>
          <a:srcRect l="15190" r="41446"/>
          <a:stretch/>
        </p:blipFill>
        <p:spPr>
          <a:xfrm>
            <a:off x="4671911" y="10"/>
            <a:ext cx="4472089"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4" name="Footer Placeholder 3">
            <a:extLst>
              <a:ext uri="{FF2B5EF4-FFF2-40B4-BE49-F238E27FC236}">
                <a16:creationId xmlns:a16="http://schemas.microsoft.com/office/drawing/2014/main" id="{35403873-7046-FEF2-6AD3-F8A3686F4A7D}"/>
              </a:ext>
            </a:extLst>
          </p:cNvPr>
          <p:cNvSpPr>
            <a:spLocks noGrp="1"/>
          </p:cNvSpPr>
          <p:nvPr>
            <p:ph type="ftr" sz="quarter" idx="11"/>
          </p:nvPr>
        </p:nvSpPr>
        <p:spPr/>
        <p:txBody>
          <a:bodyPr/>
          <a:lstStyle/>
          <a:p>
            <a:r>
              <a:rPr lang="en-US"/>
              <a:t>STEM Scholars Hub Inc.</a:t>
            </a:r>
          </a:p>
        </p:txBody>
      </p:sp>
    </p:spTree>
    <p:extLst>
      <p:ext uri="{BB962C8B-B14F-4D97-AF65-F5344CB8AC3E}">
        <p14:creationId xmlns:p14="http://schemas.microsoft.com/office/powerpoint/2010/main" val="4105973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1000"/>
                                        <p:tgtEl>
                                          <p:spTgt spid="3">
                                            <p:txEl>
                                              <p:pRg st="0" end="0"/>
                                            </p:txEl>
                                          </p:spTgt>
                                        </p:tgtEl>
                                      </p:cBhvr>
                                    </p:animEffect>
                                    <p:anim calcmode="lin" valueType="num">
                                      <p:cBhvr>
                                        <p:cTn id="1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D4056-B2F1-415F-3A58-41EC54B4610D}"/>
              </a:ext>
            </a:extLst>
          </p:cNvPr>
          <p:cNvSpPr>
            <a:spLocks noGrp="1"/>
          </p:cNvSpPr>
          <p:nvPr>
            <p:ph type="title"/>
          </p:nvPr>
        </p:nvSpPr>
        <p:spPr>
          <a:xfrm>
            <a:off x="360759" y="3752849"/>
            <a:ext cx="2468166" cy="2452687"/>
          </a:xfrm>
        </p:spPr>
        <p:txBody>
          <a:bodyPr anchor="ctr">
            <a:normAutofit/>
          </a:bodyPr>
          <a:lstStyle/>
          <a:p>
            <a:r>
              <a:rPr lang="en-US" sz="3100" dirty="0">
                <a:latin typeface="Amasis MT Pro Black" panose="02040A04050005020304" pitchFamily="18" charset="0"/>
              </a:rPr>
              <a:t>Nuclear Fuels</a:t>
            </a:r>
          </a:p>
        </p:txBody>
      </p:sp>
      <p:pic>
        <p:nvPicPr>
          <p:cNvPr id="13" name="Picture 12" descr="Smoke from a factory">
            <a:extLst>
              <a:ext uri="{FF2B5EF4-FFF2-40B4-BE49-F238E27FC236}">
                <a16:creationId xmlns:a16="http://schemas.microsoft.com/office/drawing/2014/main" id="{74DFDD13-2A1C-BB89-622B-3C231FCD210F}"/>
              </a:ext>
            </a:extLst>
          </p:cNvPr>
          <p:cNvPicPr>
            <a:picLocks noChangeAspect="1"/>
          </p:cNvPicPr>
          <p:nvPr/>
        </p:nvPicPr>
        <p:blipFill>
          <a:blip r:embed="rId3"/>
          <a:srcRect t="33902" b="5305"/>
          <a:stretch/>
        </p:blipFill>
        <p:spPr>
          <a:xfrm>
            <a:off x="20" y="10"/>
            <a:ext cx="9143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a16="http://schemas.microsoft.com/office/drawing/2014/main" id="{F2A9B9AC-2CDC-0F05-8EF0-78CA891A1E9A}"/>
              </a:ext>
            </a:extLst>
          </p:cNvPr>
          <p:cNvSpPr>
            <a:spLocks noGrp="1"/>
          </p:cNvSpPr>
          <p:nvPr>
            <p:ph idx="1"/>
          </p:nvPr>
        </p:nvSpPr>
        <p:spPr>
          <a:xfrm>
            <a:off x="2828925" y="3927021"/>
            <a:ext cx="5614060" cy="2452687"/>
          </a:xfrm>
        </p:spPr>
        <p:txBody>
          <a:bodyPr anchor="ctr">
            <a:normAutofit lnSpcReduction="10000"/>
          </a:bodyPr>
          <a:lstStyle/>
          <a:p>
            <a:r>
              <a:rPr lang="en-US" sz="2000" dirty="0">
                <a:latin typeface="Amasis MT Pro Light" panose="02040304050005020304" pitchFamily="18" charset="0"/>
              </a:rPr>
              <a:t>Nuclear fuels, like </a:t>
            </a:r>
            <a:r>
              <a:rPr lang="en-US" sz="2000" b="1" u="sng" dirty="0">
                <a:latin typeface="Amasis MT Pro Light" panose="02040304050005020304" pitchFamily="18" charset="0"/>
              </a:rPr>
              <a:t>uranium</a:t>
            </a:r>
            <a:r>
              <a:rPr lang="en-US" sz="2000" dirty="0">
                <a:latin typeface="Amasis MT Pro Light" panose="02040304050005020304" pitchFamily="18" charset="0"/>
              </a:rPr>
              <a:t>, are considered non-renewable because they are finite resources. Once uranium is used in nuclear power plants, it cannot be replenished on a human timescale. While nuclear energy can produce large amounts of electricity, the supply of uranium is limited, and once it’s depleted, we won’t be able to replace it easily.</a:t>
            </a:r>
          </a:p>
          <a:p>
            <a:endParaRPr lang="en-US" sz="2000" dirty="0">
              <a:latin typeface="Amasis MT Pro Light" panose="02040304050005020304" pitchFamily="18" charset="0"/>
            </a:endParaRPr>
          </a:p>
        </p:txBody>
      </p:sp>
      <p:sp>
        <p:nvSpPr>
          <p:cNvPr id="4" name="Footer Placeholder 3">
            <a:extLst>
              <a:ext uri="{FF2B5EF4-FFF2-40B4-BE49-F238E27FC236}">
                <a16:creationId xmlns:a16="http://schemas.microsoft.com/office/drawing/2014/main" id="{79CC5476-746F-7C9A-C55E-D3E8923E3CAD}"/>
              </a:ext>
            </a:extLst>
          </p:cNvPr>
          <p:cNvSpPr>
            <a:spLocks noGrp="1"/>
          </p:cNvSpPr>
          <p:nvPr>
            <p:ph type="ftr" sz="quarter" idx="11"/>
          </p:nvPr>
        </p:nvSpPr>
        <p:spPr/>
        <p:txBody>
          <a:bodyPr/>
          <a:lstStyle/>
          <a:p>
            <a:r>
              <a:rPr lang="en-US"/>
              <a:t>STEM Scholars Hub Inc.</a:t>
            </a:r>
          </a:p>
        </p:txBody>
      </p:sp>
    </p:spTree>
    <p:extLst>
      <p:ext uri="{BB962C8B-B14F-4D97-AF65-F5344CB8AC3E}">
        <p14:creationId xmlns:p14="http://schemas.microsoft.com/office/powerpoint/2010/main" val="1271306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heel(1)">
                                      <p:cBhvr>
                                        <p:cTn id="7" dur="2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fade">
                                      <p:cBhvr>
                                        <p:cTn id="19" dur="1000"/>
                                        <p:tgtEl>
                                          <p:spTgt spid="3">
                                            <p:txEl>
                                              <p:pRg st="0" end="0"/>
                                            </p:txEl>
                                          </p:spTgt>
                                        </p:tgtEl>
                                      </p:cBhvr>
                                    </p:animEffect>
                                    <p:anim calcmode="lin" valueType="num">
                                      <p:cBhvr>
                                        <p:cTn id="20"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6250" y="640823"/>
            <a:ext cx="2563994" cy="5583148"/>
          </a:xfrm>
        </p:spPr>
        <p:txBody>
          <a:bodyPr anchor="ctr">
            <a:normAutofit/>
          </a:bodyPr>
          <a:lstStyle/>
          <a:p>
            <a:r>
              <a:rPr lang="en-US" sz="4700" dirty="0">
                <a:latin typeface="Amasis MT Pro Light" panose="02040304050005020304" pitchFamily="18" charset="0"/>
              </a:rPr>
              <a:t>Why It Matters?</a:t>
            </a:r>
          </a:p>
        </p:txBody>
      </p:sp>
      <p:sp>
        <p:nvSpPr>
          <p:cNvPr id="29"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44313" y="3465005"/>
            <a:ext cx="5410200" cy="13716"/>
          </a:xfrm>
          <a:custGeom>
            <a:avLst/>
            <a:gdLst>
              <a:gd name="connsiteX0" fmla="*/ 0 w 5410200"/>
              <a:gd name="connsiteY0" fmla="*/ 0 h 13716"/>
              <a:gd name="connsiteX1" fmla="*/ 568071 w 5410200"/>
              <a:gd name="connsiteY1" fmla="*/ 0 h 13716"/>
              <a:gd name="connsiteX2" fmla="*/ 1298448 w 5410200"/>
              <a:gd name="connsiteY2" fmla="*/ 0 h 13716"/>
              <a:gd name="connsiteX3" fmla="*/ 1920621 w 5410200"/>
              <a:gd name="connsiteY3" fmla="*/ 0 h 13716"/>
              <a:gd name="connsiteX4" fmla="*/ 2488692 w 5410200"/>
              <a:gd name="connsiteY4" fmla="*/ 0 h 13716"/>
              <a:gd name="connsiteX5" fmla="*/ 3219069 w 5410200"/>
              <a:gd name="connsiteY5" fmla="*/ 0 h 13716"/>
              <a:gd name="connsiteX6" fmla="*/ 3895344 w 5410200"/>
              <a:gd name="connsiteY6" fmla="*/ 0 h 13716"/>
              <a:gd name="connsiteX7" fmla="*/ 4571619 w 5410200"/>
              <a:gd name="connsiteY7" fmla="*/ 0 h 13716"/>
              <a:gd name="connsiteX8" fmla="*/ 5410200 w 5410200"/>
              <a:gd name="connsiteY8" fmla="*/ 0 h 13716"/>
              <a:gd name="connsiteX9" fmla="*/ 5410200 w 5410200"/>
              <a:gd name="connsiteY9" fmla="*/ 13716 h 13716"/>
              <a:gd name="connsiteX10" fmla="*/ 4842129 w 5410200"/>
              <a:gd name="connsiteY10" fmla="*/ 13716 h 13716"/>
              <a:gd name="connsiteX11" fmla="*/ 4328160 w 5410200"/>
              <a:gd name="connsiteY11" fmla="*/ 13716 h 13716"/>
              <a:gd name="connsiteX12" fmla="*/ 3597783 w 5410200"/>
              <a:gd name="connsiteY12" fmla="*/ 13716 h 13716"/>
              <a:gd name="connsiteX13" fmla="*/ 3029712 w 5410200"/>
              <a:gd name="connsiteY13" fmla="*/ 13716 h 13716"/>
              <a:gd name="connsiteX14" fmla="*/ 2299335 w 5410200"/>
              <a:gd name="connsiteY14" fmla="*/ 13716 h 13716"/>
              <a:gd name="connsiteX15" fmla="*/ 1514856 w 5410200"/>
              <a:gd name="connsiteY15" fmla="*/ 13716 h 13716"/>
              <a:gd name="connsiteX16" fmla="*/ 892683 w 5410200"/>
              <a:gd name="connsiteY16" fmla="*/ 13716 h 13716"/>
              <a:gd name="connsiteX17" fmla="*/ 0 w 5410200"/>
              <a:gd name="connsiteY17" fmla="*/ 13716 h 13716"/>
              <a:gd name="connsiteX18" fmla="*/ 0 w 5410200"/>
              <a:gd name="connsiteY18"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3716"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09587" y="2854"/>
                  <a:pt x="5409791" y="9451"/>
                  <a:pt x="5410200" y="13716"/>
                </a:cubicBezTo>
                <a:cubicBezTo>
                  <a:pt x="5139060" y="2179"/>
                  <a:pt x="5121593" y="26463"/>
                  <a:pt x="4842129" y="13716"/>
                </a:cubicBezTo>
                <a:cubicBezTo>
                  <a:pt x="4562665" y="969"/>
                  <a:pt x="4448273" y="4915"/>
                  <a:pt x="4328160" y="13716"/>
                </a:cubicBezTo>
                <a:cubicBezTo>
                  <a:pt x="4208047" y="22517"/>
                  <a:pt x="3760936" y="17995"/>
                  <a:pt x="3597783" y="13716"/>
                </a:cubicBezTo>
                <a:cubicBezTo>
                  <a:pt x="3434630" y="9437"/>
                  <a:pt x="3299718" y="28641"/>
                  <a:pt x="3029712" y="13716"/>
                </a:cubicBezTo>
                <a:cubicBezTo>
                  <a:pt x="2759706" y="-1209"/>
                  <a:pt x="2640159" y="22822"/>
                  <a:pt x="2299335" y="13716"/>
                </a:cubicBezTo>
                <a:cubicBezTo>
                  <a:pt x="1958511" y="4610"/>
                  <a:pt x="1801186" y="24413"/>
                  <a:pt x="1514856" y="13716"/>
                </a:cubicBezTo>
                <a:cubicBezTo>
                  <a:pt x="1228526" y="3019"/>
                  <a:pt x="1063509" y="-9877"/>
                  <a:pt x="892683" y="13716"/>
                </a:cubicBezTo>
                <a:cubicBezTo>
                  <a:pt x="721857" y="37309"/>
                  <a:pt x="186945" y="-25469"/>
                  <a:pt x="0" y="13716"/>
                </a:cubicBezTo>
                <a:cubicBezTo>
                  <a:pt x="-342" y="9537"/>
                  <a:pt x="-97" y="6817"/>
                  <a:pt x="0" y="0"/>
                </a:cubicBezTo>
                <a:close/>
              </a:path>
              <a:path w="5410200" h="13716"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10660" y="2787"/>
                  <a:pt x="5410166" y="9748"/>
                  <a:pt x="5410200" y="13716"/>
                </a:cubicBezTo>
                <a:cubicBezTo>
                  <a:pt x="5163327" y="36922"/>
                  <a:pt x="5008749" y="6121"/>
                  <a:pt x="4842129" y="13716"/>
                </a:cubicBezTo>
                <a:cubicBezTo>
                  <a:pt x="4675509" y="21311"/>
                  <a:pt x="4433401" y="-5187"/>
                  <a:pt x="4165854" y="13716"/>
                </a:cubicBezTo>
                <a:cubicBezTo>
                  <a:pt x="3898308" y="32619"/>
                  <a:pt x="3809032" y="-13282"/>
                  <a:pt x="3543681" y="13716"/>
                </a:cubicBezTo>
                <a:cubicBezTo>
                  <a:pt x="3278330" y="40714"/>
                  <a:pt x="3073876" y="-20489"/>
                  <a:pt x="2759202" y="13716"/>
                </a:cubicBezTo>
                <a:cubicBezTo>
                  <a:pt x="2444528" y="47921"/>
                  <a:pt x="2204144" y="-1200"/>
                  <a:pt x="1974723" y="13716"/>
                </a:cubicBezTo>
                <a:cubicBezTo>
                  <a:pt x="1745302" y="28632"/>
                  <a:pt x="1602335" y="26918"/>
                  <a:pt x="1406652" y="13716"/>
                </a:cubicBezTo>
                <a:cubicBezTo>
                  <a:pt x="1210969" y="514"/>
                  <a:pt x="923948" y="-1411"/>
                  <a:pt x="730377" y="13716"/>
                </a:cubicBezTo>
                <a:cubicBezTo>
                  <a:pt x="536806" y="28843"/>
                  <a:pt x="336496" y="-4713"/>
                  <a:pt x="0" y="13716"/>
                </a:cubicBezTo>
                <a:cubicBezTo>
                  <a:pt x="-535" y="9547"/>
                  <a:pt x="488" y="451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DF0542DB-FCFB-0ED9-28E1-DFB4BB77164C}"/>
              </a:ext>
            </a:extLst>
          </p:cNvPr>
          <p:cNvGraphicFramePr>
            <a:graphicFrameLocks noGrp="1"/>
          </p:cNvGraphicFramePr>
          <p:nvPr>
            <p:ph idx="1"/>
            <p:extLst>
              <p:ext uri="{D42A27DB-BD31-4B8C-83A1-F6EECF244321}">
                <p14:modId xmlns:p14="http://schemas.microsoft.com/office/powerpoint/2010/main" val="394288348"/>
              </p:ext>
            </p:extLst>
          </p:nvPr>
        </p:nvGraphicFramePr>
        <p:xfrm>
          <a:off x="3486013" y="640822"/>
          <a:ext cx="5175384" cy="55361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oter Placeholder 2">
            <a:extLst>
              <a:ext uri="{FF2B5EF4-FFF2-40B4-BE49-F238E27FC236}">
                <a16:creationId xmlns:a16="http://schemas.microsoft.com/office/drawing/2014/main" id="{D020D21C-BD96-9D15-31E9-C465B66BD3AD}"/>
              </a:ext>
            </a:extLst>
          </p:cNvPr>
          <p:cNvSpPr>
            <a:spLocks noGrp="1"/>
          </p:cNvSpPr>
          <p:nvPr>
            <p:ph type="ftr" sz="quarter" idx="11"/>
          </p:nvPr>
        </p:nvSpPr>
        <p:spPr/>
        <p:txBody>
          <a:bodyPr/>
          <a:lstStyle/>
          <a:p>
            <a:r>
              <a:rPr lang="en-US"/>
              <a:t>STEM Scholars Hub Inc.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AsOne/>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D1A2CED-DA9B-4CCF-8215-CFC65FE71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562DFC44-A40C-4573-9230-B3EDB3EC8E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260019"/>
            <a:ext cx="8375586" cy="5933012"/>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836676" y="509521"/>
            <a:ext cx="7674102" cy="1014984"/>
          </a:xfrm>
        </p:spPr>
        <p:txBody>
          <a:bodyPr>
            <a:normAutofit/>
          </a:bodyPr>
          <a:lstStyle/>
          <a:p>
            <a:r>
              <a:rPr lang="en-US" sz="3500" dirty="0">
                <a:latin typeface="Amasis MT Pro Black" panose="02040A04050005020304" pitchFamily="18" charset="0"/>
              </a:rPr>
              <a:t>How You Can Help</a:t>
            </a:r>
          </a:p>
        </p:txBody>
      </p:sp>
      <p:sp>
        <p:nvSpPr>
          <p:cNvPr id="13" name="Rectangle 12">
            <a:extLst>
              <a:ext uri="{FF2B5EF4-FFF2-40B4-BE49-F238E27FC236}">
                <a16:creationId xmlns:a16="http://schemas.microsoft.com/office/drawing/2014/main" id="{15589D35-CF9F-4DE9-A792-8571A09E9B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658327"/>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40D5DAFE-E001-CD9B-F126-1E36D5E8974F}"/>
              </a:ext>
            </a:extLst>
          </p:cNvPr>
          <p:cNvGraphicFramePr>
            <a:graphicFrameLocks noGrp="1"/>
          </p:cNvGraphicFramePr>
          <p:nvPr>
            <p:ph idx="1"/>
            <p:extLst>
              <p:ext uri="{D42A27DB-BD31-4B8C-83A1-F6EECF244321}">
                <p14:modId xmlns:p14="http://schemas.microsoft.com/office/powerpoint/2010/main" val="1689704438"/>
              </p:ext>
            </p:extLst>
          </p:nvPr>
        </p:nvGraphicFramePr>
        <p:xfrm>
          <a:off x="836676" y="1673352"/>
          <a:ext cx="7674102" cy="43342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oter Placeholder 2">
            <a:extLst>
              <a:ext uri="{FF2B5EF4-FFF2-40B4-BE49-F238E27FC236}">
                <a16:creationId xmlns:a16="http://schemas.microsoft.com/office/drawing/2014/main" id="{DB919824-4866-15A2-888E-1B980D590C55}"/>
              </a:ext>
            </a:extLst>
          </p:cNvPr>
          <p:cNvSpPr>
            <a:spLocks noGrp="1"/>
          </p:cNvSpPr>
          <p:nvPr>
            <p:ph type="ftr" sz="quarter" idx="11"/>
          </p:nvPr>
        </p:nvSpPr>
        <p:spPr/>
        <p:txBody>
          <a:bodyPr/>
          <a:lstStyle/>
          <a:p>
            <a:r>
              <a:rPr lang="en-US"/>
              <a:t>STEM Scholars Hub Inc.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AsOne/>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80060" y="325369"/>
            <a:ext cx="3276451" cy="1956841"/>
          </a:xfrm>
        </p:spPr>
        <p:txBody>
          <a:bodyPr anchor="b">
            <a:normAutofit/>
          </a:bodyPr>
          <a:lstStyle/>
          <a:p>
            <a:r>
              <a:rPr lang="en-US" sz="4700" dirty="0"/>
              <a:t>Essential Question</a:t>
            </a:r>
          </a:p>
        </p:txBody>
      </p:sp>
      <p:sp>
        <p:nvSpPr>
          <p:cNvPr id="25"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060" y="2586994"/>
            <a:ext cx="2606040" cy="18288"/>
          </a:xfrm>
          <a:custGeom>
            <a:avLst/>
            <a:gdLst>
              <a:gd name="connsiteX0" fmla="*/ 0 w 2606040"/>
              <a:gd name="connsiteY0" fmla="*/ 0 h 18288"/>
              <a:gd name="connsiteX1" fmla="*/ 625450 w 2606040"/>
              <a:gd name="connsiteY1" fmla="*/ 0 h 18288"/>
              <a:gd name="connsiteX2" fmla="*/ 1224839 w 2606040"/>
              <a:gd name="connsiteY2" fmla="*/ 0 h 18288"/>
              <a:gd name="connsiteX3" fmla="*/ 1824228 w 2606040"/>
              <a:gd name="connsiteY3" fmla="*/ 0 h 18288"/>
              <a:gd name="connsiteX4" fmla="*/ 2606040 w 2606040"/>
              <a:gd name="connsiteY4" fmla="*/ 0 h 18288"/>
              <a:gd name="connsiteX5" fmla="*/ 2606040 w 2606040"/>
              <a:gd name="connsiteY5" fmla="*/ 18288 h 18288"/>
              <a:gd name="connsiteX6" fmla="*/ 1902409 w 2606040"/>
              <a:gd name="connsiteY6" fmla="*/ 18288 h 18288"/>
              <a:gd name="connsiteX7" fmla="*/ 1276960 w 2606040"/>
              <a:gd name="connsiteY7" fmla="*/ 18288 h 18288"/>
              <a:gd name="connsiteX8" fmla="*/ 677570 w 2606040"/>
              <a:gd name="connsiteY8" fmla="*/ 18288 h 18288"/>
              <a:gd name="connsiteX9" fmla="*/ 0 w 2606040"/>
              <a:gd name="connsiteY9" fmla="*/ 18288 h 18288"/>
              <a:gd name="connsiteX10" fmla="*/ 0 w 260604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8288" fill="none" extrusionOk="0">
                <a:moveTo>
                  <a:pt x="0" y="0"/>
                </a:moveTo>
                <a:cubicBezTo>
                  <a:pt x="266776" y="-600"/>
                  <a:pt x="322756" y="3201"/>
                  <a:pt x="625450" y="0"/>
                </a:cubicBezTo>
                <a:cubicBezTo>
                  <a:pt x="928144" y="-3201"/>
                  <a:pt x="968141" y="9269"/>
                  <a:pt x="1224839" y="0"/>
                </a:cubicBezTo>
                <a:cubicBezTo>
                  <a:pt x="1481537" y="-9269"/>
                  <a:pt x="1569059" y="21947"/>
                  <a:pt x="1824228" y="0"/>
                </a:cubicBezTo>
                <a:cubicBezTo>
                  <a:pt x="2079397" y="-21947"/>
                  <a:pt x="2326053" y="-10194"/>
                  <a:pt x="2606040" y="0"/>
                </a:cubicBezTo>
                <a:cubicBezTo>
                  <a:pt x="2605462" y="4771"/>
                  <a:pt x="2606793" y="12323"/>
                  <a:pt x="2606040" y="18288"/>
                </a:cubicBezTo>
                <a:cubicBezTo>
                  <a:pt x="2256758" y="31410"/>
                  <a:pt x="2173673" y="-12878"/>
                  <a:pt x="1902409" y="18288"/>
                </a:cubicBezTo>
                <a:cubicBezTo>
                  <a:pt x="1631145" y="49454"/>
                  <a:pt x="1461378" y="5466"/>
                  <a:pt x="1276960" y="18288"/>
                </a:cubicBezTo>
                <a:cubicBezTo>
                  <a:pt x="1092542" y="31110"/>
                  <a:pt x="890442" y="13213"/>
                  <a:pt x="677570" y="18288"/>
                </a:cubicBezTo>
                <a:cubicBezTo>
                  <a:pt x="464698" y="23364"/>
                  <a:pt x="187648" y="35837"/>
                  <a:pt x="0" y="18288"/>
                </a:cubicBezTo>
                <a:cubicBezTo>
                  <a:pt x="841" y="12879"/>
                  <a:pt x="-726" y="3977"/>
                  <a:pt x="0" y="0"/>
                </a:cubicBezTo>
                <a:close/>
              </a:path>
              <a:path w="2606040" h="18288" stroke="0" extrusionOk="0">
                <a:moveTo>
                  <a:pt x="0" y="0"/>
                </a:moveTo>
                <a:cubicBezTo>
                  <a:pt x="197231" y="3803"/>
                  <a:pt x="358914" y="-9291"/>
                  <a:pt x="599389" y="0"/>
                </a:cubicBezTo>
                <a:cubicBezTo>
                  <a:pt x="839864" y="9291"/>
                  <a:pt x="979371" y="8509"/>
                  <a:pt x="1303020" y="0"/>
                </a:cubicBezTo>
                <a:cubicBezTo>
                  <a:pt x="1626669" y="-8509"/>
                  <a:pt x="1726300" y="7440"/>
                  <a:pt x="1876349" y="0"/>
                </a:cubicBezTo>
                <a:cubicBezTo>
                  <a:pt x="2026398" y="-7440"/>
                  <a:pt x="2430712" y="17957"/>
                  <a:pt x="2606040" y="0"/>
                </a:cubicBezTo>
                <a:cubicBezTo>
                  <a:pt x="2605426" y="8857"/>
                  <a:pt x="2606544" y="13619"/>
                  <a:pt x="2606040" y="18288"/>
                </a:cubicBezTo>
                <a:cubicBezTo>
                  <a:pt x="2393024" y="2241"/>
                  <a:pt x="2191161" y="39259"/>
                  <a:pt x="1980590" y="18288"/>
                </a:cubicBezTo>
                <a:cubicBezTo>
                  <a:pt x="1770019" y="-2683"/>
                  <a:pt x="1476440" y="36114"/>
                  <a:pt x="1276960" y="18288"/>
                </a:cubicBezTo>
                <a:cubicBezTo>
                  <a:pt x="1077480" y="463"/>
                  <a:pt x="880988" y="42125"/>
                  <a:pt x="651510" y="18288"/>
                </a:cubicBezTo>
                <a:cubicBezTo>
                  <a:pt x="422032" y="-5549"/>
                  <a:pt x="130744" y="-1947"/>
                  <a:pt x="0" y="18288"/>
                </a:cubicBezTo>
                <a:cubicBezTo>
                  <a:pt x="-487" y="10816"/>
                  <a:pt x="-839" y="6058"/>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480060" y="2872899"/>
            <a:ext cx="3182691" cy="3659732"/>
          </a:xfrm>
        </p:spPr>
        <p:txBody>
          <a:bodyPr>
            <a:normAutofit fontScale="92500" lnSpcReduction="10000"/>
          </a:bodyPr>
          <a:lstStyle/>
          <a:p>
            <a:r>
              <a:rPr lang="en-US" dirty="0">
                <a:latin typeface="Amasis MT Pro" panose="02040504050005020304" pitchFamily="18" charset="0"/>
              </a:rPr>
              <a:t>How can we tell the difference between renewable and nonrenewable resources, and why does it matter?</a:t>
            </a:r>
          </a:p>
        </p:txBody>
      </p:sp>
      <p:pic>
        <p:nvPicPr>
          <p:cNvPr id="17" name="Picture 16" descr="Wind turbines against blue sky">
            <a:extLst>
              <a:ext uri="{FF2B5EF4-FFF2-40B4-BE49-F238E27FC236}">
                <a16:creationId xmlns:a16="http://schemas.microsoft.com/office/drawing/2014/main" id="{4B814B01-150F-5B33-C1AA-DD147D71372F}"/>
              </a:ext>
            </a:extLst>
          </p:cNvPr>
          <p:cNvPicPr>
            <a:picLocks noChangeAspect="1"/>
          </p:cNvPicPr>
          <p:nvPr/>
        </p:nvPicPr>
        <p:blipFill>
          <a:blip r:embed="rId3"/>
          <a:srcRect l="24422" r="24423" b="-1"/>
          <a:stretch/>
        </p:blipFill>
        <p:spPr>
          <a:xfrm>
            <a:off x="3983776" y="10"/>
            <a:ext cx="5159081"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5" name="Rectangle 4">
            <a:extLst>
              <a:ext uri="{FF2B5EF4-FFF2-40B4-BE49-F238E27FC236}">
                <a16:creationId xmlns:a16="http://schemas.microsoft.com/office/drawing/2014/main" id="{B0CB7FAB-754B-A4C2-7357-C15E7439AC0E}"/>
              </a:ext>
            </a:extLst>
          </p:cNvPr>
          <p:cNvSpPr/>
          <p:nvPr/>
        </p:nvSpPr>
        <p:spPr>
          <a:xfrm>
            <a:off x="7403690" y="325369"/>
            <a:ext cx="1490394" cy="91440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latin typeface="Amasis MT Pro" panose="02040504050005020304" pitchFamily="18" charset="0"/>
              </a:rPr>
              <a:t>Wind Energy</a:t>
            </a:r>
          </a:p>
        </p:txBody>
      </p:sp>
      <p:sp>
        <p:nvSpPr>
          <p:cNvPr id="4" name="Footer Placeholder 3">
            <a:extLst>
              <a:ext uri="{FF2B5EF4-FFF2-40B4-BE49-F238E27FC236}">
                <a16:creationId xmlns:a16="http://schemas.microsoft.com/office/drawing/2014/main" id="{BD47EB95-93FA-3DA3-F341-86ACE014C667}"/>
              </a:ext>
            </a:extLst>
          </p:cNvPr>
          <p:cNvSpPr>
            <a:spLocks noGrp="1"/>
          </p:cNvSpPr>
          <p:nvPr>
            <p:ph type="ftr" sz="quarter" idx="11"/>
          </p:nvPr>
        </p:nvSpPr>
        <p:spPr/>
        <p:txBody>
          <a:bodyPr/>
          <a:lstStyle/>
          <a:p>
            <a:r>
              <a:rPr lang="en-US"/>
              <a:t>STEM Scholars Hub Inc.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circle(in)">
                                      <p:cBhvr>
                                        <p:cTn id="7" dur="20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circle(in)">
                                      <p:cBhvr>
                                        <p:cTn id="17" dur="20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fade">
                                      <p:cBhvr>
                                        <p:cTn id="22" dur="1000"/>
                                        <p:tgtEl>
                                          <p:spTgt spid="3">
                                            <p:txEl>
                                              <p:pRg st="0" end="0"/>
                                            </p:txEl>
                                          </p:spTgt>
                                        </p:tgtEl>
                                      </p:cBhvr>
                                    </p:animEffect>
                                    <p:anim calcmode="lin" valueType="num">
                                      <p:cBhvr>
                                        <p:cTn id="2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30936" y="256032"/>
            <a:ext cx="7879842" cy="1014984"/>
          </a:xfrm>
        </p:spPr>
        <p:txBody>
          <a:bodyPr anchor="b">
            <a:normAutofit/>
          </a:bodyPr>
          <a:lstStyle/>
          <a:p>
            <a:r>
              <a:rPr dirty="0"/>
              <a:t>Quick Review</a:t>
            </a:r>
          </a:p>
        </p:txBody>
      </p:sp>
      <p:sp>
        <p:nvSpPr>
          <p:cNvPr id="11" name="Rectangle 10">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464" y="1634502"/>
            <a:ext cx="7838694"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630936" y="1538176"/>
            <a:ext cx="1405092"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C21DD346-4D7E-1EBE-CA75-B535DEC84829}"/>
              </a:ext>
            </a:extLst>
          </p:cNvPr>
          <p:cNvGraphicFramePr>
            <a:graphicFrameLocks noGrp="1"/>
          </p:cNvGraphicFramePr>
          <p:nvPr>
            <p:ph idx="1"/>
            <p:extLst>
              <p:ext uri="{D42A27DB-BD31-4B8C-83A1-F6EECF244321}">
                <p14:modId xmlns:p14="http://schemas.microsoft.com/office/powerpoint/2010/main" val="3631202245"/>
              </p:ext>
            </p:extLst>
          </p:nvPr>
        </p:nvGraphicFramePr>
        <p:xfrm>
          <a:off x="628650" y="1926266"/>
          <a:ext cx="7886700"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a:extLst>
              <a:ext uri="{FF2B5EF4-FFF2-40B4-BE49-F238E27FC236}">
                <a16:creationId xmlns:a16="http://schemas.microsoft.com/office/drawing/2014/main" id="{3E334EB4-76B5-C4B8-7B2C-2B1DD02B02C3}"/>
              </a:ext>
            </a:extLst>
          </p:cNvPr>
          <p:cNvSpPr>
            <a:spLocks noGrp="1"/>
          </p:cNvSpPr>
          <p:nvPr>
            <p:ph type="ftr" sz="quarter" idx="11"/>
          </p:nvPr>
        </p:nvSpPr>
        <p:spPr/>
        <p:txBody>
          <a:bodyPr/>
          <a:lstStyle/>
          <a:p>
            <a:r>
              <a:rPr lang="en-US"/>
              <a:t>STEM Scholars Hub Inc.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AsOne/>
      </p:bldGraphic>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282117" y="-253670"/>
            <a:ext cx="137072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668730" y="422146"/>
            <a:ext cx="484026"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532611" y="655140"/>
            <a:ext cx="515604"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017482" y="0"/>
            <a:ext cx="212651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7" name="Isosceles Triangle 26">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82258" y="6115501"/>
            <a:ext cx="1120884"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Isosceles Triangle 28">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03060" y="6453143"/>
            <a:ext cx="611177"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2" name="Table 11">
            <a:extLst>
              <a:ext uri="{FF2B5EF4-FFF2-40B4-BE49-F238E27FC236}">
                <a16:creationId xmlns:a16="http://schemas.microsoft.com/office/drawing/2014/main" id="{8ADACEA7-4811-BC6F-F211-24FDC4A74483}"/>
              </a:ext>
            </a:extLst>
          </p:cNvPr>
          <p:cNvGraphicFramePr>
            <a:graphicFrameLocks noGrp="1"/>
          </p:cNvGraphicFramePr>
          <p:nvPr>
            <p:extLst>
              <p:ext uri="{D42A27DB-BD31-4B8C-83A1-F6EECF244321}">
                <p14:modId xmlns:p14="http://schemas.microsoft.com/office/powerpoint/2010/main" val="268854990"/>
              </p:ext>
            </p:extLst>
          </p:nvPr>
        </p:nvGraphicFramePr>
        <p:xfrm>
          <a:off x="482600" y="851060"/>
          <a:ext cx="8178800" cy="5155880"/>
        </p:xfrm>
        <a:graphic>
          <a:graphicData uri="http://schemas.openxmlformats.org/drawingml/2006/table">
            <a:tbl>
              <a:tblPr firstRow="1" bandRow="1">
                <a:tableStyleId>{5940675A-B579-460E-94D1-54222C63F5DA}</a:tableStyleId>
              </a:tblPr>
              <a:tblGrid>
                <a:gridCol w="4087446">
                  <a:extLst>
                    <a:ext uri="{9D8B030D-6E8A-4147-A177-3AD203B41FA5}">
                      <a16:colId xmlns:a16="http://schemas.microsoft.com/office/drawing/2014/main" val="1541434469"/>
                    </a:ext>
                  </a:extLst>
                </a:gridCol>
                <a:gridCol w="4091354">
                  <a:extLst>
                    <a:ext uri="{9D8B030D-6E8A-4147-A177-3AD203B41FA5}">
                      <a16:colId xmlns:a16="http://schemas.microsoft.com/office/drawing/2014/main" val="633596195"/>
                    </a:ext>
                  </a:extLst>
                </a:gridCol>
              </a:tblGrid>
              <a:tr h="495325">
                <a:tc>
                  <a:txBody>
                    <a:bodyPr/>
                    <a:lstStyle/>
                    <a:p>
                      <a:pPr algn="ctr"/>
                      <a:r>
                        <a:rPr lang="en-US" sz="2200" b="1">
                          <a:latin typeface="Amasis MT Pro Black" panose="02040A04050005020304" pitchFamily="18" charset="0"/>
                        </a:rPr>
                        <a:t>Renewable Resources</a:t>
                      </a:r>
                    </a:p>
                  </a:txBody>
                  <a:tcPr marL="112574" marR="112574" marT="56287" marB="56287" anchor="ctr"/>
                </a:tc>
                <a:tc>
                  <a:txBody>
                    <a:bodyPr/>
                    <a:lstStyle/>
                    <a:p>
                      <a:pPr algn="ctr"/>
                      <a:r>
                        <a:rPr lang="en-US" sz="2200" b="1">
                          <a:latin typeface="Amasis MT Pro Black" panose="02040A04050005020304" pitchFamily="18" charset="0"/>
                        </a:rPr>
                        <a:t>Nonrenewable Resources</a:t>
                      </a:r>
                    </a:p>
                  </a:txBody>
                  <a:tcPr marL="112574" marR="112574" marT="56287" marB="56287" anchor="ctr"/>
                </a:tc>
                <a:extLst>
                  <a:ext uri="{0D108BD9-81ED-4DB2-BD59-A6C34878D82A}">
                    <a16:rowId xmlns:a16="http://schemas.microsoft.com/office/drawing/2014/main" val="2167018759"/>
                  </a:ext>
                </a:extLst>
              </a:tr>
              <a:tr h="833046">
                <a:tc>
                  <a:txBody>
                    <a:bodyPr/>
                    <a:lstStyle/>
                    <a:p>
                      <a:r>
                        <a:rPr lang="en-US" sz="2200" b="1">
                          <a:latin typeface="Amasis MT Pro Light" panose="02040304050005020304" pitchFamily="18" charset="0"/>
                        </a:rPr>
                        <a:t>Solar Energy</a:t>
                      </a:r>
                      <a:r>
                        <a:rPr lang="en-US" sz="2200">
                          <a:latin typeface="Amasis MT Pro Light" panose="02040304050005020304" pitchFamily="18" charset="0"/>
                        </a:rPr>
                        <a:t> (energy from the sun)</a:t>
                      </a:r>
                    </a:p>
                  </a:txBody>
                  <a:tcPr marL="112574" marR="112574" marT="56287" marB="56287" anchor="ctr"/>
                </a:tc>
                <a:tc>
                  <a:txBody>
                    <a:bodyPr/>
                    <a:lstStyle/>
                    <a:p>
                      <a:r>
                        <a:rPr lang="en-US" sz="2200" b="1">
                          <a:latin typeface="Amasis MT Pro Light" panose="02040304050005020304" pitchFamily="18" charset="0"/>
                        </a:rPr>
                        <a:t>Coal</a:t>
                      </a:r>
                      <a:r>
                        <a:rPr lang="en-US" sz="2200">
                          <a:latin typeface="Amasis MT Pro Light" panose="02040304050005020304" pitchFamily="18" charset="0"/>
                        </a:rPr>
                        <a:t> (used for electricity generation)</a:t>
                      </a:r>
                    </a:p>
                  </a:txBody>
                  <a:tcPr marL="112574" marR="112574" marT="56287" marB="56287" anchor="ctr"/>
                </a:tc>
                <a:extLst>
                  <a:ext uri="{0D108BD9-81ED-4DB2-BD59-A6C34878D82A}">
                    <a16:rowId xmlns:a16="http://schemas.microsoft.com/office/drawing/2014/main" val="1608751673"/>
                  </a:ext>
                </a:extLst>
              </a:tr>
              <a:tr h="833046">
                <a:tc>
                  <a:txBody>
                    <a:bodyPr/>
                    <a:lstStyle/>
                    <a:p>
                      <a:r>
                        <a:rPr lang="en-US" sz="2200" b="1" dirty="0">
                          <a:latin typeface="Amasis MT Pro Light" panose="02040304050005020304" pitchFamily="18" charset="0"/>
                        </a:rPr>
                        <a:t>Wind Energy</a:t>
                      </a:r>
                      <a:r>
                        <a:rPr lang="en-US" sz="2200" dirty="0">
                          <a:latin typeface="Amasis MT Pro Light" panose="02040304050005020304" pitchFamily="18" charset="0"/>
                        </a:rPr>
                        <a:t> (energy from wind turbines)</a:t>
                      </a:r>
                    </a:p>
                  </a:txBody>
                  <a:tcPr marL="112574" marR="112574" marT="56287" marB="56287" anchor="ctr"/>
                </a:tc>
                <a:tc>
                  <a:txBody>
                    <a:bodyPr/>
                    <a:lstStyle/>
                    <a:p>
                      <a:r>
                        <a:rPr lang="en-US" sz="2200" b="1">
                          <a:latin typeface="Amasis MT Pro Light" panose="02040304050005020304" pitchFamily="18" charset="0"/>
                        </a:rPr>
                        <a:t>Oil</a:t>
                      </a:r>
                      <a:r>
                        <a:rPr lang="en-US" sz="2200">
                          <a:latin typeface="Amasis MT Pro Light" panose="02040304050005020304" pitchFamily="18" charset="0"/>
                        </a:rPr>
                        <a:t> (petroleum used for gasoline, diesel, etc.)</a:t>
                      </a:r>
                    </a:p>
                  </a:txBody>
                  <a:tcPr marL="112574" marR="112574" marT="56287" marB="56287" anchor="ctr"/>
                </a:tc>
                <a:extLst>
                  <a:ext uri="{0D108BD9-81ED-4DB2-BD59-A6C34878D82A}">
                    <a16:rowId xmlns:a16="http://schemas.microsoft.com/office/drawing/2014/main" val="301607512"/>
                  </a:ext>
                </a:extLst>
              </a:tr>
              <a:tr h="833046">
                <a:tc>
                  <a:txBody>
                    <a:bodyPr/>
                    <a:lstStyle/>
                    <a:p>
                      <a:r>
                        <a:rPr lang="en-US" sz="2200" b="1">
                          <a:latin typeface="Amasis MT Pro Light" panose="02040304050005020304" pitchFamily="18" charset="0"/>
                        </a:rPr>
                        <a:t>Hydropower</a:t>
                      </a:r>
                      <a:r>
                        <a:rPr lang="en-US" sz="2200">
                          <a:latin typeface="Amasis MT Pro Light" panose="02040304050005020304" pitchFamily="18" charset="0"/>
                        </a:rPr>
                        <a:t> (energy from water flow)</a:t>
                      </a:r>
                    </a:p>
                  </a:txBody>
                  <a:tcPr marL="112574" marR="112574" marT="56287" marB="56287" anchor="ctr"/>
                </a:tc>
                <a:tc>
                  <a:txBody>
                    <a:bodyPr/>
                    <a:lstStyle/>
                    <a:p>
                      <a:r>
                        <a:rPr lang="en-US" sz="2200" b="1">
                          <a:latin typeface="Amasis MT Pro Light" panose="02040304050005020304" pitchFamily="18" charset="0"/>
                        </a:rPr>
                        <a:t>Natural Gas</a:t>
                      </a:r>
                      <a:r>
                        <a:rPr lang="en-US" sz="2200">
                          <a:latin typeface="Amasis MT Pro Light" panose="02040304050005020304" pitchFamily="18" charset="0"/>
                        </a:rPr>
                        <a:t> (used for heating and electricity)</a:t>
                      </a:r>
                    </a:p>
                  </a:txBody>
                  <a:tcPr marL="112574" marR="112574" marT="56287" marB="56287" anchor="ctr"/>
                </a:tc>
                <a:extLst>
                  <a:ext uri="{0D108BD9-81ED-4DB2-BD59-A6C34878D82A}">
                    <a16:rowId xmlns:a16="http://schemas.microsoft.com/office/drawing/2014/main" val="2980164482"/>
                  </a:ext>
                </a:extLst>
              </a:tr>
              <a:tr h="833046">
                <a:tc>
                  <a:txBody>
                    <a:bodyPr/>
                    <a:lstStyle/>
                    <a:p>
                      <a:r>
                        <a:rPr lang="en-US" sz="2200" b="1">
                          <a:latin typeface="Amasis MT Pro Light" panose="02040304050005020304" pitchFamily="18" charset="0"/>
                        </a:rPr>
                        <a:t>Geothermal Energy</a:t>
                      </a:r>
                      <a:r>
                        <a:rPr lang="en-US" sz="2200">
                          <a:latin typeface="Amasis MT Pro Light" panose="02040304050005020304" pitchFamily="18" charset="0"/>
                        </a:rPr>
                        <a:t> (heat from Earth’s core)</a:t>
                      </a:r>
                    </a:p>
                  </a:txBody>
                  <a:tcPr marL="112574" marR="112574" marT="56287" marB="56287" anchor="ctr"/>
                </a:tc>
                <a:tc>
                  <a:txBody>
                    <a:bodyPr/>
                    <a:lstStyle/>
                    <a:p>
                      <a:r>
                        <a:rPr lang="en-US" sz="2200" b="1">
                          <a:latin typeface="Amasis MT Pro Light" panose="02040304050005020304" pitchFamily="18" charset="0"/>
                        </a:rPr>
                        <a:t>Nuclear Energy</a:t>
                      </a:r>
                      <a:r>
                        <a:rPr lang="en-US" sz="2200">
                          <a:latin typeface="Amasis MT Pro Light" panose="02040304050005020304" pitchFamily="18" charset="0"/>
                        </a:rPr>
                        <a:t> (from uranium)</a:t>
                      </a:r>
                    </a:p>
                  </a:txBody>
                  <a:tcPr marL="112574" marR="112574" marT="56287" marB="56287" anchor="ctr"/>
                </a:tc>
                <a:extLst>
                  <a:ext uri="{0D108BD9-81ED-4DB2-BD59-A6C34878D82A}">
                    <a16:rowId xmlns:a16="http://schemas.microsoft.com/office/drawing/2014/main" val="657282204"/>
                  </a:ext>
                </a:extLst>
              </a:tr>
              <a:tr h="833046">
                <a:tc>
                  <a:txBody>
                    <a:bodyPr/>
                    <a:lstStyle/>
                    <a:p>
                      <a:r>
                        <a:rPr lang="en-US" sz="2200" b="1">
                          <a:latin typeface="Amasis MT Pro Light" panose="02040304050005020304" pitchFamily="18" charset="0"/>
                        </a:rPr>
                        <a:t>Biomass</a:t>
                      </a:r>
                      <a:r>
                        <a:rPr lang="en-US" sz="2200">
                          <a:latin typeface="Amasis MT Pro Light" panose="02040304050005020304" pitchFamily="18" charset="0"/>
                        </a:rPr>
                        <a:t> (organic matter like wood, crops)</a:t>
                      </a:r>
                    </a:p>
                  </a:txBody>
                  <a:tcPr marL="112574" marR="112574" marT="56287" marB="56287" anchor="ctr"/>
                </a:tc>
                <a:tc>
                  <a:txBody>
                    <a:bodyPr/>
                    <a:lstStyle/>
                    <a:p>
                      <a:r>
                        <a:rPr lang="en-US" sz="2200" b="1">
                          <a:latin typeface="Amasis MT Pro Light" panose="02040304050005020304" pitchFamily="18" charset="0"/>
                        </a:rPr>
                        <a:t>Minerals</a:t>
                      </a:r>
                      <a:r>
                        <a:rPr lang="en-US" sz="2200">
                          <a:latin typeface="Amasis MT Pro Light" panose="02040304050005020304" pitchFamily="18" charset="0"/>
                        </a:rPr>
                        <a:t> (like gold, copper, iron, etc.)</a:t>
                      </a:r>
                    </a:p>
                  </a:txBody>
                  <a:tcPr marL="112574" marR="112574" marT="56287" marB="56287" anchor="ctr"/>
                </a:tc>
                <a:extLst>
                  <a:ext uri="{0D108BD9-81ED-4DB2-BD59-A6C34878D82A}">
                    <a16:rowId xmlns:a16="http://schemas.microsoft.com/office/drawing/2014/main" val="2834020834"/>
                  </a:ext>
                </a:extLst>
              </a:tr>
              <a:tr h="495325">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200" b="1">
                          <a:latin typeface="Amasis MT Pro Light" panose="02040304050005020304" pitchFamily="18" charset="0"/>
                        </a:rPr>
                        <a:t>Biofuels</a:t>
                      </a:r>
                      <a:r>
                        <a:rPr lang="en-US" sz="2200">
                          <a:latin typeface="Amasis MT Pro Light" panose="02040304050005020304" pitchFamily="18" charset="0"/>
                        </a:rPr>
                        <a:t> (e.g., ethanol, biodiesel)</a:t>
                      </a:r>
                    </a:p>
                  </a:txBody>
                  <a:tcPr marL="112574" marR="112574" marT="56287" marB="56287" anchor="ctr"/>
                </a:tc>
                <a:tc>
                  <a:txBody>
                    <a:bodyPr/>
                    <a:lstStyle/>
                    <a:p>
                      <a:r>
                        <a:rPr lang="en-US" sz="2200" b="1" dirty="0">
                          <a:latin typeface="Amasis MT Pro Light" panose="02040304050005020304" pitchFamily="18" charset="0"/>
                        </a:rPr>
                        <a:t>Phosphate</a:t>
                      </a:r>
                      <a:r>
                        <a:rPr lang="en-US" sz="2200" dirty="0">
                          <a:latin typeface="Amasis MT Pro Light" panose="02040304050005020304" pitchFamily="18" charset="0"/>
                        </a:rPr>
                        <a:t> (used in fertilizers)</a:t>
                      </a:r>
                    </a:p>
                  </a:txBody>
                  <a:tcPr marL="112574" marR="112574" marT="56287" marB="56287" anchor="ctr"/>
                </a:tc>
                <a:extLst>
                  <a:ext uri="{0D108BD9-81ED-4DB2-BD59-A6C34878D82A}">
                    <a16:rowId xmlns:a16="http://schemas.microsoft.com/office/drawing/2014/main" val="1883475032"/>
                  </a:ext>
                </a:extLst>
              </a:tr>
            </a:tbl>
          </a:graphicData>
        </a:graphic>
      </p:graphicFrame>
      <p:sp>
        <p:nvSpPr>
          <p:cNvPr id="2" name="Footer Placeholder 1">
            <a:extLst>
              <a:ext uri="{FF2B5EF4-FFF2-40B4-BE49-F238E27FC236}">
                <a16:creationId xmlns:a16="http://schemas.microsoft.com/office/drawing/2014/main" id="{AF168036-26CE-A0E4-67C1-0CAAD2C570AE}"/>
              </a:ext>
            </a:extLst>
          </p:cNvPr>
          <p:cNvSpPr>
            <a:spLocks noGrp="1"/>
          </p:cNvSpPr>
          <p:nvPr>
            <p:ph type="ftr" sz="quarter" idx="11"/>
          </p:nvPr>
        </p:nvSpPr>
        <p:spPr/>
        <p:txBody>
          <a:bodyPr/>
          <a:lstStyle/>
          <a:p>
            <a:r>
              <a:rPr lang="en-US"/>
              <a:t>STEM Scholars Hub Inc.</a:t>
            </a:r>
          </a:p>
        </p:txBody>
      </p:sp>
    </p:spTree>
    <p:extLst>
      <p:ext uri="{BB962C8B-B14F-4D97-AF65-F5344CB8AC3E}">
        <p14:creationId xmlns:p14="http://schemas.microsoft.com/office/powerpoint/2010/main" val="466954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A6B319F-86FE-4754-878E-06F0804D8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24288" cy="6858000"/>
          </a:xfrm>
          <a:prstGeom prst="rect">
            <a:avLst/>
          </a:prstGeom>
          <a:solidFill>
            <a:schemeClr val="accent5">
              <a:alpha val="7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24" name="Rectangle 23">
            <a:extLst>
              <a:ext uri="{FF2B5EF4-FFF2-40B4-BE49-F238E27FC236}">
                <a16:creationId xmlns:a16="http://schemas.microsoft.com/office/drawing/2014/main" id="{DCF7D1B5-3477-499F-ACC5-2C8B07F4ED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4288" y="0"/>
            <a:ext cx="2414186" cy="6858000"/>
          </a:xfrm>
          <a:prstGeom prst="rect">
            <a:avLst/>
          </a:prstGeom>
          <a:solidFill>
            <a:schemeClr val="accent5">
              <a:lumMod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0FE28FB-5C05-33E9-E183-37718742ED38}"/>
              </a:ext>
            </a:extLst>
          </p:cNvPr>
          <p:cNvSpPr>
            <a:spLocks noGrp="1"/>
          </p:cNvSpPr>
          <p:nvPr>
            <p:ph type="title"/>
          </p:nvPr>
        </p:nvSpPr>
        <p:spPr>
          <a:xfrm>
            <a:off x="744154" y="1608667"/>
            <a:ext cx="2117456" cy="4501127"/>
          </a:xfrm>
        </p:spPr>
        <p:txBody>
          <a:bodyPr vert="horz" lIns="91440" tIns="45720" rIns="91440" bIns="45720" rtlCol="0" anchor="t">
            <a:normAutofit/>
          </a:bodyPr>
          <a:lstStyle/>
          <a:p>
            <a:pPr algn="r" defTabSz="914400">
              <a:lnSpc>
                <a:spcPct val="90000"/>
              </a:lnSpc>
            </a:pPr>
            <a:r>
              <a:rPr lang="en-US" sz="2400" kern="1200" dirty="0">
                <a:solidFill>
                  <a:srgbClr val="FFFFFF"/>
                </a:solidFill>
                <a:latin typeface="Amasis MT Pro Light" panose="02040304050005020304" pitchFamily="18" charset="0"/>
              </a:rPr>
              <a:t>Generalization</a:t>
            </a:r>
          </a:p>
        </p:txBody>
      </p:sp>
      <p:sp>
        <p:nvSpPr>
          <p:cNvPr id="3" name="Content Placeholder 2">
            <a:extLst>
              <a:ext uri="{FF2B5EF4-FFF2-40B4-BE49-F238E27FC236}">
                <a16:creationId xmlns:a16="http://schemas.microsoft.com/office/drawing/2014/main" id="{FDE7D975-48C9-18FD-314C-A9F5712CF724}"/>
              </a:ext>
            </a:extLst>
          </p:cNvPr>
          <p:cNvSpPr>
            <a:spLocks noGrp="1"/>
          </p:cNvSpPr>
          <p:nvPr>
            <p:ph idx="1"/>
          </p:nvPr>
        </p:nvSpPr>
        <p:spPr>
          <a:xfrm>
            <a:off x="3410773" y="1608667"/>
            <a:ext cx="2566469" cy="4501127"/>
          </a:xfrm>
        </p:spPr>
        <p:txBody>
          <a:bodyPr vert="horz" lIns="91440" tIns="45720" rIns="91440" bIns="45720" rtlCol="0">
            <a:normAutofit/>
          </a:bodyPr>
          <a:lstStyle/>
          <a:p>
            <a:pPr indent="-228600" defTabSz="914400">
              <a:lnSpc>
                <a:spcPct val="90000"/>
              </a:lnSpc>
              <a:buFont typeface="Arial" panose="020B0604020202020204" pitchFamily="34" charset="0"/>
              <a:buChar char="•"/>
            </a:pPr>
            <a:r>
              <a:rPr lang="en-US" sz="2400" dirty="0">
                <a:latin typeface="Amasis MT Pro Light" panose="02040304050005020304" pitchFamily="18" charset="0"/>
              </a:rPr>
              <a:t>How can we tell the difference between renewable and nonrenewable resources?</a:t>
            </a:r>
          </a:p>
        </p:txBody>
      </p:sp>
      <p:sp>
        <p:nvSpPr>
          <p:cNvPr id="4" name="Content Placeholder 2">
            <a:extLst>
              <a:ext uri="{FF2B5EF4-FFF2-40B4-BE49-F238E27FC236}">
                <a16:creationId xmlns:a16="http://schemas.microsoft.com/office/drawing/2014/main" id="{59A65878-62CB-B5B7-4969-9430083544B4}"/>
              </a:ext>
            </a:extLst>
          </p:cNvPr>
          <p:cNvSpPr txBox="1">
            <a:spLocks/>
          </p:cNvSpPr>
          <p:nvPr/>
        </p:nvSpPr>
        <p:spPr>
          <a:xfrm>
            <a:off x="6217272" y="1608667"/>
            <a:ext cx="2566467" cy="4501127"/>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228600" defTabSz="914400">
              <a:lnSpc>
                <a:spcPct val="90000"/>
              </a:lnSpc>
              <a:buFont typeface="Arial" panose="020B0604020202020204" pitchFamily="34" charset="0"/>
              <a:buChar char="•"/>
            </a:pPr>
            <a:r>
              <a:rPr lang="en-US" sz="2400" dirty="0">
                <a:latin typeface="Amasis MT Pro Light" panose="02040304050005020304" pitchFamily="18" charset="0"/>
              </a:rPr>
              <a:t>Why is it important to use more renewable energy in the future?</a:t>
            </a:r>
          </a:p>
        </p:txBody>
      </p:sp>
      <p:sp>
        <p:nvSpPr>
          <p:cNvPr id="7" name="TextBox 6">
            <a:extLst>
              <a:ext uri="{FF2B5EF4-FFF2-40B4-BE49-F238E27FC236}">
                <a16:creationId xmlns:a16="http://schemas.microsoft.com/office/drawing/2014/main" id="{17EA2DED-CB94-4058-6A50-1C4D7E9A758E}"/>
              </a:ext>
            </a:extLst>
          </p:cNvPr>
          <p:cNvSpPr txBox="1"/>
          <p:nvPr/>
        </p:nvSpPr>
        <p:spPr>
          <a:xfrm>
            <a:off x="1504951" y="4833834"/>
            <a:ext cx="6657974" cy="830997"/>
          </a:xfrm>
          <a:prstGeom prst="rect">
            <a:avLst/>
          </a:prstGeom>
          <a:noFill/>
        </p:spPr>
        <p:txBody>
          <a:bodyPr wrap="square">
            <a:spAutoFit/>
          </a:bodyPr>
          <a:lstStyle/>
          <a:p>
            <a:r>
              <a:rPr lang="en-US" sz="2400" dirty="0">
                <a:solidFill>
                  <a:srgbClr val="FFFF00"/>
                </a:solidFill>
                <a:latin typeface="Amasis MT Pro" panose="02040504050005020304" pitchFamily="18" charset="0"/>
                <a:hlinkClick r:id="rId2">
                  <a:extLst>
                    <a:ext uri="{A12FA001-AC4F-418D-AE19-62706E023703}">
                      <ahyp:hlinkClr xmlns:ahyp="http://schemas.microsoft.com/office/drawing/2018/hyperlinkcolor" val="tx"/>
                    </a:ext>
                  </a:extLst>
                </a:hlinkClick>
              </a:rPr>
              <a:t>Click this link to take the quiz for the lesson on renewable and nonrenewable resources15598804</a:t>
            </a:r>
            <a:r>
              <a:rPr lang="en-US" sz="2400" dirty="0">
                <a:solidFill>
                  <a:srgbClr val="FFFF00"/>
                </a:solidFill>
                <a:latin typeface="Amasis MT Pro" panose="02040504050005020304" pitchFamily="18" charset="0"/>
              </a:rPr>
              <a:t> </a:t>
            </a:r>
          </a:p>
        </p:txBody>
      </p:sp>
      <p:sp>
        <p:nvSpPr>
          <p:cNvPr id="5" name="Footer Placeholder 4">
            <a:extLst>
              <a:ext uri="{FF2B5EF4-FFF2-40B4-BE49-F238E27FC236}">
                <a16:creationId xmlns:a16="http://schemas.microsoft.com/office/drawing/2014/main" id="{66B7355A-714E-4BCA-BCF1-497E261EB231}"/>
              </a:ext>
            </a:extLst>
          </p:cNvPr>
          <p:cNvSpPr>
            <a:spLocks noGrp="1"/>
          </p:cNvSpPr>
          <p:nvPr>
            <p:ph type="ftr" sz="quarter" idx="11"/>
          </p:nvPr>
        </p:nvSpPr>
        <p:spPr/>
        <p:txBody>
          <a:bodyPr/>
          <a:lstStyle/>
          <a:p>
            <a:r>
              <a:rPr lang="en-US"/>
              <a:t>STEM Scholars Hub Inc.</a:t>
            </a:r>
          </a:p>
        </p:txBody>
      </p:sp>
    </p:spTree>
    <p:extLst>
      <p:ext uri="{BB962C8B-B14F-4D97-AF65-F5344CB8AC3E}">
        <p14:creationId xmlns:p14="http://schemas.microsoft.com/office/powerpoint/2010/main" val="303915903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Freeform: Shape 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5818" y="0"/>
            <a:ext cx="7472363"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Freeform: Shape 1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0"/>
            <a:ext cx="7461504"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4DBF31F-1B3F-DF37-0B12-4D857168EB5E}"/>
              </a:ext>
            </a:extLst>
          </p:cNvPr>
          <p:cNvSpPr>
            <a:spLocks noGrp="1"/>
          </p:cNvSpPr>
          <p:nvPr>
            <p:ph type="title"/>
          </p:nvPr>
        </p:nvSpPr>
        <p:spPr>
          <a:xfrm>
            <a:off x="1143002" y="1999615"/>
            <a:ext cx="6858000" cy="2764028"/>
          </a:xfrm>
        </p:spPr>
        <p:txBody>
          <a:bodyPr vert="horz" lIns="91440" tIns="45720" rIns="91440" bIns="45720" rtlCol="0" anchor="ctr">
            <a:normAutofit/>
          </a:bodyPr>
          <a:lstStyle/>
          <a:p>
            <a:pPr defTabSz="914400">
              <a:lnSpc>
                <a:spcPct val="90000"/>
              </a:lnSpc>
            </a:pPr>
            <a:r>
              <a:rPr lang="en-US" sz="6300" kern="1200" dirty="0">
                <a:solidFill>
                  <a:schemeClr val="tx1"/>
                </a:solidFill>
                <a:latin typeface="+mj-lt"/>
                <a:ea typeface="+mj-ea"/>
                <a:cs typeface="+mj-cs"/>
              </a:rPr>
              <a:t>It’s time to make the project!</a:t>
            </a:r>
          </a:p>
        </p:txBody>
      </p:sp>
      <p:sp>
        <p:nvSpPr>
          <p:cNvPr id="13" name="Rectangle 1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88920" y="5524786"/>
            <a:ext cx="356616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Footer Placeholder 2">
            <a:extLst>
              <a:ext uri="{FF2B5EF4-FFF2-40B4-BE49-F238E27FC236}">
                <a16:creationId xmlns:a16="http://schemas.microsoft.com/office/drawing/2014/main" id="{E02AF201-EE0F-42C5-D148-EE08313A8779}"/>
              </a:ext>
            </a:extLst>
          </p:cNvPr>
          <p:cNvSpPr>
            <a:spLocks noGrp="1"/>
          </p:cNvSpPr>
          <p:nvPr>
            <p:ph type="ftr" sz="quarter" idx="11"/>
          </p:nvPr>
        </p:nvSpPr>
        <p:spPr/>
        <p:txBody>
          <a:bodyPr/>
          <a:lstStyle/>
          <a:p>
            <a:r>
              <a:rPr lang="en-US"/>
              <a:t>STEM Scholars Hub Inc.</a:t>
            </a:r>
          </a:p>
        </p:txBody>
      </p:sp>
    </p:spTree>
    <p:extLst>
      <p:ext uri="{BB962C8B-B14F-4D97-AF65-F5344CB8AC3E}">
        <p14:creationId xmlns:p14="http://schemas.microsoft.com/office/powerpoint/2010/main" val="536856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EAEBCE-23A6-F150-9568-2718EF145B2F}"/>
              </a:ext>
            </a:extLst>
          </p:cNvPr>
          <p:cNvSpPr>
            <a:spLocks noGrp="1"/>
          </p:cNvSpPr>
          <p:nvPr>
            <p:ph type="title"/>
          </p:nvPr>
        </p:nvSpPr>
        <p:spPr>
          <a:xfrm>
            <a:off x="476250" y="640823"/>
            <a:ext cx="2563994" cy="5583148"/>
          </a:xfrm>
        </p:spPr>
        <p:txBody>
          <a:bodyPr anchor="ctr">
            <a:normAutofit/>
          </a:bodyPr>
          <a:lstStyle/>
          <a:p>
            <a:r>
              <a:rPr lang="en-US" sz="3600" dirty="0"/>
              <a:t>Sources and References:</a:t>
            </a:r>
            <a:br>
              <a:rPr lang="en-US" sz="3600" dirty="0"/>
            </a:br>
            <a:endParaRPr lang="en-US" sz="3600" dirty="0"/>
          </a:p>
        </p:txBody>
      </p:sp>
      <p:sp>
        <p:nvSpPr>
          <p:cNvPr id="1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44313" y="3465005"/>
            <a:ext cx="5410200" cy="13716"/>
          </a:xfrm>
          <a:custGeom>
            <a:avLst/>
            <a:gdLst>
              <a:gd name="connsiteX0" fmla="*/ 0 w 5410200"/>
              <a:gd name="connsiteY0" fmla="*/ 0 h 13716"/>
              <a:gd name="connsiteX1" fmla="*/ 568071 w 5410200"/>
              <a:gd name="connsiteY1" fmla="*/ 0 h 13716"/>
              <a:gd name="connsiteX2" fmla="*/ 1298448 w 5410200"/>
              <a:gd name="connsiteY2" fmla="*/ 0 h 13716"/>
              <a:gd name="connsiteX3" fmla="*/ 1920621 w 5410200"/>
              <a:gd name="connsiteY3" fmla="*/ 0 h 13716"/>
              <a:gd name="connsiteX4" fmla="*/ 2488692 w 5410200"/>
              <a:gd name="connsiteY4" fmla="*/ 0 h 13716"/>
              <a:gd name="connsiteX5" fmla="*/ 3219069 w 5410200"/>
              <a:gd name="connsiteY5" fmla="*/ 0 h 13716"/>
              <a:gd name="connsiteX6" fmla="*/ 3895344 w 5410200"/>
              <a:gd name="connsiteY6" fmla="*/ 0 h 13716"/>
              <a:gd name="connsiteX7" fmla="*/ 4571619 w 5410200"/>
              <a:gd name="connsiteY7" fmla="*/ 0 h 13716"/>
              <a:gd name="connsiteX8" fmla="*/ 5410200 w 5410200"/>
              <a:gd name="connsiteY8" fmla="*/ 0 h 13716"/>
              <a:gd name="connsiteX9" fmla="*/ 5410200 w 5410200"/>
              <a:gd name="connsiteY9" fmla="*/ 13716 h 13716"/>
              <a:gd name="connsiteX10" fmla="*/ 4842129 w 5410200"/>
              <a:gd name="connsiteY10" fmla="*/ 13716 h 13716"/>
              <a:gd name="connsiteX11" fmla="*/ 4328160 w 5410200"/>
              <a:gd name="connsiteY11" fmla="*/ 13716 h 13716"/>
              <a:gd name="connsiteX12" fmla="*/ 3597783 w 5410200"/>
              <a:gd name="connsiteY12" fmla="*/ 13716 h 13716"/>
              <a:gd name="connsiteX13" fmla="*/ 3029712 w 5410200"/>
              <a:gd name="connsiteY13" fmla="*/ 13716 h 13716"/>
              <a:gd name="connsiteX14" fmla="*/ 2299335 w 5410200"/>
              <a:gd name="connsiteY14" fmla="*/ 13716 h 13716"/>
              <a:gd name="connsiteX15" fmla="*/ 1514856 w 5410200"/>
              <a:gd name="connsiteY15" fmla="*/ 13716 h 13716"/>
              <a:gd name="connsiteX16" fmla="*/ 892683 w 5410200"/>
              <a:gd name="connsiteY16" fmla="*/ 13716 h 13716"/>
              <a:gd name="connsiteX17" fmla="*/ 0 w 5410200"/>
              <a:gd name="connsiteY17" fmla="*/ 13716 h 13716"/>
              <a:gd name="connsiteX18" fmla="*/ 0 w 5410200"/>
              <a:gd name="connsiteY18"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3716"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09587" y="2854"/>
                  <a:pt x="5409791" y="9451"/>
                  <a:pt x="5410200" y="13716"/>
                </a:cubicBezTo>
                <a:cubicBezTo>
                  <a:pt x="5139060" y="2179"/>
                  <a:pt x="5121593" y="26463"/>
                  <a:pt x="4842129" y="13716"/>
                </a:cubicBezTo>
                <a:cubicBezTo>
                  <a:pt x="4562665" y="969"/>
                  <a:pt x="4448273" y="4915"/>
                  <a:pt x="4328160" y="13716"/>
                </a:cubicBezTo>
                <a:cubicBezTo>
                  <a:pt x="4208047" y="22517"/>
                  <a:pt x="3760936" y="17995"/>
                  <a:pt x="3597783" y="13716"/>
                </a:cubicBezTo>
                <a:cubicBezTo>
                  <a:pt x="3434630" y="9437"/>
                  <a:pt x="3299718" y="28641"/>
                  <a:pt x="3029712" y="13716"/>
                </a:cubicBezTo>
                <a:cubicBezTo>
                  <a:pt x="2759706" y="-1209"/>
                  <a:pt x="2640159" y="22822"/>
                  <a:pt x="2299335" y="13716"/>
                </a:cubicBezTo>
                <a:cubicBezTo>
                  <a:pt x="1958511" y="4610"/>
                  <a:pt x="1801186" y="24413"/>
                  <a:pt x="1514856" y="13716"/>
                </a:cubicBezTo>
                <a:cubicBezTo>
                  <a:pt x="1228526" y="3019"/>
                  <a:pt x="1063509" y="-9877"/>
                  <a:pt x="892683" y="13716"/>
                </a:cubicBezTo>
                <a:cubicBezTo>
                  <a:pt x="721857" y="37309"/>
                  <a:pt x="186945" y="-25469"/>
                  <a:pt x="0" y="13716"/>
                </a:cubicBezTo>
                <a:cubicBezTo>
                  <a:pt x="-342" y="9537"/>
                  <a:pt x="-97" y="6817"/>
                  <a:pt x="0" y="0"/>
                </a:cubicBezTo>
                <a:close/>
              </a:path>
              <a:path w="5410200" h="13716"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10660" y="2787"/>
                  <a:pt x="5410166" y="9748"/>
                  <a:pt x="5410200" y="13716"/>
                </a:cubicBezTo>
                <a:cubicBezTo>
                  <a:pt x="5163327" y="36922"/>
                  <a:pt x="5008749" y="6121"/>
                  <a:pt x="4842129" y="13716"/>
                </a:cubicBezTo>
                <a:cubicBezTo>
                  <a:pt x="4675509" y="21311"/>
                  <a:pt x="4433401" y="-5187"/>
                  <a:pt x="4165854" y="13716"/>
                </a:cubicBezTo>
                <a:cubicBezTo>
                  <a:pt x="3898308" y="32619"/>
                  <a:pt x="3809032" y="-13282"/>
                  <a:pt x="3543681" y="13716"/>
                </a:cubicBezTo>
                <a:cubicBezTo>
                  <a:pt x="3278330" y="40714"/>
                  <a:pt x="3073876" y="-20489"/>
                  <a:pt x="2759202" y="13716"/>
                </a:cubicBezTo>
                <a:cubicBezTo>
                  <a:pt x="2444528" y="47921"/>
                  <a:pt x="2204144" y="-1200"/>
                  <a:pt x="1974723" y="13716"/>
                </a:cubicBezTo>
                <a:cubicBezTo>
                  <a:pt x="1745302" y="28632"/>
                  <a:pt x="1602335" y="26918"/>
                  <a:pt x="1406652" y="13716"/>
                </a:cubicBezTo>
                <a:cubicBezTo>
                  <a:pt x="1210969" y="514"/>
                  <a:pt x="923948" y="-1411"/>
                  <a:pt x="730377" y="13716"/>
                </a:cubicBezTo>
                <a:cubicBezTo>
                  <a:pt x="536806" y="28843"/>
                  <a:pt x="336496" y="-4713"/>
                  <a:pt x="0" y="13716"/>
                </a:cubicBezTo>
                <a:cubicBezTo>
                  <a:pt x="-535" y="9547"/>
                  <a:pt x="488" y="451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FB06DC5C-3B91-FFA8-0EBA-14C49B4988EE}"/>
              </a:ext>
            </a:extLst>
          </p:cNvPr>
          <p:cNvGraphicFramePr>
            <a:graphicFrameLocks noGrp="1"/>
          </p:cNvGraphicFramePr>
          <p:nvPr>
            <p:ph idx="1"/>
            <p:extLst>
              <p:ext uri="{D42A27DB-BD31-4B8C-83A1-F6EECF244321}">
                <p14:modId xmlns:p14="http://schemas.microsoft.com/office/powerpoint/2010/main" val="3371949493"/>
              </p:ext>
            </p:extLst>
          </p:nvPr>
        </p:nvGraphicFramePr>
        <p:xfrm>
          <a:off x="3486013" y="640822"/>
          <a:ext cx="5175384" cy="55361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oter Placeholder 2">
            <a:extLst>
              <a:ext uri="{FF2B5EF4-FFF2-40B4-BE49-F238E27FC236}">
                <a16:creationId xmlns:a16="http://schemas.microsoft.com/office/drawing/2014/main" id="{2736AB83-1F38-6E3C-1858-320A499AE351}"/>
              </a:ext>
            </a:extLst>
          </p:cNvPr>
          <p:cNvSpPr>
            <a:spLocks noGrp="1"/>
          </p:cNvSpPr>
          <p:nvPr>
            <p:ph type="ftr" sz="quarter" idx="11"/>
          </p:nvPr>
        </p:nvSpPr>
        <p:spPr/>
        <p:txBody>
          <a:bodyPr/>
          <a:lstStyle/>
          <a:p>
            <a:r>
              <a:rPr lang="en-US"/>
              <a:t>STEM Scholars Hub Inc.</a:t>
            </a:r>
          </a:p>
        </p:txBody>
      </p:sp>
    </p:spTree>
    <p:extLst>
      <p:ext uri="{BB962C8B-B14F-4D97-AF65-F5344CB8AC3E}">
        <p14:creationId xmlns:p14="http://schemas.microsoft.com/office/powerpoint/2010/main" val="2735472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AsOne/>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8CA06CD6-90CA-4C45-856C-6771339E1E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320040"/>
            <a:ext cx="8661654" cy="6217920"/>
          </a:xfrm>
          <a:prstGeom prst="rect">
            <a:avLst/>
          </a:prstGeom>
          <a:solidFill>
            <a:schemeClr val="tx1">
              <a:alpha val="10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62118" y="963507"/>
            <a:ext cx="2787304" cy="4930986"/>
          </a:xfrm>
        </p:spPr>
        <p:txBody>
          <a:bodyPr vert="horz" lIns="91440" tIns="45720" rIns="91440" bIns="45720" rtlCol="0" anchor="ctr">
            <a:normAutofit/>
          </a:bodyPr>
          <a:lstStyle/>
          <a:p>
            <a:pPr algn="r" defTabSz="914400">
              <a:lnSpc>
                <a:spcPct val="90000"/>
              </a:lnSpc>
            </a:pPr>
            <a:r>
              <a:rPr lang="en-US" sz="4100" kern="1200" dirty="0">
                <a:solidFill>
                  <a:schemeClr val="accent1"/>
                </a:solidFill>
                <a:latin typeface="Amasis MT Pro" panose="02040504050005020304" pitchFamily="18" charset="0"/>
              </a:rPr>
              <a:t>What are natural </a:t>
            </a:r>
            <a:r>
              <a:rPr lang="en-US" sz="4100" dirty="0">
                <a:solidFill>
                  <a:schemeClr val="accent1"/>
                </a:solidFill>
                <a:latin typeface="Amasis MT Pro" panose="02040504050005020304" pitchFamily="18" charset="0"/>
              </a:rPr>
              <a:t>r</a:t>
            </a:r>
            <a:r>
              <a:rPr lang="en-US" sz="4100" kern="1200" dirty="0">
                <a:solidFill>
                  <a:schemeClr val="accent1"/>
                </a:solidFill>
                <a:latin typeface="Amasis MT Pro" panose="02040504050005020304" pitchFamily="18" charset="0"/>
              </a:rPr>
              <a:t>esources?</a:t>
            </a:r>
          </a:p>
        </p:txBody>
      </p:sp>
      <p:cxnSp>
        <p:nvCxnSpPr>
          <p:cNvPr id="31" name="Straight Connector 30">
            <a:extLst>
              <a:ext uri="{FF2B5EF4-FFF2-40B4-BE49-F238E27FC236}">
                <a16:creationId xmlns:a16="http://schemas.microsoft.com/office/drawing/2014/main" id="{5021601D-2758-4B15-A31C-FDA184C51B3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3732022" y="963507"/>
            <a:ext cx="4688205" cy="2304627"/>
          </a:xfrm>
        </p:spPr>
        <p:txBody>
          <a:bodyPr vert="horz" lIns="91440" tIns="45720" rIns="91440" bIns="45720" rtlCol="0" anchor="b">
            <a:normAutofit/>
          </a:bodyPr>
          <a:lstStyle/>
          <a:p>
            <a:pPr indent="-228600" defTabSz="914400">
              <a:lnSpc>
                <a:spcPct val="90000"/>
              </a:lnSpc>
              <a:buFont typeface="Arial" panose="020B0604020202020204" pitchFamily="34" charset="0"/>
              <a:buChar char="•"/>
            </a:pPr>
            <a:r>
              <a:rPr lang="en-US" dirty="0">
                <a:latin typeface="Amasis MT Pro" panose="02040504050005020304" pitchFamily="18" charset="0"/>
              </a:rPr>
              <a:t>Natural resources are materials or things found in nature that people use to live, work, and survive.</a:t>
            </a:r>
          </a:p>
        </p:txBody>
      </p:sp>
      <p:sp>
        <p:nvSpPr>
          <p:cNvPr id="4" name="Content Placeholder 2">
            <a:extLst>
              <a:ext uri="{FF2B5EF4-FFF2-40B4-BE49-F238E27FC236}">
                <a16:creationId xmlns:a16="http://schemas.microsoft.com/office/drawing/2014/main" id="{52B8806B-E149-621B-895C-5781D37B4BA9}"/>
              </a:ext>
            </a:extLst>
          </p:cNvPr>
          <p:cNvSpPr txBox="1">
            <a:spLocks/>
          </p:cNvSpPr>
          <p:nvPr/>
        </p:nvSpPr>
        <p:spPr>
          <a:xfrm>
            <a:off x="3732022" y="3589866"/>
            <a:ext cx="4688205" cy="2304628"/>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indent="-228600" defTabSz="914400">
              <a:lnSpc>
                <a:spcPct val="90000"/>
              </a:lnSpc>
              <a:buFont typeface="Arial" panose="020B0604020202020204" pitchFamily="34" charset="0"/>
              <a:buChar char="•"/>
            </a:pPr>
            <a:r>
              <a:rPr lang="en-US" dirty="0">
                <a:latin typeface="Amasis MT Pro" panose="02040504050005020304" pitchFamily="18" charset="0"/>
              </a:rPr>
              <a:t>These resources come from the Earth, sun, water, air, and plants. </a:t>
            </a:r>
          </a:p>
          <a:p>
            <a:pPr marL="0" indent="-228600" defTabSz="914400">
              <a:lnSpc>
                <a:spcPct val="90000"/>
              </a:lnSpc>
              <a:buFont typeface="Arial" panose="020B0604020202020204" pitchFamily="34" charset="0"/>
              <a:buChar char="•"/>
            </a:pPr>
            <a:endParaRPr lang="en-US" dirty="0">
              <a:latin typeface="Amasis MT Pro" panose="02040504050005020304" pitchFamily="18" charset="0"/>
            </a:endParaRPr>
          </a:p>
        </p:txBody>
      </p:sp>
      <p:sp>
        <p:nvSpPr>
          <p:cNvPr id="5" name="Footer Placeholder 4">
            <a:extLst>
              <a:ext uri="{FF2B5EF4-FFF2-40B4-BE49-F238E27FC236}">
                <a16:creationId xmlns:a16="http://schemas.microsoft.com/office/drawing/2014/main" id="{D668D66C-6B25-696A-5D8B-8E5EDB76343B}"/>
              </a:ext>
            </a:extLst>
          </p:cNvPr>
          <p:cNvSpPr>
            <a:spLocks noGrp="1"/>
          </p:cNvSpPr>
          <p:nvPr>
            <p:ph type="ftr" sz="quarter" idx="11"/>
          </p:nvPr>
        </p:nvSpPr>
        <p:spPr/>
        <p:txBody>
          <a:bodyPr/>
          <a:lstStyle/>
          <a:p>
            <a:r>
              <a:rPr lang="en-US"/>
              <a:t>STEM Scholars Hub Inc.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98F5F2-9FED-8B0E-1B26-DAE6ACA5F5C7}"/>
              </a:ext>
            </a:extLst>
          </p:cNvPr>
          <p:cNvSpPr>
            <a:spLocks noGrp="1"/>
          </p:cNvSpPr>
          <p:nvPr>
            <p:ph type="title"/>
          </p:nvPr>
        </p:nvSpPr>
        <p:spPr>
          <a:xfrm>
            <a:off x="571500" y="1138036"/>
            <a:ext cx="3064248" cy="1402470"/>
          </a:xfrm>
        </p:spPr>
        <p:txBody>
          <a:bodyPr anchor="t">
            <a:normAutofit fontScale="90000"/>
          </a:bodyPr>
          <a:lstStyle/>
          <a:p>
            <a:r>
              <a:rPr lang="en-US" sz="3200" dirty="0">
                <a:latin typeface="Amasis MT Pro" panose="02040504050005020304" pitchFamily="18" charset="0"/>
              </a:rPr>
              <a:t>Two main types of Natural Resources</a:t>
            </a:r>
          </a:p>
        </p:txBody>
      </p:sp>
      <p:cxnSp>
        <p:nvCxnSpPr>
          <p:cNvPr id="9" name="Straight Connector 8">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8855" y="871146"/>
            <a:ext cx="552704"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3046395-E7AF-5EFA-5B3F-B891E11F3281}"/>
              </a:ext>
            </a:extLst>
          </p:cNvPr>
          <p:cNvSpPr>
            <a:spLocks noGrp="1"/>
          </p:cNvSpPr>
          <p:nvPr>
            <p:ph idx="1"/>
          </p:nvPr>
        </p:nvSpPr>
        <p:spPr>
          <a:xfrm>
            <a:off x="571500" y="2654392"/>
            <a:ext cx="2830461" cy="1244076"/>
          </a:xfrm>
        </p:spPr>
        <p:txBody>
          <a:bodyPr>
            <a:normAutofit/>
          </a:bodyPr>
          <a:lstStyle/>
          <a:p>
            <a:pPr marL="0" indent="0">
              <a:buNone/>
            </a:pPr>
            <a:r>
              <a:rPr lang="en-US" sz="3600" dirty="0">
                <a:latin typeface="Amasis MT Pro" panose="02040504050005020304" pitchFamily="18" charset="0"/>
              </a:rPr>
              <a:t>1. Renewable Resources</a:t>
            </a:r>
          </a:p>
        </p:txBody>
      </p:sp>
      <p:pic>
        <p:nvPicPr>
          <p:cNvPr id="5" name="Picture 4" descr="Smoke from a factory">
            <a:extLst>
              <a:ext uri="{FF2B5EF4-FFF2-40B4-BE49-F238E27FC236}">
                <a16:creationId xmlns:a16="http://schemas.microsoft.com/office/drawing/2014/main" id="{C2B07B8D-39D2-2F68-087E-FB56F2A98206}"/>
              </a:ext>
            </a:extLst>
          </p:cNvPr>
          <p:cNvPicPr>
            <a:picLocks noChangeAspect="1"/>
          </p:cNvPicPr>
          <p:nvPr/>
        </p:nvPicPr>
        <p:blipFill>
          <a:blip r:embed="rId2"/>
          <a:srcRect l="23058" r="29193" b="-1"/>
          <a:stretch/>
        </p:blipFill>
        <p:spPr>
          <a:xfrm>
            <a:off x="4238244" y="10"/>
            <a:ext cx="4905756" cy="6857990"/>
          </a:xfrm>
          <a:prstGeom prst="rect">
            <a:avLst/>
          </a:prstGeom>
        </p:spPr>
      </p:pic>
      <p:sp>
        <p:nvSpPr>
          <p:cNvPr id="6" name="TextBox 5">
            <a:extLst>
              <a:ext uri="{FF2B5EF4-FFF2-40B4-BE49-F238E27FC236}">
                <a16:creationId xmlns:a16="http://schemas.microsoft.com/office/drawing/2014/main" id="{6D70A5D7-A6A5-8EF6-7E39-9229D10922F0}"/>
              </a:ext>
            </a:extLst>
          </p:cNvPr>
          <p:cNvSpPr txBox="1"/>
          <p:nvPr/>
        </p:nvSpPr>
        <p:spPr>
          <a:xfrm>
            <a:off x="648855" y="4012355"/>
            <a:ext cx="3274216" cy="1754326"/>
          </a:xfrm>
          <a:prstGeom prst="rect">
            <a:avLst/>
          </a:prstGeom>
          <a:noFill/>
        </p:spPr>
        <p:txBody>
          <a:bodyPr wrap="square">
            <a:spAutoFit/>
          </a:bodyPr>
          <a:lstStyle/>
          <a:p>
            <a:r>
              <a:rPr lang="en-US" sz="3600" dirty="0">
                <a:latin typeface="Amasis MT Pro" panose="02040504050005020304" pitchFamily="18" charset="0"/>
              </a:rPr>
              <a:t>2. Non-renewable Resources</a:t>
            </a:r>
          </a:p>
        </p:txBody>
      </p:sp>
      <p:sp>
        <p:nvSpPr>
          <p:cNvPr id="4" name="Rectangle 3">
            <a:extLst>
              <a:ext uri="{FF2B5EF4-FFF2-40B4-BE49-F238E27FC236}">
                <a16:creationId xmlns:a16="http://schemas.microsoft.com/office/drawing/2014/main" id="{B379B0BE-9BD4-6D24-605F-B9C267043B0F}"/>
              </a:ext>
            </a:extLst>
          </p:cNvPr>
          <p:cNvSpPr/>
          <p:nvPr/>
        </p:nvSpPr>
        <p:spPr>
          <a:xfrm>
            <a:off x="5751871" y="325369"/>
            <a:ext cx="3142213" cy="91440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bg1"/>
                </a:solidFill>
              </a:rPr>
              <a:t>Nuclear Powerplant produces electrical energy from Uranium, a metal coming from the Earth’s Crust.</a:t>
            </a:r>
          </a:p>
        </p:txBody>
      </p:sp>
      <p:sp>
        <p:nvSpPr>
          <p:cNvPr id="7" name="Footer Placeholder 6">
            <a:extLst>
              <a:ext uri="{FF2B5EF4-FFF2-40B4-BE49-F238E27FC236}">
                <a16:creationId xmlns:a16="http://schemas.microsoft.com/office/drawing/2014/main" id="{F671AF57-9B8B-045C-FD73-C3FAF497D419}"/>
              </a:ext>
            </a:extLst>
          </p:cNvPr>
          <p:cNvSpPr>
            <a:spLocks noGrp="1"/>
          </p:cNvSpPr>
          <p:nvPr>
            <p:ph type="ftr" sz="quarter" idx="11"/>
          </p:nvPr>
        </p:nvSpPr>
        <p:spPr/>
        <p:txBody>
          <a:bodyPr/>
          <a:lstStyle/>
          <a:p>
            <a:r>
              <a:rPr lang="en-US"/>
              <a:t>STEM Scholars Hub Inc.</a:t>
            </a:r>
          </a:p>
        </p:txBody>
      </p:sp>
    </p:spTree>
    <p:extLst>
      <p:ext uri="{BB962C8B-B14F-4D97-AF65-F5344CB8AC3E}">
        <p14:creationId xmlns:p14="http://schemas.microsoft.com/office/powerpoint/2010/main" val="2108305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wheel(1)">
                                      <p:cBhvr>
                                        <p:cTn id="21" dur="2000"/>
                                        <p:tgtEl>
                                          <p:spTgt spid="2"/>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xEl>
                                              <p:pRg st="0" end="0"/>
                                            </p:txEl>
                                          </p:spTgt>
                                        </p:tgtEl>
                                        <p:attrNameLst>
                                          <p:attrName>style.visibility</p:attrName>
                                        </p:attrNameLst>
                                      </p:cBhvr>
                                      <p:to>
                                        <p:strVal val="visible"/>
                                      </p:to>
                                    </p:set>
                                    <p:animEffect transition="in" filter="fade">
                                      <p:cBhvr>
                                        <p:cTn id="26" dur="1000"/>
                                        <p:tgtEl>
                                          <p:spTgt spid="3">
                                            <p:txEl>
                                              <p:pRg st="0" end="0"/>
                                            </p:txEl>
                                          </p:spTgt>
                                        </p:tgtEl>
                                      </p:cBhvr>
                                    </p:animEffect>
                                    <p:anim calcmode="lin" valueType="num">
                                      <p:cBhvr>
                                        <p:cTn id="2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1000"/>
                                        <p:tgtEl>
                                          <p:spTgt spid="6"/>
                                        </p:tgtEl>
                                      </p:cBhvr>
                                    </p:animEffect>
                                    <p:anim calcmode="lin" valueType="num">
                                      <p:cBhvr>
                                        <p:cTn id="34" dur="1000" fill="hold"/>
                                        <p:tgtEl>
                                          <p:spTgt spid="6"/>
                                        </p:tgtEl>
                                        <p:attrNameLst>
                                          <p:attrName>ppt_x</p:attrName>
                                        </p:attrNameLst>
                                      </p:cBhvr>
                                      <p:tavLst>
                                        <p:tav tm="0">
                                          <p:val>
                                            <p:strVal val="#ppt_x"/>
                                          </p:val>
                                        </p:tav>
                                        <p:tav tm="100000">
                                          <p:val>
                                            <p:strVal val="#ppt_x"/>
                                          </p:val>
                                        </p:tav>
                                      </p:tavLst>
                                    </p:anim>
                                    <p:anim calcmode="lin" valueType="num">
                                      <p:cBhvr>
                                        <p:cTn id="3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a:extLst>
              <a:ext uri="{FF2B5EF4-FFF2-40B4-BE49-F238E27FC236}">
                <a16:creationId xmlns:a16="http://schemas.microsoft.com/office/drawing/2014/main" id="{B1C604A4-B68C-6DCF-4B90-B86DBEBEE828}"/>
              </a:ext>
            </a:extLst>
          </p:cNvPr>
          <p:cNvPicPr>
            <a:picLocks noChangeAspect="1"/>
          </p:cNvPicPr>
          <p:nvPr/>
        </p:nvPicPr>
        <p:blipFill>
          <a:blip r:embed="rId3">
            <a:alphaModFix amt="35000"/>
          </a:blip>
          <a:srcRect r="10999" b="-1"/>
          <a:stretch/>
        </p:blipFill>
        <p:spPr>
          <a:xfrm>
            <a:off x="20" y="10"/>
            <a:ext cx="9143980" cy="6857990"/>
          </a:xfrm>
          <a:prstGeom prst="rect">
            <a:avLst/>
          </a:prstGeom>
        </p:spPr>
      </p:pic>
      <p:sp>
        <p:nvSpPr>
          <p:cNvPr id="2" name="Title 1"/>
          <p:cNvSpPr>
            <a:spLocks noGrp="1"/>
          </p:cNvSpPr>
          <p:nvPr>
            <p:ph type="title"/>
          </p:nvPr>
        </p:nvSpPr>
        <p:spPr>
          <a:xfrm>
            <a:off x="628650" y="365125"/>
            <a:ext cx="7886700" cy="1325563"/>
          </a:xfrm>
        </p:spPr>
        <p:txBody>
          <a:bodyPr vert="horz" lIns="91440" tIns="45720" rIns="91440" bIns="45720" rtlCol="0">
            <a:normAutofit/>
          </a:bodyPr>
          <a:lstStyle/>
          <a:p>
            <a:pPr defTabSz="914400"/>
            <a:r>
              <a:rPr lang="en-US" sz="5400" u="sng" kern="1200" dirty="0">
                <a:solidFill>
                  <a:srgbClr val="FFFFFF"/>
                </a:solidFill>
                <a:latin typeface="Amasis MT Pro" panose="02040504050005020304" pitchFamily="18" charset="0"/>
              </a:rPr>
              <a:t>Renewable Resources</a:t>
            </a:r>
          </a:p>
        </p:txBody>
      </p:sp>
      <p:sp>
        <p:nvSpPr>
          <p:cNvPr id="3" name="Content Placeholder 2"/>
          <p:cNvSpPr>
            <a:spLocks noGrp="1"/>
          </p:cNvSpPr>
          <p:nvPr>
            <p:ph idx="1"/>
          </p:nvPr>
        </p:nvSpPr>
        <p:spPr>
          <a:xfrm>
            <a:off x="521110" y="1354244"/>
            <a:ext cx="8066267" cy="1577446"/>
          </a:xfrm>
        </p:spPr>
        <p:txBody>
          <a:bodyPr vert="horz" lIns="91440" tIns="45720" rIns="91440" bIns="45720" rtlCol="0" anchor="b">
            <a:normAutofit/>
          </a:bodyPr>
          <a:lstStyle/>
          <a:p>
            <a:pPr marL="114300" indent="0" algn="just" defTabSz="914400">
              <a:lnSpc>
                <a:spcPct val="90000"/>
              </a:lnSpc>
              <a:buNone/>
            </a:pPr>
            <a:r>
              <a:rPr lang="en-US" sz="2600" dirty="0">
                <a:latin typeface="Amasis MT Pro" panose="02040504050005020304" pitchFamily="18" charset="0"/>
              </a:rPr>
              <a:t>Is a natural resource that can be replaced or renewed by nature in a short amount of time. These resources will not run out as long as we use them wisely.</a:t>
            </a:r>
          </a:p>
        </p:txBody>
      </p:sp>
      <p:graphicFrame>
        <p:nvGraphicFramePr>
          <p:cNvPr id="24" name="Content Placeholder 2">
            <a:extLst>
              <a:ext uri="{FF2B5EF4-FFF2-40B4-BE49-F238E27FC236}">
                <a16:creationId xmlns:a16="http://schemas.microsoft.com/office/drawing/2014/main" id="{BCE1FE92-A6E6-D091-EB13-4DAB5A3A07B9}"/>
              </a:ext>
            </a:extLst>
          </p:cNvPr>
          <p:cNvGraphicFramePr/>
          <p:nvPr>
            <p:extLst>
              <p:ext uri="{D42A27DB-BD31-4B8C-83A1-F6EECF244321}">
                <p14:modId xmlns:p14="http://schemas.microsoft.com/office/powerpoint/2010/main" val="2555319114"/>
              </p:ext>
            </p:extLst>
          </p:nvPr>
        </p:nvGraphicFramePr>
        <p:xfrm>
          <a:off x="628650" y="3044922"/>
          <a:ext cx="7886699" cy="30185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Footer Placeholder 3">
            <a:extLst>
              <a:ext uri="{FF2B5EF4-FFF2-40B4-BE49-F238E27FC236}">
                <a16:creationId xmlns:a16="http://schemas.microsoft.com/office/drawing/2014/main" id="{39B256A7-1978-CE04-7305-170C9288464B}"/>
              </a:ext>
            </a:extLst>
          </p:cNvPr>
          <p:cNvSpPr>
            <a:spLocks noGrp="1"/>
          </p:cNvSpPr>
          <p:nvPr>
            <p:ph type="ftr" sz="quarter" idx="11"/>
          </p:nvPr>
        </p:nvSpPr>
        <p:spPr/>
        <p:txBody>
          <a:bodyPr/>
          <a:lstStyle/>
          <a:p>
            <a:r>
              <a:rPr lang="en-US"/>
              <a:t>STEM Scholars Hub Inc.</a:t>
            </a:r>
          </a:p>
        </p:txBody>
      </p:sp>
    </p:spTree>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circle(in)">
                                      <p:cBhvr>
                                        <p:cTn id="14" dur="2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fade">
                                      <p:cBhvr>
                                        <p:cTn id="19" dur="1000"/>
                                        <p:tgtEl>
                                          <p:spTgt spid="24"/>
                                        </p:tgtEl>
                                      </p:cBhvr>
                                    </p:animEffect>
                                    <p:anim calcmode="lin" valueType="num">
                                      <p:cBhvr>
                                        <p:cTn id="20" dur="1000" fill="hold"/>
                                        <p:tgtEl>
                                          <p:spTgt spid="24"/>
                                        </p:tgtEl>
                                        <p:attrNameLst>
                                          <p:attrName>ppt_x</p:attrName>
                                        </p:attrNameLst>
                                      </p:cBhvr>
                                      <p:tavLst>
                                        <p:tav tm="0">
                                          <p:val>
                                            <p:strVal val="#ppt_x"/>
                                          </p:val>
                                        </p:tav>
                                        <p:tav tm="100000">
                                          <p:val>
                                            <p:strVal val="#ppt_x"/>
                                          </p:val>
                                        </p:tav>
                                      </p:tavLst>
                                    </p:anim>
                                    <p:anim calcmode="lin" valueType="num">
                                      <p:cBhvr>
                                        <p:cTn id="21"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Graphic spid="24"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7020BD0-9332-DB7A-834B-7CC0CF96846E}"/>
              </a:ext>
            </a:extLst>
          </p:cNvPr>
          <p:cNvPicPr>
            <a:picLocks noChangeAspect="1"/>
          </p:cNvPicPr>
          <p:nvPr/>
        </p:nvPicPr>
        <p:blipFill>
          <a:blip r:embed="rId3"/>
          <a:srcRect t="11744" b="15793"/>
          <a:stretch/>
        </p:blipFill>
        <p:spPr>
          <a:xfrm>
            <a:off x="20" y="10"/>
            <a:ext cx="9143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a16="http://schemas.microsoft.com/office/drawing/2014/main" id="{07DD74C1-CC6A-B7C4-AEDA-5C8C1907C543}"/>
              </a:ext>
            </a:extLst>
          </p:cNvPr>
          <p:cNvSpPr>
            <a:spLocks noGrp="1"/>
          </p:cNvSpPr>
          <p:nvPr>
            <p:ph idx="1"/>
          </p:nvPr>
        </p:nvSpPr>
        <p:spPr>
          <a:xfrm>
            <a:off x="324465" y="3752850"/>
            <a:ext cx="8457581" cy="2775769"/>
          </a:xfrm>
        </p:spPr>
        <p:txBody>
          <a:bodyPr anchor="ctr">
            <a:normAutofit lnSpcReduction="10000"/>
          </a:bodyPr>
          <a:lstStyle/>
          <a:p>
            <a:r>
              <a:rPr lang="en-US" sz="2400" dirty="0">
                <a:latin typeface="Amasis MT Pro" panose="02040504050005020304" pitchFamily="18" charset="0"/>
              </a:rPr>
              <a:t>The </a:t>
            </a:r>
            <a:r>
              <a:rPr lang="en-US" sz="2400" b="1" dirty="0">
                <a:latin typeface="Amasis MT Pro" panose="02040504050005020304" pitchFamily="18" charset="0"/>
              </a:rPr>
              <a:t>Hillsborough River Dam</a:t>
            </a:r>
            <a:r>
              <a:rPr lang="en-US" sz="2400" dirty="0">
                <a:latin typeface="Amasis MT Pro" panose="02040504050005020304" pitchFamily="18" charset="0"/>
              </a:rPr>
              <a:t> in Tampa was originally built in 1897 to generate hydroelectric power for the city’s streetcar system but stopped producing electricity after flood damage in 1933. Today, the city is retrofitting the dam with turbines to generate about </a:t>
            </a:r>
            <a:r>
              <a:rPr lang="en-US" sz="2400" b="1" dirty="0">
                <a:latin typeface="Amasis MT Pro" panose="02040504050005020304" pitchFamily="18" charset="0"/>
              </a:rPr>
              <a:t>839,000 kWh of electricity</a:t>
            </a:r>
            <a:r>
              <a:rPr lang="en-US" sz="2400" dirty="0">
                <a:latin typeface="Amasis MT Pro" panose="02040504050005020304" pitchFamily="18" charset="0"/>
              </a:rPr>
              <a:t> annually, enough to power around </a:t>
            </a:r>
            <a:r>
              <a:rPr lang="en-US" sz="2400" b="1" dirty="0">
                <a:latin typeface="Amasis MT Pro" panose="02040504050005020304" pitchFamily="18" charset="0"/>
              </a:rPr>
              <a:t>76 homes</a:t>
            </a:r>
            <a:r>
              <a:rPr lang="en-US" sz="2400" dirty="0">
                <a:latin typeface="Amasis MT Pro" panose="02040504050005020304" pitchFamily="18" charset="0"/>
              </a:rPr>
              <a:t>. This energy is considered renewable because it relies on the continuous natural flow of the river.</a:t>
            </a:r>
          </a:p>
        </p:txBody>
      </p:sp>
      <p:sp>
        <p:nvSpPr>
          <p:cNvPr id="7" name="TextBox 6">
            <a:extLst>
              <a:ext uri="{FF2B5EF4-FFF2-40B4-BE49-F238E27FC236}">
                <a16:creationId xmlns:a16="http://schemas.microsoft.com/office/drawing/2014/main" id="{B25BF9CB-0FDA-75AB-A9C2-674675664F0A}"/>
              </a:ext>
            </a:extLst>
          </p:cNvPr>
          <p:cNvSpPr txBox="1"/>
          <p:nvPr/>
        </p:nvSpPr>
        <p:spPr>
          <a:xfrm>
            <a:off x="5019368" y="3015942"/>
            <a:ext cx="4650658" cy="307777"/>
          </a:xfrm>
          <a:prstGeom prst="rect">
            <a:avLst/>
          </a:prstGeom>
          <a:noFill/>
        </p:spPr>
        <p:txBody>
          <a:bodyPr wrap="square">
            <a:spAutoFit/>
          </a:bodyPr>
          <a:lstStyle/>
          <a:p>
            <a:r>
              <a:rPr lang="en-US" sz="1400" dirty="0">
                <a:solidFill>
                  <a:schemeClr val="bg1"/>
                </a:solidFill>
                <a:latin typeface="Amasis MT Pro" panose="02040504050005020304" pitchFamily="18" charset="0"/>
                <a:hlinkClick r:id="rId4">
                  <a:extLst>
                    <a:ext uri="{A12FA001-AC4F-418D-AE19-62706E023703}">
                      <ahyp:hlinkClr xmlns:ahyp="http://schemas.microsoft.com/office/drawing/2018/hyperlinkcolor" val="tx"/>
                    </a:ext>
                  </a:extLst>
                </a:hlinkClick>
              </a:rPr>
              <a:t>Source: Hillsborough River Dam in Tampa - Search</a:t>
            </a:r>
            <a:endParaRPr lang="en-US" sz="1400" dirty="0">
              <a:solidFill>
                <a:schemeClr val="bg1"/>
              </a:solidFill>
              <a:latin typeface="Amasis MT Pro" panose="02040504050005020304" pitchFamily="18" charset="0"/>
            </a:endParaRPr>
          </a:p>
        </p:txBody>
      </p:sp>
      <p:sp>
        <p:nvSpPr>
          <p:cNvPr id="2" name="Footer Placeholder 1">
            <a:extLst>
              <a:ext uri="{FF2B5EF4-FFF2-40B4-BE49-F238E27FC236}">
                <a16:creationId xmlns:a16="http://schemas.microsoft.com/office/drawing/2014/main" id="{7A70407A-30A9-3334-194E-9B0F2E26B9CE}"/>
              </a:ext>
            </a:extLst>
          </p:cNvPr>
          <p:cNvSpPr>
            <a:spLocks noGrp="1"/>
          </p:cNvSpPr>
          <p:nvPr>
            <p:ph type="ftr" sz="quarter" idx="11"/>
          </p:nvPr>
        </p:nvSpPr>
        <p:spPr/>
        <p:txBody>
          <a:bodyPr/>
          <a:lstStyle/>
          <a:p>
            <a:r>
              <a:rPr lang="en-US"/>
              <a:t>STEM Scholars Hub Inc.</a:t>
            </a:r>
          </a:p>
        </p:txBody>
      </p:sp>
    </p:spTree>
    <p:extLst>
      <p:ext uri="{BB962C8B-B14F-4D97-AF65-F5344CB8AC3E}">
        <p14:creationId xmlns:p14="http://schemas.microsoft.com/office/powerpoint/2010/main" val="2616568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870A1295-61BC-4214-AA3E-D39667302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186DC8EA-D35B-8C4A-1B98-236560EF9C51}"/>
              </a:ext>
            </a:extLst>
          </p:cNvPr>
          <p:cNvPicPr>
            <a:picLocks noChangeAspect="1"/>
          </p:cNvPicPr>
          <p:nvPr/>
        </p:nvPicPr>
        <p:blipFill>
          <a:blip r:embed="rId3"/>
          <a:srcRect t="18315"/>
          <a:stretch/>
        </p:blipFill>
        <p:spPr>
          <a:xfrm>
            <a:off x="20" y="10"/>
            <a:ext cx="9143980" cy="4201449"/>
          </a:xfrm>
          <a:prstGeom prst="rect">
            <a:avLst/>
          </a:prstGeom>
        </p:spPr>
      </p:pic>
      <p:grpSp>
        <p:nvGrpSpPr>
          <p:cNvPr id="33" name="Group 32">
            <a:extLst>
              <a:ext uri="{FF2B5EF4-FFF2-40B4-BE49-F238E27FC236}">
                <a16:creationId xmlns:a16="http://schemas.microsoft.com/office/drawing/2014/main" id="{0B139475-2B26-4CA9-9413-DE741E49F7B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941813"/>
            <a:ext cx="9141713" cy="1828800"/>
            <a:chOff x="-305" y="3144820"/>
            <a:chExt cx="9182100" cy="1551136"/>
          </a:xfrm>
        </p:grpSpPr>
        <p:sp useBgFill="1">
          <p:nvSpPr>
            <p:cNvPr id="34" name="Freeform: Shape 33">
              <a:extLst>
                <a:ext uri="{FF2B5EF4-FFF2-40B4-BE49-F238E27FC236}">
                  <a16:creationId xmlns:a16="http://schemas.microsoft.com/office/drawing/2014/main" id="{16C6BF63-6277-4C39-BE5D-3C341662C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676854"/>
              <a:ext cx="9182100" cy="1019102"/>
            </a:xfrm>
            <a:custGeom>
              <a:avLst/>
              <a:gdLst>
                <a:gd name="connsiteX0" fmla="*/ 0 w 9182100"/>
                <a:gd name="connsiteY0" fmla="*/ 1019102 h 1019102"/>
                <a:gd name="connsiteX1" fmla="*/ 9182100 w 9182100"/>
                <a:gd name="connsiteY1" fmla="*/ 1019102 h 1019102"/>
                <a:gd name="connsiteX2" fmla="*/ 9182100 w 9182100"/>
                <a:gd name="connsiteY2" fmla="*/ 273009 h 1019102"/>
                <a:gd name="connsiteX3" fmla="*/ 9065895 w 9182100"/>
                <a:gd name="connsiteY3" fmla="*/ 278343 h 1019102"/>
                <a:gd name="connsiteX4" fmla="*/ 8261890 w 9182100"/>
                <a:gd name="connsiteY4" fmla="*/ 257769 h 1019102"/>
                <a:gd name="connsiteX5" fmla="*/ 8038624 w 9182100"/>
                <a:gd name="connsiteY5" fmla="*/ 235956 h 1019102"/>
                <a:gd name="connsiteX6" fmla="*/ 7862221 w 9182100"/>
                <a:gd name="connsiteY6" fmla="*/ 213097 h 1019102"/>
                <a:gd name="connsiteX7" fmla="*/ 6238780 w 9182100"/>
                <a:gd name="connsiteY7" fmla="*/ 126419 h 1019102"/>
                <a:gd name="connsiteX8" fmla="*/ 5828729 w 9182100"/>
                <a:gd name="connsiteY8" fmla="*/ 142421 h 1019102"/>
                <a:gd name="connsiteX9" fmla="*/ 5227606 w 9182100"/>
                <a:gd name="connsiteY9" fmla="*/ 219764 h 1019102"/>
                <a:gd name="connsiteX10" fmla="*/ 4394359 w 9182100"/>
                <a:gd name="connsiteY10" fmla="*/ 190713 h 1019102"/>
                <a:gd name="connsiteX11" fmla="*/ 3789236 w 9182100"/>
                <a:gd name="connsiteY11" fmla="*/ 107655 h 1019102"/>
                <a:gd name="connsiteX12" fmla="*/ 3391567 w 9182100"/>
                <a:gd name="connsiteY12" fmla="*/ 30502 h 1019102"/>
                <a:gd name="connsiteX13" fmla="*/ 2180177 w 9182100"/>
                <a:gd name="connsiteY13" fmla="*/ 67745 h 1019102"/>
                <a:gd name="connsiteX14" fmla="*/ 1543336 w 9182100"/>
                <a:gd name="connsiteY14" fmla="*/ 209953 h 1019102"/>
                <a:gd name="connsiteX15" fmla="*/ 1276731 w 9182100"/>
                <a:gd name="connsiteY15" fmla="*/ 286439 h 1019102"/>
                <a:gd name="connsiteX16" fmla="*/ 441293 w 9182100"/>
                <a:gd name="connsiteY16" fmla="*/ 292345 h 1019102"/>
                <a:gd name="connsiteX17" fmla="*/ 0 w 9182100"/>
                <a:gd name="connsiteY17" fmla="*/ 135563 h 1019102"/>
                <a:gd name="connsiteX18" fmla="*/ 0 w 9182100"/>
                <a:gd name="connsiteY18" fmla="*/ 1019102 h 10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182100" h="1019102">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ln w="9525" cap="flat">
              <a:noFill/>
              <a:prstDash val="solid"/>
              <a:miter/>
            </a:ln>
          </p:spPr>
          <p:txBody>
            <a:bodyPr rtlCol="0" anchor="ctr"/>
            <a:lstStyle/>
            <a:p>
              <a:endParaRPr lang="en-US" dirty="0"/>
            </a:p>
          </p:txBody>
        </p:sp>
        <p:sp>
          <p:nvSpPr>
            <p:cNvPr id="35" name="Freeform: Shape 34">
              <a:extLst>
                <a:ext uri="{FF2B5EF4-FFF2-40B4-BE49-F238E27FC236}">
                  <a16:creationId xmlns:a16="http://schemas.microsoft.com/office/drawing/2014/main" id="{6EA3BAD9-C130-4A9C-9086-20D132A6CF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144820"/>
              <a:ext cx="9182100" cy="932744"/>
            </a:xfrm>
            <a:custGeom>
              <a:avLst/>
              <a:gdLst>
                <a:gd name="connsiteX0" fmla="*/ 9182100 w 9182100"/>
                <a:gd name="connsiteY0" fmla="*/ 396420 h 932744"/>
                <a:gd name="connsiteX1" fmla="*/ 9103805 w 9182100"/>
                <a:gd name="connsiteY1" fmla="*/ 392229 h 932744"/>
                <a:gd name="connsiteX2" fmla="*/ 8712422 w 9182100"/>
                <a:gd name="connsiteY2" fmla="*/ 359749 h 932744"/>
                <a:gd name="connsiteX3" fmla="*/ 8322755 w 9182100"/>
                <a:gd name="connsiteY3" fmla="*/ 313362 h 932744"/>
                <a:gd name="connsiteX4" fmla="*/ 8134826 w 9182100"/>
                <a:gd name="connsiteY4" fmla="*/ 283930 h 932744"/>
                <a:gd name="connsiteX5" fmla="*/ 8090916 w 9182100"/>
                <a:gd name="connsiteY5" fmla="*/ 275643 h 932744"/>
                <a:gd name="connsiteX6" fmla="*/ 8069485 w 9182100"/>
                <a:gd name="connsiteY6" fmla="*/ 271262 h 932744"/>
                <a:gd name="connsiteX7" fmla="*/ 8041862 w 9182100"/>
                <a:gd name="connsiteY7" fmla="*/ 266595 h 932744"/>
                <a:gd name="connsiteX8" fmla="*/ 7986903 w 9182100"/>
                <a:gd name="connsiteY8" fmla="*/ 257546 h 932744"/>
                <a:gd name="connsiteX9" fmla="*/ 7934230 w 9182100"/>
                <a:gd name="connsiteY9" fmla="*/ 249640 h 932744"/>
                <a:gd name="connsiteX10" fmla="*/ 7727537 w 9182100"/>
                <a:gd name="connsiteY10" fmla="*/ 221922 h 932744"/>
                <a:gd name="connsiteX11" fmla="*/ 7625239 w 9182100"/>
                <a:gd name="connsiteY11" fmla="*/ 209730 h 932744"/>
                <a:gd name="connsiteX12" fmla="*/ 7523227 w 9182100"/>
                <a:gd name="connsiteY12" fmla="*/ 198110 h 932744"/>
                <a:gd name="connsiteX13" fmla="*/ 7115651 w 9182100"/>
                <a:gd name="connsiteY13" fmla="*/ 158010 h 932744"/>
                <a:gd name="connsiteX14" fmla="*/ 6706839 w 9182100"/>
                <a:gd name="connsiteY14" fmla="*/ 126958 h 932744"/>
                <a:gd name="connsiteX15" fmla="*/ 6604064 w 9182100"/>
                <a:gd name="connsiteY15" fmla="*/ 120862 h 932744"/>
                <a:gd name="connsiteX16" fmla="*/ 6501003 w 9182100"/>
                <a:gd name="connsiteY16" fmla="*/ 115338 h 932744"/>
                <a:gd name="connsiteX17" fmla="*/ 6397467 w 9182100"/>
                <a:gd name="connsiteY17" fmla="*/ 110385 h 932744"/>
                <a:gd name="connsiteX18" fmla="*/ 6293168 w 9182100"/>
                <a:gd name="connsiteY18" fmla="*/ 106860 h 932744"/>
                <a:gd name="connsiteX19" fmla="*/ 6079712 w 9182100"/>
                <a:gd name="connsiteY19" fmla="*/ 103908 h 932744"/>
                <a:gd name="connsiteX20" fmla="*/ 6024563 w 9182100"/>
                <a:gd name="connsiteY20" fmla="*/ 104479 h 932744"/>
                <a:gd name="connsiteX21" fmla="*/ 5968080 w 9182100"/>
                <a:gd name="connsiteY21" fmla="*/ 106479 h 932744"/>
                <a:gd name="connsiteX22" fmla="*/ 5855875 w 9182100"/>
                <a:gd name="connsiteY22" fmla="*/ 113242 h 932744"/>
                <a:gd name="connsiteX23" fmla="*/ 5439251 w 9182100"/>
                <a:gd name="connsiteY23" fmla="*/ 160105 h 932744"/>
                <a:gd name="connsiteX24" fmla="*/ 5075396 w 9182100"/>
                <a:gd name="connsiteY24" fmla="*/ 186585 h 932744"/>
                <a:gd name="connsiteX25" fmla="*/ 4712780 w 9182100"/>
                <a:gd name="connsiteY25" fmla="*/ 171249 h 932744"/>
                <a:gd name="connsiteX26" fmla="*/ 4666679 w 9182100"/>
                <a:gd name="connsiteY26" fmla="*/ 166773 h 932744"/>
                <a:gd name="connsiteX27" fmla="*/ 4620292 w 9182100"/>
                <a:gd name="connsiteY27" fmla="*/ 161629 h 932744"/>
                <a:gd name="connsiteX28" fmla="*/ 4573810 w 9182100"/>
                <a:gd name="connsiteY28" fmla="*/ 156009 h 932744"/>
                <a:gd name="connsiteX29" fmla="*/ 4550569 w 9182100"/>
                <a:gd name="connsiteY29" fmla="*/ 153057 h 932744"/>
                <a:gd name="connsiteX30" fmla="*/ 4538948 w 9182100"/>
                <a:gd name="connsiteY30" fmla="*/ 151628 h 932744"/>
                <a:gd name="connsiteX31" fmla="*/ 4526566 w 9182100"/>
                <a:gd name="connsiteY31" fmla="*/ 149913 h 932744"/>
                <a:gd name="connsiteX32" fmla="*/ 4327779 w 9182100"/>
                <a:gd name="connsiteY32" fmla="*/ 122862 h 932744"/>
                <a:gd name="connsiteX33" fmla="*/ 3929729 w 9182100"/>
                <a:gd name="connsiteY33" fmla="*/ 68189 h 932744"/>
                <a:gd name="connsiteX34" fmla="*/ 3729133 w 9182100"/>
                <a:gd name="connsiteY34" fmla="*/ 41900 h 932744"/>
                <a:gd name="connsiteX35" fmla="*/ 3628930 w 9182100"/>
                <a:gd name="connsiteY35" fmla="*/ 28946 h 932744"/>
                <a:gd name="connsiteX36" fmla="*/ 3573399 w 9182100"/>
                <a:gd name="connsiteY36" fmla="*/ 22278 h 932744"/>
                <a:gd name="connsiteX37" fmla="*/ 3516916 w 9182100"/>
                <a:gd name="connsiteY37" fmla="*/ 16468 h 932744"/>
                <a:gd name="connsiteX38" fmla="*/ 3074670 w 9182100"/>
                <a:gd name="connsiteY38" fmla="*/ 752 h 932744"/>
                <a:gd name="connsiteX39" fmla="*/ 2858738 w 9182100"/>
                <a:gd name="connsiteY39" fmla="*/ 8753 h 932744"/>
                <a:gd name="connsiteX40" fmla="*/ 2645474 w 9182100"/>
                <a:gd name="connsiteY40" fmla="*/ 25326 h 932744"/>
                <a:gd name="connsiteX41" fmla="*/ 1810798 w 9182100"/>
                <a:gd name="connsiteY41" fmla="*/ 158010 h 932744"/>
                <a:gd name="connsiteX42" fmla="*/ 1602772 w 9182100"/>
                <a:gd name="connsiteY42" fmla="*/ 208111 h 932744"/>
                <a:gd name="connsiteX43" fmla="*/ 1548860 w 9182100"/>
                <a:gd name="connsiteY43" fmla="*/ 222780 h 932744"/>
                <a:gd name="connsiteX44" fmla="*/ 1501331 w 9182100"/>
                <a:gd name="connsiteY44" fmla="*/ 236115 h 932744"/>
                <a:gd name="connsiteX45" fmla="*/ 1411224 w 9182100"/>
                <a:gd name="connsiteY45" fmla="*/ 260880 h 932744"/>
                <a:gd name="connsiteX46" fmla="*/ 1050893 w 9182100"/>
                <a:gd name="connsiteY46" fmla="*/ 338032 h 932744"/>
                <a:gd name="connsiteX47" fmla="*/ 871252 w 9182100"/>
                <a:gd name="connsiteY47" fmla="*/ 360511 h 932744"/>
                <a:gd name="connsiteX48" fmla="*/ 781812 w 9182100"/>
                <a:gd name="connsiteY48" fmla="*/ 366512 h 932744"/>
                <a:gd name="connsiteX49" fmla="*/ 692563 w 9182100"/>
                <a:gd name="connsiteY49" fmla="*/ 369655 h 932744"/>
                <a:gd name="connsiteX50" fmla="*/ 515017 w 9182100"/>
                <a:gd name="connsiteY50" fmla="*/ 363940 h 932744"/>
                <a:gd name="connsiteX51" fmla="*/ 337661 w 9182100"/>
                <a:gd name="connsiteY51" fmla="*/ 341937 h 932744"/>
                <a:gd name="connsiteX52" fmla="*/ 156972 w 9182100"/>
                <a:gd name="connsiteY52" fmla="*/ 303456 h 932744"/>
                <a:gd name="connsiteX53" fmla="*/ 0 w 9182100"/>
                <a:gd name="connsiteY53" fmla="*/ 261642 h 932744"/>
                <a:gd name="connsiteX54" fmla="*/ 0 w 9182100"/>
                <a:gd name="connsiteY54" fmla="*/ 713412 h 932744"/>
                <a:gd name="connsiteX55" fmla="*/ 9144 w 9182100"/>
                <a:gd name="connsiteY55" fmla="*/ 717699 h 932744"/>
                <a:gd name="connsiteX56" fmla="*/ 213360 w 9182100"/>
                <a:gd name="connsiteY56" fmla="*/ 801042 h 932744"/>
                <a:gd name="connsiteX57" fmla="*/ 653510 w 9182100"/>
                <a:gd name="connsiteY57" fmla="*/ 908199 h 932744"/>
                <a:gd name="connsiteX58" fmla="*/ 1101947 w 9182100"/>
                <a:gd name="connsiteY58" fmla="*/ 930773 h 932744"/>
                <a:gd name="connsiteX59" fmla="*/ 1540002 w 9182100"/>
                <a:gd name="connsiteY59" fmla="*/ 889434 h 932744"/>
                <a:gd name="connsiteX60" fmla="*/ 1647158 w 9182100"/>
                <a:gd name="connsiteY60" fmla="*/ 871242 h 932744"/>
                <a:gd name="connsiteX61" fmla="*/ 1698117 w 9182100"/>
                <a:gd name="connsiteY61" fmla="*/ 862193 h 932744"/>
                <a:gd name="connsiteX62" fmla="*/ 1742789 w 9182100"/>
                <a:gd name="connsiteY62" fmla="*/ 854668 h 932744"/>
                <a:gd name="connsiteX63" fmla="*/ 1931003 w 9182100"/>
                <a:gd name="connsiteY63" fmla="*/ 826950 h 932744"/>
                <a:gd name="connsiteX64" fmla="*/ 2314861 w 9182100"/>
                <a:gd name="connsiteY64" fmla="*/ 783897 h 932744"/>
                <a:gd name="connsiteX65" fmla="*/ 2506885 w 9182100"/>
                <a:gd name="connsiteY65" fmla="*/ 768086 h 932744"/>
                <a:gd name="connsiteX66" fmla="*/ 2602611 w 9182100"/>
                <a:gd name="connsiteY66" fmla="*/ 762085 h 932744"/>
                <a:gd name="connsiteX67" fmla="*/ 2698052 w 9182100"/>
                <a:gd name="connsiteY67" fmla="*/ 756846 h 932744"/>
                <a:gd name="connsiteX68" fmla="*/ 2887980 w 9182100"/>
                <a:gd name="connsiteY68" fmla="*/ 750846 h 932744"/>
                <a:gd name="connsiteX69" fmla="*/ 3075813 w 9182100"/>
                <a:gd name="connsiteY69" fmla="*/ 750179 h 932744"/>
                <a:gd name="connsiteX70" fmla="*/ 3168587 w 9182100"/>
                <a:gd name="connsiteY70" fmla="*/ 752751 h 932744"/>
                <a:gd name="connsiteX71" fmla="*/ 3260408 w 9182100"/>
                <a:gd name="connsiteY71" fmla="*/ 756656 h 932744"/>
                <a:gd name="connsiteX72" fmla="*/ 3440049 w 9182100"/>
                <a:gd name="connsiteY72" fmla="*/ 771610 h 932744"/>
                <a:gd name="connsiteX73" fmla="*/ 3483864 w 9182100"/>
                <a:gd name="connsiteY73" fmla="*/ 776849 h 932744"/>
                <a:gd name="connsiteX74" fmla="*/ 3528536 w 9182100"/>
                <a:gd name="connsiteY74" fmla="*/ 782469 h 932744"/>
                <a:gd name="connsiteX75" fmla="*/ 3628549 w 9182100"/>
                <a:gd name="connsiteY75" fmla="*/ 796089 h 932744"/>
                <a:gd name="connsiteX76" fmla="*/ 3828574 w 9182100"/>
                <a:gd name="connsiteY76" fmla="*/ 823140 h 932744"/>
                <a:gd name="connsiteX77" fmla="*/ 4231196 w 9182100"/>
                <a:gd name="connsiteY77" fmla="*/ 874099 h 932744"/>
                <a:gd name="connsiteX78" fmla="*/ 4433126 w 9182100"/>
                <a:gd name="connsiteY78" fmla="*/ 897435 h 932744"/>
                <a:gd name="connsiteX79" fmla="*/ 4485990 w 9182100"/>
                <a:gd name="connsiteY79" fmla="*/ 903246 h 932744"/>
                <a:gd name="connsiteX80" fmla="*/ 4539806 w 9182100"/>
                <a:gd name="connsiteY80" fmla="*/ 908961 h 932744"/>
                <a:gd name="connsiteX81" fmla="*/ 4593908 w 9182100"/>
                <a:gd name="connsiteY81" fmla="*/ 914199 h 932744"/>
                <a:gd name="connsiteX82" fmla="*/ 4648296 w 9182100"/>
                <a:gd name="connsiteY82" fmla="*/ 918771 h 932744"/>
                <a:gd name="connsiteX83" fmla="*/ 5092446 w 9182100"/>
                <a:gd name="connsiteY83" fmla="*/ 931154 h 932744"/>
                <a:gd name="connsiteX84" fmla="*/ 5533168 w 9182100"/>
                <a:gd name="connsiteY84" fmla="*/ 891816 h 932744"/>
                <a:gd name="connsiteX85" fmla="*/ 5918169 w 9182100"/>
                <a:gd name="connsiteY85" fmla="*/ 840666 h 932744"/>
                <a:gd name="connsiteX86" fmla="*/ 6007323 w 9182100"/>
                <a:gd name="connsiteY86" fmla="*/ 833237 h 932744"/>
                <a:gd name="connsiteX87" fmla="*/ 6051709 w 9182100"/>
                <a:gd name="connsiteY87" fmla="*/ 830570 h 932744"/>
                <a:gd name="connsiteX88" fmla="*/ 6097429 w 9182100"/>
                <a:gd name="connsiteY88" fmla="*/ 828379 h 932744"/>
                <a:gd name="connsiteX89" fmla="*/ 6287834 w 9182100"/>
                <a:gd name="connsiteY89" fmla="*/ 822569 h 932744"/>
                <a:gd name="connsiteX90" fmla="*/ 6681597 w 9182100"/>
                <a:gd name="connsiteY90" fmla="*/ 821235 h 932744"/>
                <a:gd name="connsiteX91" fmla="*/ 7079647 w 9182100"/>
                <a:gd name="connsiteY91" fmla="*/ 826569 h 932744"/>
                <a:gd name="connsiteX92" fmla="*/ 7478173 w 9182100"/>
                <a:gd name="connsiteY92" fmla="*/ 836094 h 932744"/>
                <a:gd name="connsiteX93" fmla="*/ 7871937 w 9182100"/>
                <a:gd name="connsiteY93" fmla="*/ 851430 h 932744"/>
                <a:gd name="connsiteX94" fmla="*/ 7919657 w 9182100"/>
                <a:gd name="connsiteY94" fmla="*/ 854097 h 932744"/>
                <a:gd name="connsiteX95" fmla="*/ 7964901 w 9182100"/>
                <a:gd name="connsiteY95" fmla="*/ 857240 h 932744"/>
                <a:gd name="connsiteX96" fmla="*/ 8015955 w 9182100"/>
                <a:gd name="connsiteY96" fmla="*/ 861050 h 932744"/>
                <a:gd name="connsiteX97" fmla="*/ 8072247 w 9182100"/>
                <a:gd name="connsiteY97" fmla="*/ 864384 h 932744"/>
                <a:gd name="connsiteX98" fmla="*/ 8286750 w 9182100"/>
                <a:gd name="connsiteY98" fmla="*/ 868384 h 932744"/>
                <a:gd name="connsiteX99" fmla="*/ 8704040 w 9182100"/>
                <a:gd name="connsiteY99" fmla="*/ 853716 h 932744"/>
                <a:gd name="connsiteX100" fmla="*/ 9120188 w 9182100"/>
                <a:gd name="connsiteY100" fmla="*/ 814092 h 932744"/>
                <a:gd name="connsiteX101" fmla="*/ 9181909 w 9182100"/>
                <a:gd name="connsiteY101" fmla="*/ 805519 h 932744"/>
                <a:gd name="connsiteX102" fmla="*/ 9181909 w 9182100"/>
                <a:gd name="connsiteY102" fmla="*/ 396420 h 932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9182100" h="932744">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bg1">
                <a:alpha val="30000"/>
              </a:schemeClr>
            </a:solidFill>
            <a:ln w="952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2587D38B-9E07-4A8B-B285-5FEBF6A60D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580789"/>
              <a:ext cx="9182100" cy="544245"/>
            </a:xfrm>
            <a:custGeom>
              <a:avLst/>
              <a:gdLst>
                <a:gd name="connsiteX0" fmla="*/ 9182100 w 9182100"/>
                <a:gd name="connsiteY0" fmla="*/ 154189 h 544245"/>
                <a:gd name="connsiteX1" fmla="*/ 9047702 w 9182100"/>
                <a:gd name="connsiteY1" fmla="*/ 162762 h 544245"/>
                <a:gd name="connsiteX2" fmla="*/ 8652224 w 9182100"/>
                <a:gd name="connsiteY2" fmla="*/ 178287 h 544245"/>
                <a:gd name="connsiteX3" fmla="*/ 8255603 w 9182100"/>
                <a:gd name="connsiteY3" fmla="*/ 161047 h 544245"/>
                <a:gd name="connsiteX4" fmla="*/ 8060722 w 9182100"/>
                <a:gd name="connsiteY4" fmla="*/ 140854 h 544245"/>
                <a:gd name="connsiteX5" fmla="*/ 8013478 w 9182100"/>
                <a:gd name="connsiteY5" fmla="*/ 134187 h 544245"/>
                <a:gd name="connsiteX6" fmla="*/ 7990428 w 9182100"/>
                <a:gd name="connsiteY6" fmla="*/ 130567 h 544245"/>
                <a:gd name="connsiteX7" fmla="*/ 7964139 w 9182100"/>
                <a:gd name="connsiteY7" fmla="*/ 126853 h 544245"/>
                <a:gd name="connsiteX8" fmla="*/ 7911656 w 9182100"/>
                <a:gd name="connsiteY8" fmla="*/ 119518 h 544245"/>
                <a:gd name="connsiteX9" fmla="*/ 7860220 w 9182100"/>
                <a:gd name="connsiteY9" fmla="*/ 113232 h 544245"/>
                <a:gd name="connsiteX10" fmla="*/ 7453884 w 9182100"/>
                <a:gd name="connsiteY10" fmla="*/ 70369 h 544245"/>
                <a:gd name="connsiteX11" fmla="*/ 7048976 w 9182100"/>
                <a:gd name="connsiteY11" fmla="*/ 36556 h 544245"/>
                <a:gd name="connsiteX12" fmla="*/ 6846285 w 9182100"/>
                <a:gd name="connsiteY12" fmla="*/ 22649 h 544245"/>
                <a:gd name="connsiteX13" fmla="*/ 6643212 w 9182100"/>
                <a:gd name="connsiteY13" fmla="*/ 11600 h 544245"/>
                <a:gd name="connsiteX14" fmla="*/ 6541485 w 9182100"/>
                <a:gd name="connsiteY14" fmla="*/ 7314 h 544245"/>
                <a:gd name="connsiteX15" fmla="*/ 6439567 w 9182100"/>
                <a:gd name="connsiteY15" fmla="*/ 3885 h 544245"/>
                <a:gd name="connsiteX16" fmla="*/ 6337459 w 9182100"/>
                <a:gd name="connsiteY16" fmla="*/ 1313 h 544245"/>
                <a:gd name="connsiteX17" fmla="*/ 6234970 w 9182100"/>
                <a:gd name="connsiteY17" fmla="*/ 75 h 544245"/>
                <a:gd name="connsiteX18" fmla="*/ 6027802 w 9182100"/>
                <a:gd name="connsiteY18" fmla="*/ 2265 h 544245"/>
                <a:gd name="connsiteX19" fmla="*/ 5921978 w 9182100"/>
                <a:gd name="connsiteY19" fmla="*/ 6552 h 544245"/>
                <a:gd name="connsiteX20" fmla="*/ 5815965 w 9182100"/>
                <a:gd name="connsiteY20" fmla="*/ 14362 h 544245"/>
                <a:gd name="connsiteX21" fmla="*/ 5408390 w 9182100"/>
                <a:gd name="connsiteY21" fmla="*/ 67036 h 544245"/>
                <a:gd name="connsiteX22" fmla="*/ 5023866 w 9182100"/>
                <a:gd name="connsiteY22" fmla="*/ 103992 h 544245"/>
                <a:gd name="connsiteX23" fmla="*/ 4831556 w 9182100"/>
                <a:gd name="connsiteY23" fmla="*/ 106374 h 544245"/>
                <a:gd name="connsiteX24" fmla="*/ 4637723 w 9182100"/>
                <a:gd name="connsiteY24" fmla="*/ 98754 h 544245"/>
                <a:gd name="connsiteX25" fmla="*/ 4442460 w 9182100"/>
                <a:gd name="connsiteY25" fmla="*/ 83038 h 544245"/>
                <a:gd name="connsiteX26" fmla="*/ 4341686 w 9182100"/>
                <a:gd name="connsiteY26" fmla="*/ 77227 h 544245"/>
                <a:gd name="connsiteX27" fmla="*/ 4241006 w 9182100"/>
                <a:gd name="connsiteY27" fmla="*/ 71989 h 544245"/>
                <a:gd name="connsiteX28" fmla="*/ 3836956 w 9182100"/>
                <a:gd name="connsiteY28" fmla="*/ 54177 h 544245"/>
                <a:gd name="connsiteX29" fmla="*/ 3634549 w 9182100"/>
                <a:gd name="connsiteY29" fmla="*/ 45414 h 544245"/>
                <a:gd name="connsiteX30" fmla="*/ 3533394 w 9182100"/>
                <a:gd name="connsiteY30" fmla="*/ 40461 h 544245"/>
                <a:gd name="connsiteX31" fmla="*/ 3481959 w 9182100"/>
                <a:gd name="connsiteY31" fmla="*/ 37889 h 544245"/>
                <a:gd name="connsiteX32" fmla="*/ 3430238 w 9182100"/>
                <a:gd name="connsiteY32" fmla="*/ 35889 h 544245"/>
                <a:gd name="connsiteX33" fmla="*/ 3020473 w 9182100"/>
                <a:gd name="connsiteY33" fmla="*/ 37603 h 544245"/>
                <a:gd name="connsiteX34" fmla="*/ 2614422 w 9182100"/>
                <a:gd name="connsiteY34" fmla="*/ 56844 h 544245"/>
                <a:gd name="connsiteX35" fmla="*/ 2208657 w 9182100"/>
                <a:gd name="connsiteY35" fmla="*/ 81609 h 544245"/>
                <a:gd name="connsiteX36" fmla="*/ 1800606 w 9182100"/>
                <a:gd name="connsiteY36" fmla="*/ 107612 h 544245"/>
                <a:gd name="connsiteX37" fmla="*/ 1594676 w 9182100"/>
                <a:gd name="connsiteY37" fmla="*/ 124948 h 544245"/>
                <a:gd name="connsiteX38" fmla="*/ 1491996 w 9182100"/>
                <a:gd name="connsiteY38" fmla="*/ 136568 h 544245"/>
                <a:gd name="connsiteX39" fmla="*/ 1442942 w 9182100"/>
                <a:gd name="connsiteY39" fmla="*/ 141902 h 544245"/>
                <a:gd name="connsiteX40" fmla="*/ 1418463 w 9182100"/>
                <a:gd name="connsiteY40" fmla="*/ 144664 h 544245"/>
                <a:gd name="connsiteX41" fmla="*/ 1393984 w 9182100"/>
                <a:gd name="connsiteY41" fmla="*/ 146855 h 544245"/>
                <a:gd name="connsiteX42" fmla="*/ 1006697 w 9182100"/>
                <a:gd name="connsiteY42" fmla="*/ 169810 h 544245"/>
                <a:gd name="connsiteX43" fmla="*/ 816864 w 9182100"/>
                <a:gd name="connsiteY43" fmla="*/ 170953 h 544245"/>
                <a:gd name="connsiteX44" fmla="*/ 769906 w 9182100"/>
                <a:gd name="connsiteY44" fmla="*/ 169715 h 544245"/>
                <a:gd name="connsiteX45" fmla="*/ 723043 w 9182100"/>
                <a:gd name="connsiteY45" fmla="*/ 168096 h 544245"/>
                <a:gd name="connsiteX46" fmla="*/ 676370 w 9182100"/>
                <a:gd name="connsiteY46" fmla="*/ 166286 h 544245"/>
                <a:gd name="connsiteX47" fmla="*/ 629888 w 9182100"/>
                <a:gd name="connsiteY47" fmla="*/ 163333 h 544245"/>
                <a:gd name="connsiteX48" fmla="*/ 445484 w 9182100"/>
                <a:gd name="connsiteY48" fmla="*/ 146093 h 544245"/>
                <a:gd name="connsiteX49" fmla="*/ 263366 w 9182100"/>
                <a:gd name="connsiteY49" fmla="*/ 115232 h 544245"/>
                <a:gd name="connsiteX50" fmla="*/ 81439 w 9182100"/>
                <a:gd name="connsiteY50" fmla="*/ 70369 h 544245"/>
                <a:gd name="connsiteX51" fmla="*/ 35338 w 9182100"/>
                <a:gd name="connsiteY51" fmla="*/ 57034 h 544245"/>
                <a:gd name="connsiteX52" fmla="*/ 0 w 9182100"/>
                <a:gd name="connsiteY52" fmla="*/ 46652 h 544245"/>
                <a:gd name="connsiteX53" fmla="*/ 0 w 9182100"/>
                <a:gd name="connsiteY53" fmla="*/ 426795 h 544245"/>
                <a:gd name="connsiteX54" fmla="*/ 178594 w 9182100"/>
                <a:gd name="connsiteY54" fmla="*/ 479658 h 544245"/>
                <a:gd name="connsiteX55" fmla="*/ 610457 w 9182100"/>
                <a:gd name="connsiteY55" fmla="*/ 542619 h 544245"/>
                <a:gd name="connsiteX56" fmla="*/ 826865 w 9182100"/>
                <a:gd name="connsiteY56" fmla="*/ 539666 h 544245"/>
                <a:gd name="connsiteX57" fmla="*/ 1039654 w 9182100"/>
                <a:gd name="connsiteY57" fmla="*/ 515187 h 544245"/>
                <a:gd name="connsiteX58" fmla="*/ 1449705 w 9182100"/>
                <a:gd name="connsiteY58" fmla="*/ 415270 h 544245"/>
                <a:gd name="connsiteX59" fmla="*/ 1548765 w 9182100"/>
                <a:gd name="connsiteY59" fmla="*/ 382123 h 544245"/>
                <a:gd name="connsiteX60" fmla="*/ 1642872 w 9182100"/>
                <a:gd name="connsiteY60" fmla="*/ 349261 h 544245"/>
                <a:gd name="connsiteX61" fmla="*/ 1832991 w 9182100"/>
                <a:gd name="connsiteY61" fmla="*/ 289158 h 544245"/>
                <a:gd name="connsiteX62" fmla="*/ 2222754 w 9182100"/>
                <a:gd name="connsiteY62" fmla="*/ 193623 h 544245"/>
                <a:gd name="connsiteX63" fmla="*/ 2620137 w 9182100"/>
                <a:gd name="connsiteY63" fmla="*/ 138378 h 544245"/>
                <a:gd name="connsiteX64" fmla="*/ 3020473 w 9182100"/>
                <a:gd name="connsiteY64" fmla="*/ 127234 h 544245"/>
                <a:gd name="connsiteX65" fmla="*/ 3219736 w 9182100"/>
                <a:gd name="connsiteY65" fmla="*/ 139807 h 544245"/>
                <a:gd name="connsiteX66" fmla="*/ 3318605 w 9182100"/>
                <a:gd name="connsiteY66" fmla="*/ 151713 h 544245"/>
                <a:gd name="connsiteX67" fmla="*/ 3367754 w 9182100"/>
                <a:gd name="connsiteY67" fmla="*/ 158666 h 544245"/>
                <a:gd name="connsiteX68" fmla="*/ 3416618 w 9182100"/>
                <a:gd name="connsiteY68" fmla="*/ 166858 h 544245"/>
                <a:gd name="connsiteX69" fmla="*/ 3465195 w 9182100"/>
                <a:gd name="connsiteY69" fmla="*/ 176097 h 544245"/>
                <a:gd name="connsiteX70" fmla="*/ 3513868 w 9182100"/>
                <a:gd name="connsiteY70" fmla="*/ 185908 h 544245"/>
                <a:gd name="connsiteX71" fmla="*/ 3612737 w 9182100"/>
                <a:gd name="connsiteY71" fmla="*/ 207625 h 544245"/>
                <a:gd name="connsiteX72" fmla="*/ 3810381 w 9182100"/>
                <a:gd name="connsiteY72" fmla="*/ 252106 h 544245"/>
                <a:gd name="connsiteX73" fmla="*/ 4206621 w 9182100"/>
                <a:gd name="connsiteY73" fmla="*/ 339736 h 544245"/>
                <a:gd name="connsiteX74" fmla="*/ 4306062 w 9182100"/>
                <a:gd name="connsiteY74" fmla="*/ 359834 h 544245"/>
                <a:gd name="connsiteX75" fmla="*/ 4405503 w 9182100"/>
                <a:gd name="connsiteY75" fmla="*/ 378979 h 544245"/>
                <a:gd name="connsiteX76" fmla="*/ 4611529 w 9182100"/>
                <a:gd name="connsiteY76" fmla="*/ 405745 h 544245"/>
                <a:gd name="connsiteX77" fmla="*/ 5031677 w 9182100"/>
                <a:gd name="connsiteY77" fmla="*/ 427462 h 544245"/>
                <a:gd name="connsiteX78" fmla="*/ 5243227 w 9182100"/>
                <a:gd name="connsiteY78" fmla="*/ 418699 h 544245"/>
                <a:gd name="connsiteX79" fmla="*/ 5451062 w 9182100"/>
                <a:gd name="connsiteY79" fmla="*/ 398029 h 544245"/>
                <a:gd name="connsiteX80" fmla="*/ 5844635 w 9182100"/>
                <a:gd name="connsiteY80" fmla="*/ 353071 h 544245"/>
                <a:gd name="connsiteX81" fmla="*/ 5939981 w 9182100"/>
                <a:gd name="connsiteY81" fmla="*/ 346975 h 544245"/>
                <a:gd name="connsiteX82" fmla="*/ 6035898 w 9182100"/>
                <a:gd name="connsiteY82" fmla="*/ 344118 h 544245"/>
                <a:gd name="connsiteX83" fmla="*/ 6232303 w 9182100"/>
                <a:gd name="connsiteY83" fmla="*/ 343642 h 544245"/>
                <a:gd name="connsiteX84" fmla="*/ 6630924 w 9182100"/>
                <a:gd name="connsiteY84" fmla="*/ 351071 h 544245"/>
                <a:gd name="connsiteX85" fmla="*/ 6831140 w 9182100"/>
                <a:gd name="connsiteY85" fmla="*/ 356596 h 544245"/>
                <a:gd name="connsiteX86" fmla="*/ 7031545 w 9182100"/>
                <a:gd name="connsiteY86" fmla="*/ 362501 h 544245"/>
                <a:gd name="connsiteX87" fmla="*/ 7432262 w 9182100"/>
                <a:gd name="connsiteY87" fmla="*/ 378408 h 544245"/>
                <a:gd name="connsiteX88" fmla="*/ 7830312 w 9182100"/>
                <a:gd name="connsiteY88" fmla="*/ 402506 h 544245"/>
                <a:gd name="connsiteX89" fmla="*/ 7879270 w 9182100"/>
                <a:gd name="connsiteY89" fmla="*/ 406792 h 544245"/>
                <a:gd name="connsiteX90" fmla="*/ 7926895 w 9182100"/>
                <a:gd name="connsiteY90" fmla="*/ 411745 h 544245"/>
                <a:gd name="connsiteX91" fmla="*/ 7977569 w 9182100"/>
                <a:gd name="connsiteY91" fmla="*/ 417175 h 544245"/>
                <a:gd name="connsiteX92" fmla="*/ 8030623 w 9182100"/>
                <a:gd name="connsiteY92" fmla="*/ 422127 h 544245"/>
                <a:gd name="connsiteX93" fmla="*/ 8237982 w 9182100"/>
                <a:gd name="connsiteY93" fmla="*/ 435177 h 544245"/>
                <a:gd name="connsiteX94" fmla="*/ 8647748 w 9182100"/>
                <a:gd name="connsiteY94" fmla="*/ 449464 h 544245"/>
                <a:gd name="connsiteX95" fmla="*/ 8852821 w 9182100"/>
                <a:gd name="connsiteY95" fmla="*/ 456132 h 544245"/>
                <a:gd name="connsiteX96" fmla="*/ 8955786 w 9182100"/>
                <a:gd name="connsiteY96" fmla="*/ 458132 h 544245"/>
                <a:gd name="connsiteX97" fmla="*/ 9059227 w 9182100"/>
                <a:gd name="connsiteY97" fmla="*/ 457751 h 544245"/>
                <a:gd name="connsiteX98" fmla="*/ 9182005 w 9182100"/>
                <a:gd name="connsiteY98" fmla="*/ 452512 h 544245"/>
                <a:gd name="connsiteX99" fmla="*/ 9182005 w 9182100"/>
                <a:gd name="connsiteY99" fmla="*/ 154189 h 544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9182100" h="544245">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bg1">
                <a:alpha val="30000"/>
              </a:schemeClr>
            </a:solidFill>
            <a:ln w="952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5EF4DD4B-217B-4346-A2B8-4327936399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324550"/>
              <a:ext cx="9182100" cy="765639"/>
            </a:xfrm>
            <a:custGeom>
              <a:avLst/>
              <a:gdLst>
                <a:gd name="connsiteX0" fmla="*/ 9182100 w 9182100"/>
                <a:gd name="connsiteY0" fmla="*/ 351088 h 765639"/>
                <a:gd name="connsiteX1" fmla="*/ 9178480 w 9182100"/>
                <a:gd name="connsiteY1" fmla="*/ 350993 h 765639"/>
                <a:gd name="connsiteX2" fmla="*/ 8783955 w 9182100"/>
                <a:gd name="connsiteY2" fmla="*/ 327561 h 765639"/>
                <a:gd name="connsiteX3" fmla="*/ 8390763 w 9182100"/>
                <a:gd name="connsiteY3" fmla="*/ 288795 h 765639"/>
                <a:gd name="connsiteX4" fmla="*/ 8199502 w 9182100"/>
                <a:gd name="connsiteY4" fmla="*/ 262601 h 765639"/>
                <a:gd name="connsiteX5" fmla="*/ 8153972 w 9182100"/>
                <a:gd name="connsiteY5" fmla="*/ 254886 h 765639"/>
                <a:gd name="connsiteX6" fmla="*/ 8131588 w 9182100"/>
                <a:gd name="connsiteY6" fmla="*/ 250790 h 765639"/>
                <a:gd name="connsiteX7" fmla="*/ 8104632 w 9182100"/>
                <a:gd name="connsiteY7" fmla="*/ 246504 h 765639"/>
                <a:gd name="connsiteX8" fmla="*/ 8050911 w 9182100"/>
                <a:gd name="connsiteY8" fmla="*/ 238217 h 765639"/>
                <a:gd name="connsiteX9" fmla="*/ 7998810 w 9182100"/>
                <a:gd name="connsiteY9" fmla="*/ 230978 h 765639"/>
                <a:gd name="connsiteX10" fmla="*/ 7589902 w 9182100"/>
                <a:gd name="connsiteY10" fmla="*/ 183925 h 765639"/>
                <a:gd name="connsiteX11" fmla="*/ 7183469 w 9182100"/>
                <a:gd name="connsiteY11" fmla="*/ 147634 h 765639"/>
                <a:gd name="connsiteX12" fmla="*/ 6775990 w 9182100"/>
                <a:gd name="connsiteY12" fmla="*/ 119821 h 765639"/>
                <a:gd name="connsiteX13" fmla="*/ 6364795 w 9182100"/>
                <a:gd name="connsiteY13" fmla="*/ 102391 h 765639"/>
                <a:gd name="connsiteX14" fmla="*/ 6154293 w 9182100"/>
                <a:gd name="connsiteY14" fmla="*/ 100581 h 765639"/>
                <a:gd name="connsiteX15" fmla="*/ 6100287 w 9182100"/>
                <a:gd name="connsiteY15" fmla="*/ 101343 h 765639"/>
                <a:gd name="connsiteX16" fmla="*/ 6045327 w 9182100"/>
                <a:gd name="connsiteY16" fmla="*/ 103438 h 765639"/>
                <a:gd name="connsiteX17" fmla="*/ 5935980 w 9182100"/>
                <a:gd name="connsiteY17" fmla="*/ 110296 h 765639"/>
                <a:gd name="connsiteX18" fmla="*/ 5523357 w 9182100"/>
                <a:gd name="connsiteY18" fmla="*/ 157635 h 765639"/>
                <a:gd name="connsiteX19" fmla="*/ 5149882 w 9182100"/>
                <a:gd name="connsiteY19" fmla="*/ 185639 h 765639"/>
                <a:gd name="connsiteX20" fmla="*/ 4777073 w 9182100"/>
                <a:gd name="connsiteY20" fmla="*/ 170685 h 765639"/>
                <a:gd name="connsiteX21" fmla="*/ 4729925 w 9182100"/>
                <a:gd name="connsiteY21" fmla="*/ 166208 h 765639"/>
                <a:gd name="connsiteX22" fmla="*/ 4682585 w 9182100"/>
                <a:gd name="connsiteY22" fmla="*/ 161064 h 765639"/>
                <a:gd name="connsiteX23" fmla="*/ 4635151 w 9182100"/>
                <a:gd name="connsiteY23" fmla="*/ 155445 h 765639"/>
                <a:gd name="connsiteX24" fmla="*/ 4611434 w 9182100"/>
                <a:gd name="connsiteY24" fmla="*/ 152492 h 765639"/>
                <a:gd name="connsiteX25" fmla="*/ 4587145 w 9182100"/>
                <a:gd name="connsiteY25" fmla="*/ 149349 h 765639"/>
                <a:gd name="connsiteX26" fmla="*/ 4387977 w 9182100"/>
                <a:gd name="connsiteY26" fmla="*/ 122774 h 765639"/>
                <a:gd name="connsiteX27" fmla="*/ 3989356 w 9182100"/>
                <a:gd name="connsiteY27" fmla="*/ 68577 h 765639"/>
                <a:gd name="connsiteX28" fmla="*/ 3789140 w 9182100"/>
                <a:gd name="connsiteY28" fmla="*/ 42192 h 765639"/>
                <a:gd name="connsiteX29" fmla="*/ 3689033 w 9182100"/>
                <a:gd name="connsiteY29" fmla="*/ 29143 h 765639"/>
                <a:gd name="connsiteX30" fmla="*/ 3634835 w 9182100"/>
                <a:gd name="connsiteY30" fmla="*/ 22571 h 765639"/>
                <a:gd name="connsiteX31" fmla="*/ 3579876 w 9182100"/>
                <a:gd name="connsiteY31" fmla="*/ 16856 h 765639"/>
                <a:gd name="connsiteX32" fmla="*/ 3147441 w 9182100"/>
                <a:gd name="connsiteY32" fmla="*/ 473 h 765639"/>
                <a:gd name="connsiteX33" fmla="*/ 2724722 w 9182100"/>
                <a:gd name="connsiteY33" fmla="*/ 22857 h 765639"/>
                <a:gd name="connsiteX34" fmla="*/ 1898428 w 9182100"/>
                <a:gd name="connsiteY34" fmla="*/ 147730 h 765639"/>
                <a:gd name="connsiteX35" fmla="*/ 1692878 w 9182100"/>
                <a:gd name="connsiteY35" fmla="*/ 195069 h 765639"/>
                <a:gd name="connsiteX36" fmla="*/ 1640205 w 9182100"/>
                <a:gd name="connsiteY36" fmla="*/ 208785 h 765639"/>
                <a:gd name="connsiteX37" fmla="*/ 1592294 w 9182100"/>
                <a:gd name="connsiteY37" fmla="*/ 221643 h 765639"/>
                <a:gd name="connsiteX38" fmla="*/ 1500092 w 9182100"/>
                <a:gd name="connsiteY38" fmla="*/ 245551 h 765639"/>
                <a:gd name="connsiteX39" fmla="*/ 1130046 w 9182100"/>
                <a:gd name="connsiteY39" fmla="*/ 318227 h 765639"/>
                <a:gd name="connsiteX40" fmla="*/ 944880 w 9182100"/>
                <a:gd name="connsiteY40" fmla="*/ 337658 h 765639"/>
                <a:gd name="connsiteX41" fmla="*/ 852583 w 9182100"/>
                <a:gd name="connsiteY41" fmla="*/ 341944 h 765639"/>
                <a:gd name="connsiteX42" fmla="*/ 760476 w 9182100"/>
                <a:gd name="connsiteY42" fmla="*/ 343087 h 765639"/>
                <a:gd name="connsiteX43" fmla="*/ 577215 w 9182100"/>
                <a:gd name="connsiteY43" fmla="*/ 332800 h 765639"/>
                <a:gd name="connsiteX44" fmla="*/ 394907 w 9182100"/>
                <a:gd name="connsiteY44" fmla="*/ 305463 h 765639"/>
                <a:gd name="connsiteX45" fmla="*/ 211265 w 9182100"/>
                <a:gd name="connsiteY45" fmla="*/ 261363 h 765639"/>
                <a:gd name="connsiteX46" fmla="*/ 17526 w 9182100"/>
                <a:gd name="connsiteY46" fmla="*/ 204880 h 765639"/>
                <a:gd name="connsiteX47" fmla="*/ 0 w 9182100"/>
                <a:gd name="connsiteY47" fmla="*/ 199927 h 765639"/>
                <a:gd name="connsiteX48" fmla="*/ 0 w 9182100"/>
                <a:gd name="connsiteY48" fmla="*/ 526920 h 765639"/>
                <a:gd name="connsiteX49" fmla="*/ 100298 w 9182100"/>
                <a:gd name="connsiteY49" fmla="*/ 571973 h 765639"/>
                <a:gd name="connsiteX50" fmla="*/ 301562 w 9182100"/>
                <a:gd name="connsiteY50" fmla="*/ 649697 h 765639"/>
                <a:gd name="connsiteX51" fmla="*/ 731044 w 9182100"/>
                <a:gd name="connsiteY51" fmla="*/ 746947 h 765639"/>
                <a:gd name="connsiteX52" fmla="*/ 1168241 w 9182100"/>
                <a:gd name="connsiteY52" fmla="*/ 762759 h 765639"/>
                <a:gd name="connsiteX53" fmla="*/ 1596581 w 9182100"/>
                <a:gd name="connsiteY53" fmla="*/ 716944 h 765639"/>
                <a:gd name="connsiteX54" fmla="*/ 1701641 w 9182100"/>
                <a:gd name="connsiteY54" fmla="*/ 697894 h 765639"/>
                <a:gd name="connsiteX55" fmla="*/ 1752124 w 9182100"/>
                <a:gd name="connsiteY55" fmla="*/ 688273 h 765639"/>
                <a:gd name="connsiteX56" fmla="*/ 1797939 w 9182100"/>
                <a:gd name="connsiteY56" fmla="*/ 679891 h 765639"/>
                <a:gd name="connsiteX57" fmla="*/ 1988630 w 9182100"/>
                <a:gd name="connsiteY57" fmla="*/ 649316 h 765639"/>
                <a:gd name="connsiteX58" fmla="*/ 2376297 w 9182100"/>
                <a:gd name="connsiteY58" fmla="*/ 601691 h 765639"/>
                <a:gd name="connsiteX59" fmla="*/ 2570416 w 9182100"/>
                <a:gd name="connsiteY59" fmla="*/ 584165 h 765639"/>
                <a:gd name="connsiteX60" fmla="*/ 2764155 w 9182100"/>
                <a:gd name="connsiteY60" fmla="*/ 571497 h 765639"/>
                <a:gd name="connsiteX61" fmla="*/ 2956941 w 9182100"/>
                <a:gd name="connsiteY61" fmla="*/ 564163 h 765639"/>
                <a:gd name="connsiteX62" fmla="*/ 3148298 w 9182100"/>
                <a:gd name="connsiteY62" fmla="*/ 562639 h 765639"/>
                <a:gd name="connsiteX63" fmla="*/ 3337274 w 9182100"/>
                <a:gd name="connsiteY63" fmla="*/ 568544 h 765639"/>
                <a:gd name="connsiteX64" fmla="*/ 3522345 w 9182100"/>
                <a:gd name="connsiteY64" fmla="*/ 583308 h 765639"/>
                <a:gd name="connsiteX65" fmla="*/ 3567779 w 9182100"/>
                <a:gd name="connsiteY65" fmla="*/ 588642 h 765639"/>
                <a:gd name="connsiteX66" fmla="*/ 3613785 w 9182100"/>
                <a:gd name="connsiteY66" fmla="*/ 594357 h 765639"/>
                <a:gd name="connsiteX67" fmla="*/ 3713798 w 9182100"/>
                <a:gd name="connsiteY67" fmla="*/ 607882 h 765639"/>
                <a:gd name="connsiteX68" fmla="*/ 3913823 w 9182100"/>
                <a:gd name="connsiteY68" fmla="*/ 634838 h 765639"/>
                <a:gd name="connsiteX69" fmla="*/ 4315873 w 9182100"/>
                <a:gd name="connsiteY69" fmla="*/ 686273 h 765639"/>
                <a:gd name="connsiteX70" fmla="*/ 4517422 w 9182100"/>
                <a:gd name="connsiteY70" fmla="*/ 710086 h 765639"/>
                <a:gd name="connsiteX71" fmla="*/ 4728972 w 9182100"/>
                <a:gd name="connsiteY71" fmla="*/ 731422 h 765639"/>
                <a:gd name="connsiteX72" fmla="*/ 5162931 w 9182100"/>
                <a:gd name="connsiteY72" fmla="*/ 744185 h 765639"/>
                <a:gd name="connsiteX73" fmla="*/ 5594033 w 9182100"/>
                <a:gd name="connsiteY73" fmla="*/ 706466 h 765639"/>
                <a:gd name="connsiteX74" fmla="*/ 5982939 w 9182100"/>
                <a:gd name="connsiteY74" fmla="*/ 655793 h 765639"/>
                <a:gd name="connsiteX75" fmla="*/ 6075045 w 9182100"/>
                <a:gd name="connsiteY75" fmla="*/ 648459 h 765639"/>
                <a:gd name="connsiteX76" fmla="*/ 6167819 w 9182100"/>
                <a:gd name="connsiteY76" fmla="*/ 643887 h 765639"/>
                <a:gd name="connsiteX77" fmla="*/ 6361081 w 9182100"/>
                <a:gd name="connsiteY77" fmla="*/ 639124 h 765639"/>
                <a:gd name="connsiteX78" fmla="*/ 6757321 w 9182100"/>
                <a:gd name="connsiteY78" fmla="*/ 640458 h 765639"/>
                <a:gd name="connsiteX79" fmla="*/ 7156704 w 9182100"/>
                <a:gd name="connsiteY79" fmla="*/ 649030 h 765639"/>
                <a:gd name="connsiteX80" fmla="*/ 7556373 w 9182100"/>
                <a:gd name="connsiteY80" fmla="*/ 662365 h 765639"/>
                <a:gd name="connsiteX81" fmla="*/ 7952328 w 9182100"/>
                <a:gd name="connsiteY81" fmla="*/ 682177 h 765639"/>
                <a:gd name="connsiteX82" fmla="*/ 8000714 w 9182100"/>
                <a:gd name="connsiteY82" fmla="*/ 685511 h 765639"/>
                <a:gd name="connsiteX83" fmla="*/ 8047196 w 9182100"/>
                <a:gd name="connsiteY83" fmla="*/ 689416 h 765639"/>
                <a:gd name="connsiteX84" fmla="*/ 8097965 w 9182100"/>
                <a:gd name="connsiteY84" fmla="*/ 693893 h 765639"/>
                <a:gd name="connsiteX85" fmla="*/ 8152733 w 9182100"/>
                <a:gd name="connsiteY85" fmla="*/ 697894 h 765639"/>
                <a:gd name="connsiteX86" fmla="*/ 8363903 w 9182100"/>
                <a:gd name="connsiteY86" fmla="*/ 705133 h 765639"/>
                <a:gd name="connsiteX87" fmla="*/ 8777764 w 9182100"/>
                <a:gd name="connsiteY87" fmla="*/ 698084 h 765639"/>
                <a:gd name="connsiteX88" fmla="*/ 9182005 w 9182100"/>
                <a:gd name="connsiteY88" fmla="*/ 668366 h 765639"/>
                <a:gd name="connsiteX89" fmla="*/ 9182005 w 9182100"/>
                <a:gd name="connsiteY89" fmla="*/ 351088 h 76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9182100" h="765639">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bg1">
                <a:alpha val="30000"/>
              </a:schemeClr>
            </a:solidFill>
            <a:ln w="9525"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072163C8-F96B-B113-CBAA-369B798D800C}"/>
              </a:ext>
            </a:extLst>
          </p:cNvPr>
          <p:cNvSpPr>
            <a:spLocks noGrp="1"/>
          </p:cNvSpPr>
          <p:nvPr>
            <p:ph type="title"/>
          </p:nvPr>
        </p:nvSpPr>
        <p:spPr>
          <a:xfrm>
            <a:off x="587647" y="4169672"/>
            <a:ext cx="7944130" cy="2231128"/>
          </a:xfrm>
        </p:spPr>
        <p:txBody>
          <a:bodyPr vert="horz" lIns="91440" tIns="45720" rIns="91440" bIns="45720" rtlCol="0" anchor="t">
            <a:normAutofit/>
          </a:bodyPr>
          <a:lstStyle/>
          <a:p>
            <a:pPr algn="l" defTabSz="914400">
              <a:lnSpc>
                <a:spcPct val="90000"/>
              </a:lnSpc>
            </a:pPr>
            <a:r>
              <a:rPr lang="en-US" sz="2800" b="1" dirty="0">
                <a:solidFill>
                  <a:schemeClr val="tx2"/>
                </a:solidFill>
                <a:latin typeface="Amasis MT Pro" panose="02040504050005020304" pitchFamily="18" charset="0"/>
              </a:rPr>
              <a:t>Lakeland Electric Airport I Solar Farm</a:t>
            </a:r>
            <a:r>
              <a:rPr lang="en-US" sz="2800" dirty="0">
                <a:solidFill>
                  <a:schemeClr val="tx2"/>
                </a:solidFill>
                <a:latin typeface="Amasis MT Pro" panose="02040504050005020304" pitchFamily="18" charset="0"/>
              </a:rPr>
              <a:t>: A 2.3 MW photovoltaic solar facility commissioned in 2011, located near Lakeland Linder International Airport. It utilizes solar energy, which is a renewable resource, to generate electricity.</a:t>
            </a:r>
          </a:p>
        </p:txBody>
      </p:sp>
      <p:sp>
        <p:nvSpPr>
          <p:cNvPr id="6" name="TextBox 5">
            <a:extLst>
              <a:ext uri="{FF2B5EF4-FFF2-40B4-BE49-F238E27FC236}">
                <a16:creationId xmlns:a16="http://schemas.microsoft.com/office/drawing/2014/main" id="{0AB61BF3-E01A-7EC3-DC2F-F2DF7A885ACF}"/>
              </a:ext>
            </a:extLst>
          </p:cNvPr>
          <p:cNvSpPr txBox="1"/>
          <p:nvPr/>
        </p:nvSpPr>
        <p:spPr>
          <a:xfrm>
            <a:off x="5218641" y="3429000"/>
            <a:ext cx="4070555" cy="276999"/>
          </a:xfrm>
          <a:prstGeom prst="rect">
            <a:avLst/>
          </a:prstGeom>
          <a:noFill/>
        </p:spPr>
        <p:txBody>
          <a:bodyPr wrap="square">
            <a:spAutoFit/>
          </a:bodyPr>
          <a:lstStyle/>
          <a:p>
            <a:r>
              <a:rPr lang="en-US" sz="1200" dirty="0">
                <a:hlinkClick r:id="rId4"/>
              </a:rPr>
              <a:t>Source: desktopImage.jpg.thumb.1352.2400.jpg (2400×1352)</a:t>
            </a:r>
            <a:endParaRPr lang="en-US" sz="1200" dirty="0"/>
          </a:p>
        </p:txBody>
      </p:sp>
      <p:sp>
        <p:nvSpPr>
          <p:cNvPr id="3" name="Footer Placeholder 2">
            <a:extLst>
              <a:ext uri="{FF2B5EF4-FFF2-40B4-BE49-F238E27FC236}">
                <a16:creationId xmlns:a16="http://schemas.microsoft.com/office/drawing/2014/main" id="{DF83A1FE-081A-0392-C3C9-315F944B12F9}"/>
              </a:ext>
            </a:extLst>
          </p:cNvPr>
          <p:cNvSpPr>
            <a:spLocks noGrp="1"/>
          </p:cNvSpPr>
          <p:nvPr>
            <p:ph type="ftr" sz="quarter" idx="11"/>
          </p:nvPr>
        </p:nvSpPr>
        <p:spPr/>
        <p:txBody>
          <a:bodyPr/>
          <a:lstStyle/>
          <a:p>
            <a:r>
              <a:rPr lang="en-US"/>
              <a:t>STEM Scholars Hub Inc.</a:t>
            </a:r>
          </a:p>
        </p:txBody>
      </p:sp>
    </p:spTree>
    <p:extLst>
      <p:ext uri="{BB962C8B-B14F-4D97-AF65-F5344CB8AC3E}">
        <p14:creationId xmlns:p14="http://schemas.microsoft.com/office/powerpoint/2010/main" val="984743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row of wind turbines in a desert&#10;&#10;AI-generated content may be incorrect.">
            <a:extLst>
              <a:ext uri="{FF2B5EF4-FFF2-40B4-BE49-F238E27FC236}">
                <a16:creationId xmlns:a16="http://schemas.microsoft.com/office/drawing/2014/main" id="{3767F44D-E99E-29EF-2307-5F116F4A69AC}"/>
              </a:ext>
            </a:extLst>
          </p:cNvPr>
          <p:cNvPicPr>
            <a:picLocks noChangeAspect="1"/>
          </p:cNvPicPr>
          <p:nvPr/>
        </p:nvPicPr>
        <p:blipFill>
          <a:blip r:embed="rId3"/>
          <a:srcRect t="19437" b="923"/>
          <a:stretch/>
        </p:blipFill>
        <p:spPr>
          <a:xfrm>
            <a:off x="20" y="-344128"/>
            <a:ext cx="9143980" cy="4369374"/>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a16="http://schemas.microsoft.com/office/drawing/2014/main" id="{7CE47F98-6000-2E67-C584-803A94D238E2}"/>
              </a:ext>
            </a:extLst>
          </p:cNvPr>
          <p:cNvSpPr>
            <a:spLocks noGrp="1"/>
          </p:cNvSpPr>
          <p:nvPr>
            <p:ph idx="1"/>
          </p:nvPr>
        </p:nvSpPr>
        <p:spPr>
          <a:xfrm>
            <a:off x="609600" y="4025246"/>
            <a:ext cx="8172446" cy="2452687"/>
          </a:xfrm>
        </p:spPr>
        <p:txBody>
          <a:bodyPr anchor="ctr">
            <a:normAutofit/>
          </a:bodyPr>
          <a:lstStyle/>
          <a:p>
            <a:pPr marL="0" indent="0">
              <a:buNone/>
            </a:pPr>
            <a:r>
              <a:rPr lang="en-US" sz="2400" dirty="0">
                <a:latin typeface="Amasis MT Pro" panose="02040504050005020304" pitchFamily="18" charset="0"/>
              </a:rPr>
              <a:t>The </a:t>
            </a:r>
            <a:r>
              <a:rPr lang="en-US" sz="2400" b="1" dirty="0">
                <a:latin typeface="Amasis MT Pro" panose="02040504050005020304" pitchFamily="18" charset="0"/>
              </a:rPr>
              <a:t>Alta Wind Energy Center</a:t>
            </a:r>
            <a:r>
              <a:rPr lang="en-US" sz="2400" dirty="0">
                <a:latin typeface="Amasis MT Pro" panose="02040504050005020304" pitchFamily="18" charset="0"/>
              </a:rPr>
              <a:t> in California is the largest wind farm in the U.S., with a capacity of </a:t>
            </a:r>
            <a:r>
              <a:rPr lang="en-US" sz="2400" b="1" dirty="0">
                <a:latin typeface="Amasis MT Pro" panose="02040504050005020304" pitchFamily="18" charset="0"/>
              </a:rPr>
              <a:t>1,550 MW</a:t>
            </a:r>
            <a:r>
              <a:rPr lang="en-US" sz="2400" dirty="0">
                <a:latin typeface="Amasis MT Pro" panose="02040504050005020304" pitchFamily="18" charset="0"/>
              </a:rPr>
              <a:t>, enough to power over </a:t>
            </a:r>
            <a:r>
              <a:rPr lang="en-US" sz="2400" b="1" dirty="0">
                <a:latin typeface="Amasis MT Pro" panose="02040504050005020304" pitchFamily="18" charset="0"/>
              </a:rPr>
              <a:t>400,000 homes</a:t>
            </a:r>
            <a:r>
              <a:rPr lang="en-US" sz="2400" dirty="0">
                <a:latin typeface="Amasis MT Pro" panose="02040504050005020304" pitchFamily="18" charset="0"/>
              </a:rPr>
              <a:t>. Wind energy is a renewable resource because it harnesses natural air currents, which are constantly replenished by the Earth's atmosphere, and does not deplete or produce harmful emissions.</a:t>
            </a:r>
          </a:p>
        </p:txBody>
      </p:sp>
      <p:sp>
        <p:nvSpPr>
          <p:cNvPr id="6" name="TextBox 5">
            <a:extLst>
              <a:ext uri="{FF2B5EF4-FFF2-40B4-BE49-F238E27FC236}">
                <a16:creationId xmlns:a16="http://schemas.microsoft.com/office/drawing/2014/main" id="{C9E3E00A-C7BF-2B54-F94B-DC10849666E6}"/>
              </a:ext>
            </a:extLst>
          </p:cNvPr>
          <p:cNvSpPr txBox="1"/>
          <p:nvPr/>
        </p:nvSpPr>
        <p:spPr>
          <a:xfrm>
            <a:off x="5471632" y="3429000"/>
            <a:ext cx="3662516" cy="307777"/>
          </a:xfrm>
          <a:prstGeom prst="rect">
            <a:avLst/>
          </a:prstGeom>
          <a:noFill/>
        </p:spPr>
        <p:txBody>
          <a:bodyPr wrap="square">
            <a:spAutoFit/>
          </a:bodyPr>
          <a:lstStyle/>
          <a:p>
            <a:r>
              <a:rPr lang="en-US" sz="1400" dirty="0">
                <a:solidFill>
                  <a:schemeClr val="bg1"/>
                </a:solidFill>
                <a:hlinkClick r:id="rId4">
                  <a:extLst>
                    <a:ext uri="{A12FA001-AC4F-418D-AE19-62706E023703}">
                      <ahyp:hlinkClr xmlns:ahyp="http://schemas.microsoft.com/office/drawing/2018/hyperlinkcolor" val="tx"/>
                    </a:ext>
                  </a:extLst>
                </a:hlinkClick>
              </a:rPr>
              <a:t>Source: Alta Wind Energy Center.jpg (1000×600)</a:t>
            </a:r>
            <a:endParaRPr lang="en-US" sz="1400" dirty="0">
              <a:solidFill>
                <a:schemeClr val="bg1"/>
              </a:solidFill>
            </a:endParaRPr>
          </a:p>
        </p:txBody>
      </p:sp>
      <p:sp>
        <p:nvSpPr>
          <p:cNvPr id="2" name="Footer Placeholder 1">
            <a:extLst>
              <a:ext uri="{FF2B5EF4-FFF2-40B4-BE49-F238E27FC236}">
                <a16:creationId xmlns:a16="http://schemas.microsoft.com/office/drawing/2014/main" id="{986EBDD0-E22C-4CB1-0AA4-2EB406269C75}"/>
              </a:ext>
            </a:extLst>
          </p:cNvPr>
          <p:cNvSpPr>
            <a:spLocks noGrp="1"/>
          </p:cNvSpPr>
          <p:nvPr>
            <p:ph type="ftr" sz="quarter" idx="11"/>
          </p:nvPr>
        </p:nvSpPr>
        <p:spPr/>
        <p:txBody>
          <a:bodyPr/>
          <a:lstStyle/>
          <a:p>
            <a:r>
              <a:rPr lang="en-US"/>
              <a:t>STEM Scholars Hub Inc.</a:t>
            </a:r>
          </a:p>
        </p:txBody>
      </p:sp>
    </p:spTree>
    <p:extLst>
      <p:ext uri="{BB962C8B-B14F-4D97-AF65-F5344CB8AC3E}">
        <p14:creationId xmlns:p14="http://schemas.microsoft.com/office/powerpoint/2010/main" val="4144437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Slide Background">
            <a:extLst>
              <a:ext uri="{FF2B5EF4-FFF2-40B4-BE49-F238E27FC236}">
                <a16:creationId xmlns:a16="http://schemas.microsoft.com/office/drawing/2014/main" id="{AF6CB648-9554-488A-B457-99CAAD1DA5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3" name="Rectangle 32">
            <a:extLst>
              <a:ext uri="{FF2B5EF4-FFF2-40B4-BE49-F238E27FC236}">
                <a16:creationId xmlns:a16="http://schemas.microsoft.com/office/drawing/2014/main" id="{E3ADCBE7-9330-1CDA-00EB-CDD12DB722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90"/>
            <a:ext cx="9143999" cy="1733407"/>
          </a:xfrm>
          <a:prstGeom prst="rect">
            <a:avLst/>
          </a:prstGeom>
          <a:ln>
            <a:noFill/>
          </a:ln>
          <a:effectLst>
            <a:outerShdw blurRad="254000" dist="38100" dir="5460000" sx="94000" sy="94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95BEEDF-CFA9-7EDF-3687-A756C94EE0A7}"/>
              </a:ext>
            </a:extLst>
          </p:cNvPr>
          <p:cNvSpPr>
            <a:spLocks noGrp="1"/>
          </p:cNvSpPr>
          <p:nvPr>
            <p:ph type="title"/>
          </p:nvPr>
        </p:nvSpPr>
        <p:spPr>
          <a:xfrm>
            <a:off x="383459" y="240241"/>
            <a:ext cx="8257934" cy="1559062"/>
          </a:xfrm>
        </p:spPr>
        <p:txBody>
          <a:bodyPr>
            <a:normAutofit/>
          </a:bodyPr>
          <a:lstStyle/>
          <a:p>
            <a:pPr algn="l">
              <a:lnSpc>
                <a:spcPct val="90000"/>
              </a:lnSpc>
            </a:pPr>
            <a:r>
              <a:rPr lang="en-US" sz="1600" b="1" u="sng" dirty="0">
                <a:latin typeface="Amasis MT Pro" panose="02040504050005020304" pitchFamily="18" charset="0"/>
              </a:rPr>
              <a:t>Biomass</a:t>
            </a:r>
            <a:r>
              <a:rPr lang="en-US" sz="1600" dirty="0">
                <a:latin typeface="Amasis MT Pro" panose="02040504050005020304" pitchFamily="18" charset="0"/>
              </a:rPr>
              <a:t> is any organic material that comes from plants or animals and can be used as a renewable energy source. Since plants grow back naturally and can be replanted, biomass is considered sustainable because it can be replenished without depleting resources. Biomass can be converted into energy in various ways, providing power for everyday use, such as electricity, heat, and biofuels.</a:t>
            </a:r>
            <a:br>
              <a:rPr lang="en-US" sz="1600" dirty="0">
                <a:latin typeface="Amasis MT Pro" panose="02040504050005020304" pitchFamily="18" charset="0"/>
              </a:rPr>
            </a:br>
            <a:endParaRPr lang="en-US" sz="1600" dirty="0">
              <a:latin typeface="Amasis MT Pro" panose="02040504050005020304" pitchFamily="18" charset="0"/>
            </a:endParaRPr>
          </a:p>
        </p:txBody>
      </p:sp>
      <p:sp>
        <p:nvSpPr>
          <p:cNvPr id="3" name="Content Placeholder 2">
            <a:extLst>
              <a:ext uri="{FF2B5EF4-FFF2-40B4-BE49-F238E27FC236}">
                <a16:creationId xmlns:a16="http://schemas.microsoft.com/office/drawing/2014/main" id="{B8AA9D70-B981-A191-BD6D-9F522EE52963}"/>
              </a:ext>
            </a:extLst>
          </p:cNvPr>
          <p:cNvSpPr>
            <a:spLocks noGrp="1"/>
          </p:cNvSpPr>
          <p:nvPr>
            <p:ph idx="1"/>
          </p:nvPr>
        </p:nvSpPr>
        <p:spPr>
          <a:xfrm>
            <a:off x="502608" y="1887793"/>
            <a:ext cx="4069392" cy="4729965"/>
          </a:xfrm>
        </p:spPr>
        <p:txBody>
          <a:bodyPr anchor="ctr">
            <a:normAutofit lnSpcReduction="10000"/>
          </a:bodyPr>
          <a:lstStyle/>
          <a:p>
            <a:pPr>
              <a:lnSpc>
                <a:spcPct val="90000"/>
              </a:lnSpc>
              <a:buFont typeface="+mj-lt"/>
              <a:buAutoNum type="arabicPeriod"/>
            </a:pPr>
            <a:r>
              <a:rPr lang="en-US" sz="1600" b="1" dirty="0">
                <a:latin typeface="Amasis MT Pro" panose="02040504050005020304" pitchFamily="18" charset="0"/>
              </a:rPr>
              <a:t>Food</a:t>
            </a:r>
            <a:r>
              <a:rPr lang="en-US" sz="1600" dirty="0">
                <a:latin typeface="Amasis MT Pro" panose="02040504050005020304" pitchFamily="18" charset="0"/>
              </a:rPr>
              <a:t>: Plants, like grains, fruits, vegetables, and legumes, are renewable resources that provide food for people. They can be replanted and harvested repeatedly, ensuring a continuous and sustainable supply of nutrition.</a:t>
            </a:r>
          </a:p>
          <a:p>
            <a:pPr>
              <a:lnSpc>
                <a:spcPct val="90000"/>
              </a:lnSpc>
              <a:buFont typeface="+mj-lt"/>
              <a:buAutoNum type="arabicPeriod"/>
            </a:pPr>
            <a:r>
              <a:rPr lang="en-US" sz="1600" b="1" dirty="0">
                <a:latin typeface="Amasis MT Pro" panose="02040504050005020304" pitchFamily="18" charset="0"/>
              </a:rPr>
              <a:t>Biofuels</a:t>
            </a:r>
            <a:r>
              <a:rPr lang="en-US" sz="1600" dirty="0">
                <a:latin typeface="Amasis MT Pro" panose="02040504050005020304" pitchFamily="18" charset="0"/>
              </a:rPr>
              <a:t>: Certain plants, like corn and sugarcane, can be turned into biofuels like ethanol and biodiesel. These biofuels provide a renewable alternative to fossil fuels and can be used to power vehicles and generate energy, reducing greenhouse gas emissions and supporting cleaner transportation.</a:t>
            </a:r>
          </a:p>
          <a:p>
            <a:pPr>
              <a:lnSpc>
                <a:spcPct val="90000"/>
              </a:lnSpc>
              <a:buFont typeface="+mj-lt"/>
              <a:buAutoNum type="arabicPeriod"/>
            </a:pPr>
            <a:r>
              <a:rPr lang="en-US" sz="1600" b="1" dirty="0">
                <a:latin typeface="Amasis MT Pro" panose="02040504050005020304" pitchFamily="18" charset="0"/>
              </a:rPr>
              <a:t>Materials</a:t>
            </a:r>
            <a:r>
              <a:rPr lang="en-US" sz="1600" dirty="0">
                <a:latin typeface="Amasis MT Pro" panose="02040504050005020304" pitchFamily="18" charset="0"/>
              </a:rPr>
              <a:t>: Plants also provide renewable materials such as wood, fiber, and cotton. These materials are used for construction, textiles, and paper products. By responsibly managing plant harvests, these materials can be replenished without depleting natural resources.</a:t>
            </a:r>
          </a:p>
          <a:p>
            <a:pPr>
              <a:lnSpc>
                <a:spcPct val="90000"/>
              </a:lnSpc>
            </a:pPr>
            <a:endParaRPr lang="en-US" sz="1600" dirty="0">
              <a:latin typeface="Amasis MT Pro" panose="02040504050005020304" pitchFamily="18" charset="0"/>
            </a:endParaRPr>
          </a:p>
        </p:txBody>
      </p:sp>
      <p:pic>
        <p:nvPicPr>
          <p:cNvPr id="13" name="Picture 12" descr="Cornfields with bright sky">
            <a:extLst>
              <a:ext uri="{FF2B5EF4-FFF2-40B4-BE49-F238E27FC236}">
                <a16:creationId xmlns:a16="http://schemas.microsoft.com/office/drawing/2014/main" id="{897F6973-2932-6A10-F836-4F37D8651631}"/>
              </a:ext>
            </a:extLst>
          </p:cNvPr>
          <p:cNvPicPr>
            <a:picLocks noChangeAspect="1"/>
          </p:cNvPicPr>
          <p:nvPr/>
        </p:nvPicPr>
        <p:blipFill>
          <a:blip r:embed="rId3"/>
          <a:srcRect l="1052" r="7881" b="1"/>
          <a:stretch/>
        </p:blipFill>
        <p:spPr>
          <a:xfrm>
            <a:off x="4757737" y="2801881"/>
            <a:ext cx="3883655" cy="2846600"/>
          </a:xfrm>
          <a:prstGeom prst="rect">
            <a:avLst/>
          </a:prstGeom>
        </p:spPr>
      </p:pic>
      <p:sp>
        <p:nvSpPr>
          <p:cNvPr id="4" name="Footer Placeholder 3">
            <a:extLst>
              <a:ext uri="{FF2B5EF4-FFF2-40B4-BE49-F238E27FC236}">
                <a16:creationId xmlns:a16="http://schemas.microsoft.com/office/drawing/2014/main" id="{0151DA0A-D427-5952-83AD-4D3C1463708D}"/>
              </a:ext>
            </a:extLst>
          </p:cNvPr>
          <p:cNvSpPr>
            <a:spLocks noGrp="1"/>
          </p:cNvSpPr>
          <p:nvPr>
            <p:ph type="ftr" sz="quarter" idx="11"/>
          </p:nvPr>
        </p:nvSpPr>
        <p:spPr/>
        <p:txBody>
          <a:bodyPr/>
          <a:lstStyle/>
          <a:p>
            <a:r>
              <a:rPr lang="en-US"/>
              <a:t>STEM Scholars Hub Inc.</a:t>
            </a:r>
          </a:p>
        </p:txBody>
      </p:sp>
    </p:spTree>
    <p:extLst>
      <p:ext uri="{BB962C8B-B14F-4D97-AF65-F5344CB8AC3E}">
        <p14:creationId xmlns:p14="http://schemas.microsoft.com/office/powerpoint/2010/main" val="1480040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fade">
                                      <p:cBhvr>
                                        <p:cTn id="28" dur="1000"/>
                                        <p:tgtEl>
                                          <p:spTgt spid="3">
                                            <p:txEl>
                                              <p:pRg st="1" end="1"/>
                                            </p:txEl>
                                          </p:spTgt>
                                        </p:tgtEl>
                                      </p:cBhvr>
                                    </p:animEffect>
                                    <p:anim calcmode="lin" valueType="num">
                                      <p:cBhvr>
                                        <p:cTn id="2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Effect transition="in" filter="fade">
                                      <p:cBhvr>
                                        <p:cTn id="35" dur="1000"/>
                                        <p:tgtEl>
                                          <p:spTgt spid="3">
                                            <p:txEl>
                                              <p:pRg st="2" end="2"/>
                                            </p:txEl>
                                          </p:spTgt>
                                        </p:tgtEl>
                                      </p:cBhvr>
                                    </p:animEffect>
                                    <p:anim calcmode="lin" valueType="num">
                                      <p:cBhvr>
                                        <p:cTn id="3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627</TotalTime>
  <Words>3749</Words>
  <Application>Microsoft Office PowerPoint</Application>
  <PresentationFormat>On-screen Show (4:3)</PresentationFormat>
  <Paragraphs>254</Paragraphs>
  <Slides>24</Slides>
  <Notes>17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24</vt:i4>
      </vt:variant>
    </vt:vector>
  </HeadingPairs>
  <TitlesOfParts>
    <vt:vector size="33" baseType="lpstr">
      <vt:lpstr>Amasis MT Pro</vt:lpstr>
      <vt:lpstr>Amasis MT Pro Black</vt:lpstr>
      <vt:lpstr>Amasis MT Pro Light</vt:lpstr>
      <vt:lpstr>Amasis MT Pro Medium</vt:lpstr>
      <vt:lpstr>Aptos</vt:lpstr>
      <vt:lpstr>Arial</vt:lpstr>
      <vt:lpstr>Calibri</vt:lpstr>
      <vt:lpstr>Times New Roman</vt:lpstr>
      <vt:lpstr>Office Theme</vt:lpstr>
      <vt:lpstr>“Renewable and Nonrenewable Resources” Learning the differences between renewable and nonrenewable resources, explore examples of each, and understand the importance of conservation.  Florida Benchmark: SC.5.E.7.4 NGSS: ESS3.A – Natural Resources </vt:lpstr>
      <vt:lpstr>Essential Question</vt:lpstr>
      <vt:lpstr>What are natural resources?</vt:lpstr>
      <vt:lpstr>Two main types of Natural Resources</vt:lpstr>
      <vt:lpstr>Renewable Resources</vt:lpstr>
      <vt:lpstr>PowerPoint Presentation</vt:lpstr>
      <vt:lpstr>Lakeland Electric Airport I Solar Farm: A 2.3 MW photovoltaic solar facility commissioned in 2011, located near Lakeland Linder International Airport. It utilizes solar energy, which is a renewable resource, to generate electricity.</vt:lpstr>
      <vt:lpstr>PowerPoint Presentation</vt:lpstr>
      <vt:lpstr>Biomass is any organic material that comes from plants or animals and can be used as a renewable energy source. Since plants grow back naturally and can be replanted, biomass is considered sustainable because it can be replenished without depleting resources. Biomass can be converted into energy in various ways, providing power for everyday use, such as electricity, heat, and biofuels. </vt:lpstr>
      <vt:lpstr>Biomass can come from various sources, including waste materials like sewage, garbage, decayed plants, and animal waste. These organic materials are often recycled or reprocessed to produce useful products like biofuels, electricity, or heat.</vt:lpstr>
      <vt:lpstr>PowerPoint Presentation</vt:lpstr>
      <vt:lpstr>Non-renewable Resources</vt:lpstr>
      <vt:lpstr>Natural Gas Power Plant</vt:lpstr>
      <vt:lpstr>Oil Power Plant</vt:lpstr>
      <vt:lpstr>Coal Power Plant</vt:lpstr>
      <vt:lpstr>Minerals</vt:lpstr>
      <vt:lpstr>Nuclear Fuels</vt:lpstr>
      <vt:lpstr>Why It Matters?</vt:lpstr>
      <vt:lpstr>How You Can Help</vt:lpstr>
      <vt:lpstr>Quick Review</vt:lpstr>
      <vt:lpstr>PowerPoint Presentation</vt:lpstr>
      <vt:lpstr>Generalization</vt:lpstr>
      <vt:lpstr>It’s time to make the project!</vt:lpstr>
      <vt:lpstr>Sources and References: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Substitute Teacher</dc:creator>
  <cp:keywords/>
  <dc:description>generated using python-pptx</dc:description>
  <cp:lastModifiedBy>John mark Barbado</cp:lastModifiedBy>
  <cp:revision>8</cp:revision>
  <dcterms:created xsi:type="dcterms:W3CDTF">2013-01-27T09:14:16Z</dcterms:created>
  <dcterms:modified xsi:type="dcterms:W3CDTF">2026-04-27T13:16:46Z</dcterms:modified>
  <cp:category/>
</cp:coreProperties>
</file>