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19"/>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6" d="100"/>
          <a:sy n="56" d="100"/>
        </p:scale>
        <p:origin x="1714" y="5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F4783F-04F7-4FD8-AA5B-D7084B5181E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BB23AB9-F289-4501-9AC3-3C23F271D812}">
      <dgm:prSet/>
      <dgm:spPr/>
      <dgm:t>
        <a:bodyPr/>
        <a:lstStyle/>
        <a:p>
          <a:r>
            <a:rPr lang="en-US" b="1" i="0" baseline="0"/>
            <a:t>Proportional Function</a:t>
          </a:r>
          <a:r>
            <a:rPr lang="en-US" b="0" i="0" baseline="0"/>
            <a:t> – A straight line passing through the origin. Equation: y = kx. Example: y = 3x → Each input has exactly one output.</a:t>
          </a:r>
          <a:endParaRPr lang="en-US"/>
        </a:p>
      </dgm:t>
    </dgm:pt>
    <dgm:pt modelId="{94B412E3-7FEF-488B-ACDD-7B9DC572B5DF}" type="parTrans" cxnId="{D55519AD-CBFA-431A-8065-7237132D324C}">
      <dgm:prSet/>
      <dgm:spPr/>
      <dgm:t>
        <a:bodyPr/>
        <a:lstStyle/>
        <a:p>
          <a:endParaRPr lang="en-US"/>
        </a:p>
      </dgm:t>
    </dgm:pt>
    <dgm:pt modelId="{0CF5CDFB-F1D7-4686-B84A-AE9E4A7F7363}" type="sibTrans" cxnId="{D55519AD-CBFA-431A-8065-7237132D324C}">
      <dgm:prSet/>
      <dgm:spPr/>
      <dgm:t>
        <a:bodyPr/>
        <a:lstStyle/>
        <a:p>
          <a:endParaRPr lang="en-US"/>
        </a:p>
      </dgm:t>
    </dgm:pt>
    <dgm:pt modelId="{DCD30FB4-F99F-4903-940E-7CCD124C1412}">
      <dgm:prSet/>
      <dgm:spPr/>
      <dgm:t>
        <a:bodyPr/>
        <a:lstStyle/>
        <a:p>
          <a:r>
            <a:rPr lang="en-US" b="1" i="0" baseline="0"/>
            <a:t>Non-Proportional Function</a:t>
          </a:r>
          <a:r>
            <a:rPr lang="en-US" b="0" i="0" baseline="0"/>
            <a:t> – A straight line </a:t>
          </a:r>
          <a:r>
            <a:rPr lang="en-US" b="1" i="0" baseline="0"/>
            <a:t>not passing through the origin</a:t>
          </a:r>
          <a:r>
            <a:rPr lang="en-US" b="0" i="0" baseline="0"/>
            <a:t>. Equation: y = kx + b (b ≠ 0). Example: y = 2x + 5.</a:t>
          </a:r>
          <a:endParaRPr lang="en-US"/>
        </a:p>
      </dgm:t>
    </dgm:pt>
    <dgm:pt modelId="{31297E6E-FD8E-4839-89F7-3B253A8920D7}" type="parTrans" cxnId="{D6A79B94-DC53-4FA3-B8C1-7EB7312DF4D0}">
      <dgm:prSet/>
      <dgm:spPr/>
      <dgm:t>
        <a:bodyPr/>
        <a:lstStyle/>
        <a:p>
          <a:endParaRPr lang="en-US"/>
        </a:p>
      </dgm:t>
    </dgm:pt>
    <dgm:pt modelId="{A74C5069-52FA-47C2-8A82-129BA3C6872E}" type="sibTrans" cxnId="{D6A79B94-DC53-4FA3-B8C1-7EB7312DF4D0}">
      <dgm:prSet/>
      <dgm:spPr/>
      <dgm:t>
        <a:bodyPr/>
        <a:lstStyle/>
        <a:p>
          <a:endParaRPr lang="en-US"/>
        </a:p>
      </dgm:t>
    </dgm:pt>
    <dgm:pt modelId="{77B614E5-776F-4FCB-9D18-4F1E38C584CA}">
      <dgm:prSet/>
      <dgm:spPr/>
      <dgm:t>
        <a:bodyPr/>
        <a:lstStyle/>
        <a:p>
          <a:r>
            <a:rPr lang="en-US" b="1" i="0" baseline="0"/>
            <a:t>Not a Function</a:t>
          </a:r>
          <a:r>
            <a:rPr lang="en-US" b="0" i="0" baseline="0"/>
            <a:t> – An input (x) has </a:t>
          </a:r>
          <a:r>
            <a:rPr lang="en-US" b="1" i="0" baseline="0"/>
            <a:t>more than one output (y)</a:t>
          </a:r>
          <a:r>
            <a:rPr lang="en-US" b="0" i="0" baseline="0"/>
            <a:t>. Example: {(2,3), (2,5)} → 2 maps to 3 and 5.</a:t>
          </a:r>
          <a:endParaRPr lang="en-US"/>
        </a:p>
      </dgm:t>
    </dgm:pt>
    <dgm:pt modelId="{1E65BC2F-32BF-4E2F-93D0-2B1384183CD2}" type="parTrans" cxnId="{A763C20D-C29F-46EF-B15E-BC13B3A8B083}">
      <dgm:prSet/>
      <dgm:spPr/>
      <dgm:t>
        <a:bodyPr/>
        <a:lstStyle/>
        <a:p>
          <a:endParaRPr lang="en-US"/>
        </a:p>
      </dgm:t>
    </dgm:pt>
    <dgm:pt modelId="{6410CC98-0172-40E7-9AB4-121973FC7D07}" type="sibTrans" cxnId="{A763C20D-C29F-46EF-B15E-BC13B3A8B083}">
      <dgm:prSet/>
      <dgm:spPr/>
      <dgm:t>
        <a:bodyPr/>
        <a:lstStyle/>
        <a:p>
          <a:endParaRPr lang="en-US"/>
        </a:p>
      </dgm:t>
    </dgm:pt>
    <dgm:pt modelId="{45EE09F5-A9C7-4D75-AF40-F20E5898569D}" type="pres">
      <dgm:prSet presAssocID="{12F4783F-04F7-4FD8-AA5B-D7084B5181E7}" presName="root" presStyleCnt="0">
        <dgm:presLayoutVars>
          <dgm:dir/>
          <dgm:resizeHandles val="exact"/>
        </dgm:presLayoutVars>
      </dgm:prSet>
      <dgm:spPr/>
    </dgm:pt>
    <dgm:pt modelId="{65733BBC-72BE-43D5-9901-BE814C27F434}" type="pres">
      <dgm:prSet presAssocID="{5BB23AB9-F289-4501-9AC3-3C23F271D812}" presName="compNode" presStyleCnt="0"/>
      <dgm:spPr/>
    </dgm:pt>
    <dgm:pt modelId="{D6CFAA02-77FE-43C9-A178-4C4CC0C65451}" type="pres">
      <dgm:prSet presAssocID="{5BB23AB9-F289-4501-9AC3-3C23F271D812}" presName="bgRect" presStyleLbl="bgShp" presStyleIdx="0" presStyleCnt="3"/>
      <dgm:spPr/>
    </dgm:pt>
    <dgm:pt modelId="{614E3378-40CC-4B86-A16D-5442DF9FB223}" type="pres">
      <dgm:prSet presAssocID="{5BB23AB9-F289-4501-9AC3-3C23F271D81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thematics"/>
        </a:ext>
      </dgm:extLst>
    </dgm:pt>
    <dgm:pt modelId="{B6E0CF07-68B0-4A94-A0F3-2C97679F047F}" type="pres">
      <dgm:prSet presAssocID="{5BB23AB9-F289-4501-9AC3-3C23F271D812}" presName="spaceRect" presStyleCnt="0"/>
      <dgm:spPr/>
    </dgm:pt>
    <dgm:pt modelId="{57C7418A-5D93-407A-A346-D6444D8F53E0}" type="pres">
      <dgm:prSet presAssocID="{5BB23AB9-F289-4501-9AC3-3C23F271D812}" presName="parTx" presStyleLbl="revTx" presStyleIdx="0" presStyleCnt="3">
        <dgm:presLayoutVars>
          <dgm:chMax val="0"/>
          <dgm:chPref val="0"/>
        </dgm:presLayoutVars>
      </dgm:prSet>
      <dgm:spPr/>
    </dgm:pt>
    <dgm:pt modelId="{56E52F62-5BDF-4DF1-B8EE-4A67894268F3}" type="pres">
      <dgm:prSet presAssocID="{0CF5CDFB-F1D7-4686-B84A-AE9E4A7F7363}" presName="sibTrans" presStyleCnt="0"/>
      <dgm:spPr/>
    </dgm:pt>
    <dgm:pt modelId="{4CCF4EAE-A429-43E5-A2E6-BE6C38D8A664}" type="pres">
      <dgm:prSet presAssocID="{DCD30FB4-F99F-4903-940E-7CCD124C1412}" presName="compNode" presStyleCnt="0"/>
      <dgm:spPr/>
    </dgm:pt>
    <dgm:pt modelId="{66E7E8BD-B821-4A6C-813A-C4245CD6F4DA}" type="pres">
      <dgm:prSet presAssocID="{DCD30FB4-F99F-4903-940E-7CCD124C1412}" presName="bgRect" presStyleLbl="bgShp" presStyleIdx="1" presStyleCnt="3"/>
      <dgm:spPr/>
    </dgm:pt>
    <dgm:pt modelId="{BE26EF6C-C189-47F7-B108-28B6964EC12F}" type="pres">
      <dgm:prSet presAssocID="{DCD30FB4-F99F-4903-940E-7CCD124C141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culator"/>
        </a:ext>
      </dgm:extLst>
    </dgm:pt>
    <dgm:pt modelId="{CB69D181-92FD-40F9-93DD-F7A419C953CA}" type="pres">
      <dgm:prSet presAssocID="{DCD30FB4-F99F-4903-940E-7CCD124C1412}" presName="spaceRect" presStyleCnt="0"/>
      <dgm:spPr/>
    </dgm:pt>
    <dgm:pt modelId="{F461EE76-E11E-4CA7-BD33-A1371412FF0A}" type="pres">
      <dgm:prSet presAssocID="{DCD30FB4-F99F-4903-940E-7CCD124C1412}" presName="parTx" presStyleLbl="revTx" presStyleIdx="1" presStyleCnt="3">
        <dgm:presLayoutVars>
          <dgm:chMax val="0"/>
          <dgm:chPref val="0"/>
        </dgm:presLayoutVars>
      </dgm:prSet>
      <dgm:spPr/>
    </dgm:pt>
    <dgm:pt modelId="{D2316A28-4481-4959-B1CA-695EF5E51F1F}" type="pres">
      <dgm:prSet presAssocID="{A74C5069-52FA-47C2-8A82-129BA3C6872E}" presName="sibTrans" presStyleCnt="0"/>
      <dgm:spPr/>
    </dgm:pt>
    <dgm:pt modelId="{05B11E5A-4A59-43B2-B559-49B70808CB22}" type="pres">
      <dgm:prSet presAssocID="{77B614E5-776F-4FCB-9D18-4F1E38C584CA}" presName="compNode" presStyleCnt="0"/>
      <dgm:spPr/>
    </dgm:pt>
    <dgm:pt modelId="{1A21938F-83F5-4512-9B59-CB5EF48BF579}" type="pres">
      <dgm:prSet presAssocID="{77B614E5-776F-4FCB-9D18-4F1E38C584CA}" presName="bgRect" presStyleLbl="bgShp" presStyleIdx="2" presStyleCnt="3"/>
      <dgm:spPr/>
    </dgm:pt>
    <dgm:pt modelId="{9D9935D5-9D25-4DA0-B211-58918BCC7731}" type="pres">
      <dgm:prSet presAssocID="{77B614E5-776F-4FCB-9D18-4F1E38C584C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grammer"/>
        </a:ext>
      </dgm:extLst>
    </dgm:pt>
    <dgm:pt modelId="{48A81C85-4688-41C6-89C1-2FA9269B0FCC}" type="pres">
      <dgm:prSet presAssocID="{77B614E5-776F-4FCB-9D18-4F1E38C584CA}" presName="spaceRect" presStyleCnt="0"/>
      <dgm:spPr/>
    </dgm:pt>
    <dgm:pt modelId="{221C8BDE-EA80-48F7-A9B6-A80AD9EE3C09}" type="pres">
      <dgm:prSet presAssocID="{77B614E5-776F-4FCB-9D18-4F1E38C584CA}" presName="parTx" presStyleLbl="revTx" presStyleIdx="2" presStyleCnt="3">
        <dgm:presLayoutVars>
          <dgm:chMax val="0"/>
          <dgm:chPref val="0"/>
        </dgm:presLayoutVars>
      </dgm:prSet>
      <dgm:spPr/>
    </dgm:pt>
  </dgm:ptLst>
  <dgm:cxnLst>
    <dgm:cxn modelId="{A763C20D-C29F-46EF-B15E-BC13B3A8B083}" srcId="{12F4783F-04F7-4FD8-AA5B-D7084B5181E7}" destId="{77B614E5-776F-4FCB-9D18-4F1E38C584CA}" srcOrd="2" destOrd="0" parTransId="{1E65BC2F-32BF-4E2F-93D0-2B1384183CD2}" sibTransId="{6410CC98-0172-40E7-9AB4-121973FC7D07}"/>
    <dgm:cxn modelId="{3EA68E67-E63D-4449-A162-9A78770E8A66}" type="presOf" srcId="{12F4783F-04F7-4FD8-AA5B-D7084B5181E7}" destId="{45EE09F5-A9C7-4D75-AF40-F20E5898569D}" srcOrd="0" destOrd="0" presId="urn:microsoft.com/office/officeart/2018/2/layout/IconVerticalSolidList"/>
    <dgm:cxn modelId="{D6A79B94-DC53-4FA3-B8C1-7EB7312DF4D0}" srcId="{12F4783F-04F7-4FD8-AA5B-D7084B5181E7}" destId="{DCD30FB4-F99F-4903-940E-7CCD124C1412}" srcOrd="1" destOrd="0" parTransId="{31297E6E-FD8E-4839-89F7-3B253A8920D7}" sibTransId="{A74C5069-52FA-47C2-8A82-129BA3C6872E}"/>
    <dgm:cxn modelId="{668F639C-928A-42D8-B9DA-52DCCC8B709C}" type="presOf" srcId="{5BB23AB9-F289-4501-9AC3-3C23F271D812}" destId="{57C7418A-5D93-407A-A346-D6444D8F53E0}" srcOrd="0" destOrd="0" presId="urn:microsoft.com/office/officeart/2018/2/layout/IconVerticalSolidList"/>
    <dgm:cxn modelId="{D55519AD-CBFA-431A-8065-7237132D324C}" srcId="{12F4783F-04F7-4FD8-AA5B-D7084B5181E7}" destId="{5BB23AB9-F289-4501-9AC3-3C23F271D812}" srcOrd="0" destOrd="0" parTransId="{94B412E3-7FEF-488B-ACDD-7B9DC572B5DF}" sibTransId="{0CF5CDFB-F1D7-4686-B84A-AE9E4A7F7363}"/>
    <dgm:cxn modelId="{CCB0CDCF-035E-41FC-961D-27E373E361D3}" type="presOf" srcId="{77B614E5-776F-4FCB-9D18-4F1E38C584CA}" destId="{221C8BDE-EA80-48F7-A9B6-A80AD9EE3C09}" srcOrd="0" destOrd="0" presId="urn:microsoft.com/office/officeart/2018/2/layout/IconVerticalSolidList"/>
    <dgm:cxn modelId="{FCE73BEA-9FCF-454A-B367-BAEADF1DDBDD}" type="presOf" srcId="{DCD30FB4-F99F-4903-940E-7CCD124C1412}" destId="{F461EE76-E11E-4CA7-BD33-A1371412FF0A}" srcOrd="0" destOrd="0" presId="urn:microsoft.com/office/officeart/2018/2/layout/IconVerticalSolidList"/>
    <dgm:cxn modelId="{3FAA8DB7-BAB1-426D-A389-900AA50C0481}" type="presParOf" srcId="{45EE09F5-A9C7-4D75-AF40-F20E5898569D}" destId="{65733BBC-72BE-43D5-9901-BE814C27F434}" srcOrd="0" destOrd="0" presId="urn:microsoft.com/office/officeart/2018/2/layout/IconVerticalSolidList"/>
    <dgm:cxn modelId="{B18B8443-2ABE-44B4-B3A4-191205F9E7AB}" type="presParOf" srcId="{65733BBC-72BE-43D5-9901-BE814C27F434}" destId="{D6CFAA02-77FE-43C9-A178-4C4CC0C65451}" srcOrd="0" destOrd="0" presId="urn:microsoft.com/office/officeart/2018/2/layout/IconVerticalSolidList"/>
    <dgm:cxn modelId="{61DAD687-2420-408E-8B5E-8013884C96DA}" type="presParOf" srcId="{65733BBC-72BE-43D5-9901-BE814C27F434}" destId="{614E3378-40CC-4B86-A16D-5442DF9FB223}" srcOrd="1" destOrd="0" presId="urn:microsoft.com/office/officeart/2018/2/layout/IconVerticalSolidList"/>
    <dgm:cxn modelId="{68BE6833-0ECE-4628-855D-ACF804774A17}" type="presParOf" srcId="{65733BBC-72BE-43D5-9901-BE814C27F434}" destId="{B6E0CF07-68B0-4A94-A0F3-2C97679F047F}" srcOrd="2" destOrd="0" presId="urn:microsoft.com/office/officeart/2018/2/layout/IconVerticalSolidList"/>
    <dgm:cxn modelId="{313E51A7-383D-4DFC-8113-DCB014026EDF}" type="presParOf" srcId="{65733BBC-72BE-43D5-9901-BE814C27F434}" destId="{57C7418A-5D93-407A-A346-D6444D8F53E0}" srcOrd="3" destOrd="0" presId="urn:microsoft.com/office/officeart/2018/2/layout/IconVerticalSolidList"/>
    <dgm:cxn modelId="{6B5DA526-2CD4-4C25-B23C-1672803F6621}" type="presParOf" srcId="{45EE09F5-A9C7-4D75-AF40-F20E5898569D}" destId="{56E52F62-5BDF-4DF1-B8EE-4A67894268F3}" srcOrd="1" destOrd="0" presId="urn:microsoft.com/office/officeart/2018/2/layout/IconVerticalSolidList"/>
    <dgm:cxn modelId="{752A75D0-1F58-4E9D-B138-5C17A9723C08}" type="presParOf" srcId="{45EE09F5-A9C7-4D75-AF40-F20E5898569D}" destId="{4CCF4EAE-A429-43E5-A2E6-BE6C38D8A664}" srcOrd="2" destOrd="0" presId="urn:microsoft.com/office/officeart/2018/2/layout/IconVerticalSolidList"/>
    <dgm:cxn modelId="{97871DAE-DA4C-478C-B2B8-4C6E0E7325E1}" type="presParOf" srcId="{4CCF4EAE-A429-43E5-A2E6-BE6C38D8A664}" destId="{66E7E8BD-B821-4A6C-813A-C4245CD6F4DA}" srcOrd="0" destOrd="0" presId="urn:microsoft.com/office/officeart/2018/2/layout/IconVerticalSolidList"/>
    <dgm:cxn modelId="{0596B3E8-3581-423D-A8FF-683865B70FAB}" type="presParOf" srcId="{4CCF4EAE-A429-43E5-A2E6-BE6C38D8A664}" destId="{BE26EF6C-C189-47F7-B108-28B6964EC12F}" srcOrd="1" destOrd="0" presId="urn:microsoft.com/office/officeart/2018/2/layout/IconVerticalSolidList"/>
    <dgm:cxn modelId="{1FC5C6F3-41C5-4531-9B82-F6F6F3399A7D}" type="presParOf" srcId="{4CCF4EAE-A429-43E5-A2E6-BE6C38D8A664}" destId="{CB69D181-92FD-40F9-93DD-F7A419C953CA}" srcOrd="2" destOrd="0" presId="urn:microsoft.com/office/officeart/2018/2/layout/IconVerticalSolidList"/>
    <dgm:cxn modelId="{45E6AC39-9CA4-4C6D-92F9-963414564C81}" type="presParOf" srcId="{4CCF4EAE-A429-43E5-A2E6-BE6C38D8A664}" destId="{F461EE76-E11E-4CA7-BD33-A1371412FF0A}" srcOrd="3" destOrd="0" presId="urn:microsoft.com/office/officeart/2018/2/layout/IconVerticalSolidList"/>
    <dgm:cxn modelId="{D4B803F6-47BA-4747-A718-EFCB17B91BC9}" type="presParOf" srcId="{45EE09F5-A9C7-4D75-AF40-F20E5898569D}" destId="{D2316A28-4481-4959-B1CA-695EF5E51F1F}" srcOrd="3" destOrd="0" presId="urn:microsoft.com/office/officeart/2018/2/layout/IconVerticalSolidList"/>
    <dgm:cxn modelId="{F19A0502-7A1A-4150-8F00-64F6EFD02E94}" type="presParOf" srcId="{45EE09F5-A9C7-4D75-AF40-F20E5898569D}" destId="{05B11E5A-4A59-43B2-B559-49B70808CB22}" srcOrd="4" destOrd="0" presId="urn:microsoft.com/office/officeart/2018/2/layout/IconVerticalSolidList"/>
    <dgm:cxn modelId="{A1DF5780-0F38-4757-932C-FD4DAD69F42D}" type="presParOf" srcId="{05B11E5A-4A59-43B2-B559-49B70808CB22}" destId="{1A21938F-83F5-4512-9B59-CB5EF48BF579}" srcOrd="0" destOrd="0" presId="urn:microsoft.com/office/officeart/2018/2/layout/IconVerticalSolidList"/>
    <dgm:cxn modelId="{1AFE8274-CB4C-46F5-9119-BD15C035F660}" type="presParOf" srcId="{05B11E5A-4A59-43B2-B559-49B70808CB22}" destId="{9D9935D5-9D25-4DA0-B211-58918BCC7731}" srcOrd="1" destOrd="0" presId="urn:microsoft.com/office/officeart/2018/2/layout/IconVerticalSolidList"/>
    <dgm:cxn modelId="{0984147F-8BD2-40BB-80DB-E231B8EC39B5}" type="presParOf" srcId="{05B11E5A-4A59-43B2-B559-49B70808CB22}" destId="{48A81C85-4688-41C6-89C1-2FA9269B0FCC}" srcOrd="2" destOrd="0" presId="urn:microsoft.com/office/officeart/2018/2/layout/IconVerticalSolidList"/>
    <dgm:cxn modelId="{CDA10DDE-A06E-42BD-AB04-2E26A2E63E93}" type="presParOf" srcId="{05B11E5A-4A59-43B2-B559-49B70808CB22}" destId="{221C8BDE-EA80-48F7-A9B6-A80AD9EE3C0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92E187-49C1-4410-B603-5670916B1D2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D6D20B5-AEEF-4124-882A-205EB3F965A9}">
      <dgm:prSet/>
      <dgm:spPr/>
      <dgm:t>
        <a:bodyPr/>
        <a:lstStyle/>
        <a:p>
          <a:r>
            <a:rPr lang="en-US" b="1" dirty="0"/>
            <a:t>Instructions:</a:t>
          </a:r>
          <a:endParaRPr lang="en-US" dirty="0"/>
        </a:p>
      </dgm:t>
    </dgm:pt>
    <dgm:pt modelId="{14E0C28B-4276-4258-9998-688282F96825}" type="parTrans" cxnId="{9D313862-75E2-4F98-880C-7A13AB40F639}">
      <dgm:prSet/>
      <dgm:spPr/>
      <dgm:t>
        <a:bodyPr/>
        <a:lstStyle/>
        <a:p>
          <a:endParaRPr lang="en-US"/>
        </a:p>
      </dgm:t>
    </dgm:pt>
    <dgm:pt modelId="{800310DB-8C2D-4344-8EED-C07B784BE9E5}" type="sibTrans" cxnId="{9D313862-75E2-4F98-880C-7A13AB40F639}">
      <dgm:prSet/>
      <dgm:spPr/>
      <dgm:t>
        <a:bodyPr/>
        <a:lstStyle/>
        <a:p>
          <a:endParaRPr lang="en-US"/>
        </a:p>
      </dgm:t>
    </dgm:pt>
    <dgm:pt modelId="{02FE43E8-8F92-4CFB-9DCB-B9D459FEF436}">
      <dgm:prSet/>
      <dgm:spPr/>
      <dgm:t>
        <a:bodyPr/>
        <a:lstStyle/>
        <a:p>
          <a:pPr>
            <a:buFont typeface="+mj-lt"/>
            <a:buAutoNum type="arabicPeriod"/>
          </a:pPr>
          <a:r>
            <a:rPr lang="en-US" dirty="0"/>
            <a:t>Choose a scenario: recipes, travel, shopping, or wages.</a:t>
          </a:r>
        </a:p>
      </dgm:t>
    </dgm:pt>
    <dgm:pt modelId="{CEFA38C1-AD97-4CE4-8511-83FC6109241A}" type="parTrans" cxnId="{4DD834A7-112B-4CF2-B6D8-316B4AB63C3D}">
      <dgm:prSet/>
      <dgm:spPr/>
      <dgm:t>
        <a:bodyPr/>
        <a:lstStyle/>
        <a:p>
          <a:endParaRPr lang="en-US"/>
        </a:p>
      </dgm:t>
    </dgm:pt>
    <dgm:pt modelId="{2C7E67D8-C2A8-491A-B89E-C9AF816E8F67}" type="sibTrans" cxnId="{4DD834A7-112B-4CF2-B6D8-316B4AB63C3D}">
      <dgm:prSet/>
      <dgm:spPr/>
      <dgm:t>
        <a:bodyPr/>
        <a:lstStyle/>
        <a:p>
          <a:endParaRPr lang="en-US"/>
        </a:p>
      </dgm:t>
    </dgm:pt>
    <dgm:pt modelId="{C9C97BC9-BA5B-4B7E-9BDA-A7994C8C90A7}">
      <dgm:prSet/>
      <dgm:spPr/>
      <dgm:t>
        <a:bodyPr/>
        <a:lstStyle/>
        <a:p>
          <a:pPr>
            <a:buFont typeface="Wingdings" panose="05000000000000000000" pitchFamily="2" charset="2"/>
            <a:buChar char="Ø"/>
          </a:pPr>
          <a:r>
            <a:rPr lang="en-US" dirty="0"/>
            <a:t>Table of values</a:t>
          </a:r>
        </a:p>
      </dgm:t>
    </dgm:pt>
    <dgm:pt modelId="{EAF6C7FB-9019-4063-A0A5-65EDF6D1BA93}" type="parTrans" cxnId="{302C9B99-BC7C-4B1D-BDF9-B890058AD7EB}">
      <dgm:prSet/>
      <dgm:spPr/>
      <dgm:t>
        <a:bodyPr/>
        <a:lstStyle/>
        <a:p>
          <a:endParaRPr lang="en-US"/>
        </a:p>
      </dgm:t>
    </dgm:pt>
    <dgm:pt modelId="{F74EA35E-876F-4160-868B-8B75B26E2E8D}" type="sibTrans" cxnId="{302C9B99-BC7C-4B1D-BDF9-B890058AD7EB}">
      <dgm:prSet/>
      <dgm:spPr/>
      <dgm:t>
        <a:bodyPr/>
        <a:lstStyle/>
        <a:p>
          <a:endParaRPr lang="en-US"/>
        </a:p>
      </dgm:t>
    </dgm:pt>
    <dgm:pt modelId="{CB8D60CE-486B-4F19-8C94-5E2D89025726}">
      <dgm:prSet/>
      <dgm:spPr/>
      <dgm:t>
        <a:bodyPr/>
        <a:lstStyle/>
        <a:p>
          <a:pPr>
            <a:buFont typeface="Wingdings" panose="05000000000000000000" pitchFamily="2" charset="2"/>
            <a:buChar char="Ø"/>
          </a:pPr>
          <a:r>
            <a:rPr lang="en-US" dirty="0"/>
            <a:t>Graph (coordinate plane)</a:t>
          </a:r>
        </a:p>
      </dgm:t>
    </dgm:pt>
    <dgm:pt modelId="{EE7CB9E8-F1B3-4823-A157-850E2C296ED6}" type="parTrans" cxnId="{57400B91-0D76-4F91-B3B8-8D3C99413F61}">
      <dgm:prSet/>
      <dgm:spPr/>
      <dgm:t>
        <a:bodyPr/>
        <a:lstStyle/>
        <a:p>
          <a:endParaRPr lang="en-US"/>
        </a:p>
      </dgm:t>
    </dgm:pt>
    <dgm:pt modelId="{CA9A6AA0-C27C-4D8B-8FF0-A1E87B8011D5}" type="sibTrans" cxnId="{57400B91-0D76-4F91-B3B8-8D3C99413F61}">
      <dgm:prSet/>
      <dgm:spPr/>
      <dgm:t>
        <a:bodyPr/>
        <a:lstStyle/>
        <a:p>
          <a:endParaRPr lang="en-US"/>
        </a:p>
      </dgm:t>
    </dgm:pt>
    <dgm:pt modelId="{8127B372-8405-4CCE-85A5-FD4823204780}">
      <dgm:prSet/>
      <dgm:spPr/>
      <dgm:t>
        <a:bodyPr/>
        <a:lstStyle/>
        <a:p>
          <a:pPr>
            <a:buFont typeface="Wingdings" panose="05000000000000000000" pitchFamily="2" charset="2"/>
            <a:buChar char="Ø"/>
          </a:pPr>
          <a:r>
            <a:rPr lang="en-US" dirty="0"/>
            <a:t>Equation (y = </a:t>
          </a:r>
          <a:r>
            <a:rPr lang="en-US" dirty="0" err="1"/>
            <a:t>kx</a:t>
          </a:r>
          <a:r>
            <a:rPr lang="en-US" dirty="0"/>
            <a:t> or f(x) = </a:t>
          </a:r>
          <a:r>
            <a:rPr lang="en-US" dirty="0" err="1"/>
            <a:t>kx</a:t>
          </a:r>
          <a:r>
            <a:rPr lang="en-US" dirty="0"/>
            <a:t>)</a:t>
          </a:r>
        </a:p>
      </dgm:t>
    </dgm:pt>
    <dgm:pt modelId="{4B738CA2-D889-4F45-AFBE-06F2EF00FED5}" type="parTrans" cxnId="{21FCA91E-7D35-448D-9F05-12EA89078678}">
      <dgm:prSet/>
      <dgm:spPr/>
      <dgm:t>
        <a:bodyPr/>
        <a:lstStyle/>
        <a:p>
          <a:endParaRPr lang="en-US"/>
        </a:p>
      </dgm:t>
    </dgm:pt>
    <dgm:pt modelId="{E8E362EA-08D7-48F2-8BBC-DDE95AFD684C}" type="sibTrans" cxnId="{21FCA91E-7D35-448D-9F05-12EA89078678}">
      <dgm:prSet/>
      <dgm:spPr/>
      <dgm:t>
        <a:bodyPr/>
        <a:lstStyle/>
        <a:p>
          <a:endParaRPr lang="en-US"/>
        </a:p>
      </dgm:t>
    </dgm:pt>
    <dgm:pt modelId="{9BBEDAF7-4458-4639-A7BD-61D77B3BD5E7}">
      <dgm:prSet/>
      <dgm:spPr/>
      <dgm:t>
        <a:bodyPr/>
        <a:lstStyle/>
        <a:p>
          <a:pPr>
            <a:buFont typeface="Wingdings" panose="05000000000000000000" pitchFamily="2" charset="2"/>
            <a:buChar char="Ø"/>
          </a:pPr>
          <a:r>
            <a:rPr lang="en-US" dirty="0"/>
            <a:t>Function representation</a:t>
          </a:r>
        </a:p>
      </dgm:t>
    </dgm:pt>
    <dgm:pt modelId="{9AE0AEC2-11EA-4AA7-9122-5EAFD8EBFE87}" type="parTrans" cxnId="{B09D205C-437F-4BB3-B0D5-4961FA498386}">
      <dgm:prSet/>
      <dgm:spPr/>
      <dgm:t>
        <a:bodyPr/>
        <a:lstStyle/>
        <a:p>
          <a:endParaRPr lang="en-US"/>
        </a:p>
      </dgm:t>
    </dgm:pt>
    <dgm:pt modelId="{46C60AE9-414F-44EF-A083-C61ACE23F3B7}" type="sibTrans" cxnId="{B09D205C-437F-4BB3-B0D5-4961FA498386}">
      <dgm:prSet/>
      <dgm:spPr/>
      <dgm:t>
        <a:bodyPr/>
        <a:lstStyle/>
        <a:p>
          <a:endParaRPr lang="en-US"/>
        </a:p>
      </dgm:t>
    </dgm:pt>
    <dgm:pt modelId="{180888B7-AB9C-4E3F-A1E7-DD3F4A1E0D87}">
      <dgm:prSet/>
      <dgm:spPr/>
      <dgm:t>
        <a:bodyPr/>
        <a:lstStyle/>
        <a:p>
          <a:pPr>
            <a:buFont typeface="+mj-lt"/>
            <a:buAutoNum type="arabicPeriod"/>
          </a:pPr>
          <a:r>
            <a:rPr lang="en-US" dirty="0"/>
            <a:t>Present your results to the class.</a:t>
          </a:r>
        </a:p>
      </dgm:t>
    </dgm:pt>
    <dgm:pt modelId="{ED3E2BCE-A8E8-4965-99D1-5C5C71199A86}" type="parTrans" cxnId="{9231603B-4950-4F23-8D52-66EB6BE1AE86}">
      <dgm:prSet/>
      <dgm:spPr/>
      <dgm:t>
        <a:bodyPr/>
        <a:lstStyle/>
        <a:p>
          <a:endParaRPr lang="en-US"/>
        </a:p>
      </dgm:t>
    </dgm:pt>
    <dgm:pt modelId="{5730F1CD-C541-468F-B57C-68DC16862B55}" type="sibTrans" cxnId="{9231603B-4950-4F23-8D52-66EB6BE1AE86}">
      <dgm:prSet/>
      <dgm:spPr/>
      <dgm:t>
        <a:bodyPr/>
        <a:lstStyle/>
        <a:p>
          <a:endParaRPr lang="en-US"/>
        </a:p>
      </dgm:t>
    </dgm:pt>
    <dgm:pt modelId="{03CF54BB-97F2-4ACB-8A63-109B45492B1E}">
      <dgm:prSet/>
      <dgm:spPr/>
      <dgm:t>
        <a:bodyPr/>
        <a:lstStyle/>
        <a:p>
          <a:pPr>
            <a:buFont typeface="+mj-lt"/>
            <a:buAutoNum type="arabicPeriod"/>
          </a:pPr>
          <a:r>
            <a:rPr lang="en-US" dirty="0"/>
            <a:t>Identify if it is proportional or non-proportional.</a:t>
          </a:r>
        </a:p>
      </dgm:t>
    </dgm:pt>
    <dgm:pt modelId="{9221C453-3B47-4E59-93BC-25FA301B2F6A}" type="sibTrans" cxnId="{0E6A562E-97E8-461D-855A-44C86BCCB7DB}">
      <dgm:prSet/>
      <dgm:spPr/>
      <dgm:t>
        <a:bodyPr/>
        <a:lstStyle/>
        <a:p>
          <a:endParaRPr lang="en-US"/>
        </a:p>
      </dgm:t>
    </dgm:pt>
    <dgm:pt modelId="{7B5EB49B-73C5-438B-9534-91F7417CF3C1}" type="parTrans" cxnId="{0E6A562E-97E8-461D-855A-44C86BCCB7DB}">
      <dgm:prSet/>
      <dgm:spPr/>
      <dgm:t>
        <a:bodyPr/>
        <a:lstStyle/>
        <a:p>
          <a:endParaRPr lang="en-US"/>
        </a:p>
      </dgm:t>
    </dgm:pt>
    <dgm:pt modelId="{421ADC10-182C-4F73-BD79-CDC229E195BC}">
      <dgm:prSet/>
      <dgm:spPr/>
      <dgm:t>
        <a:bodyPr/>
        <a:lstStyle/>
        <a:p>
          <a:pPr>
            <a:buFont typeface="+mj-lt"/>
            <a:buAutoNum type="arabicPeriod"/>
          </a:pPr>
          <a:r>
            <a:rPr lang="en-US" dirty="0"/>
            <a:t>Create:</a:t>
          </a:r>
        </a:p>
      </dgm:t>
    </dgm:pt>
    <dgm:pt modelId="{2AF7EAC4-7962-45B2-B290-C709D9AC0B08}" type="sibTrans" cxnId="{DADFB042-9939-4411-94B3-549AF7E42107}">
      <dgm:prSet/>
      <dgm:spPr/>
      <dgm:t>
        <a:bodyPr/>
        <a:lstStyle/>
        <a:p>
          <a:endParaRPr lang="en-US"/>
        </a:p>
      </dgm:t>
    </dgm:pt>
    <dgm:pt modelId="{2AB2B2D2-D078-4A00-9001-1EB1ED2923C0}" type="parTrans" cxnId="{DADFB042-9939-4411-94B3-549AF7E42107}">
      <dgm:prSet/>
      <dgm:spPr/>
      <dgm:t>
        <a:bodyPr/>
        <a:lstStyle/>
        <a:p>
          <a:endParaRPr lang="en-US"/>
        </a:p>
      </dgm:t>
    </dgm:pt>
    <dgm:pt modelId="{F923F43B-ED64-43E9-AF4F-A243148B4BDE}" type="pres">
      <dgm:prSet presAssocID="{D192E187-49C1-4410-B603-5670916B1D21}" presName="linear" presStyleCnt="0">
        <dgm:presLayoutVars>
          <dgm:animLvl val="lvl"/>
          <dgm:resizeHandles val="exact"/>
        </dgm:presLayoutVars>
      </dgm:prSet>
      <dgm:spPr/>
    </dgm:pt>
    <dgm:pt modelId="{2979347F-8D61-4FB4-8740-13541A547C52}" type="pres">
      <dgm:prSet presAssocID="{5D6D20B5-AEEF-4124-882A-205EB3F965A9}" presName="parentText" presStyleLbl="node1" presStyleIdx="0" presStyleCnt="1">
        <dgm:presLayoutVars>
          <dgm:chMax val="0"/>
          <dgm:bulletEnabled val="1"/>
        </dgm:presLayoutVars>
      </dgm:prSet>
      <dgm:spPr/>
    </dgm:pt>
    <dgm:pt modelId="{A1B2A2DB-9769-4100-B5F8-2EE39B5F1204}" type="pres">
      <dgm:prSet presAssocID="{5D6D20B5-AEEF-4124-882A-205EB3F965A9}" presName="childText" presStyleLbl="revTx" presStyleIdx="0" presStyleCnt="1">
        <dgm:presLayoutVars>
          <dgm:bulletEnabled val="1"/>
        </dgm:presLayoutVars>
      </dgm:prSet>
      <dgm:spPr/>
    </dgm:pt>
  </dgm:ptLst>
  <dgm:cxnLst>
    <dgm:cxn modelId="{21FCA91E-7D35-448D-9F05-12EA89078678}" srcId="{421ADC10-182C-4F73-BD79-CDC229E195BC}" destId="{8127B372-8405-4CCE-85A5-FD4823204780}" srcOrd="2" destOrd="0" parTransId="{4B738CA2-D889-4F45-AFBE-06F2EF00FED5}" sibTransId="{E8E362EA-08D7-48F2-8BBC-DDE95AFD684C}"/>
    <dgm:cxn modelId="{0E6A562E-97E8-461D-855A-44C86BCCB7DB}" srcId="{5D6D20B5-AEEF-4124-882A-205EB3F965A9}" destId="{03CF54BB-97F2-4ACB-8A63-109B45492B1E}" srcOrd="2" destOrd="0" parTransId="{7B5EB49B-73C5-438B-9534-91F7417CF3C1}" sibTransId="{9221C453-3B47-4E59-93BC-25FA301B2F6A}"/>
    <dgm:cxn modelId="{9231603B-4950-4F23-8D52-66EB6BE1AE86}" srcId="{5D6D20B5-AEEF-4124-882A-205EB3F965A9}" destId="{180888B7-AB9C-4E3F-A1E7-DD3F4A1E0D87}" srcOrd="3" destOrd="0" parTransId="{ED3E2BCE-A8E8-4965-99D1-5C5C71199A86}" sibTransId="{5730F1CD-C541-468F-B57C-68DC16862B55}"/>
    <dgm:cxn modelId="{B09D205C-437F-4BB3-B0D5-4961FA498386}" srcId="{421ADC10-182C-4F73-BD79-CDC229E195BC}" destId="{9BBEDAF7-4458-4639-A7BD-61D77B3BD5E7}" srcOrd="3" destOrd="0" parTransId="{9AE0AEC2-11EA-4AA7-9122-5EAFD8EBFE87}" sibTransId="{46C60AE9-414F-44EF-A083-C61ACE23F3B7}"/>
    <dgm:cxn modelId="{5E78ED5D-738A-4F35-8921-3DB2E47D1AD8}" type="presOf" srcId="{180888B7-AB9C-4E3F-A1E7-DD3F4A1E0D87}" destId="{A1B2A2DB-9769-4100-B5F8-2EE39B5F1204}" srcOrd="0" destOrd="7" presId="urn:microsoft.com/office/officeart/2005/8/layout/vList2"/>
    <dgm:cxn modelId="{9D313862-75E2-4F98-880C-7A13AB40F639}" srcId="{D192E187-49C1-4410-B603-5670916B1D21}" destId="{5D6D20B5-AEEF-4124-882A-205EB3F965A9}" srcOrd="0" destOrd="0" parTransId="{14E0C28B-4276-4258-9998-688282F96825}" sibTransId="{800310DB-8C2D-4344-8EED-C07B784BE9E5}"/>
    <dgm:cxn modelId="{DADFB042-9939-4411-94B3-549AF7E42107}" srcId="{5D6D20B5-AEEF-4124-882A-205EB3F965A9}" destId="{421ADC10-182C-4F73-BD79-CDC229E195BC}" srcOrd="1" destOrd="0" parTransId="{2AB2B2D2-D078-4A00-9001-1EB1ED2923C0}" sibTransId="{2AF7EAC4-7962-45B2-B290-C709D9AC0B08}"/>
    <dgm:cxn modelId="{DC067043-EFC7-4DAA-8CC9-13DFF33F0FE3}" type="presOf" srcId="{02FE43E8-8F92-4CFB-9DCB-B9D459FEF436}" destId="{A1B2A2DB-9769-4100-B5F8-2EE39B5F1204}" srcOrd="0" destOrd="0" presId="urn:microsoft.com/office/officeart/2005/8/layout/vList2"/>
    <dgm:cxn modelId="{630DFB44-0190-4F59-876E-198855946B88}" type="presOf" srcId="{8127B372-8405-4CCE-85A5-FD4823204780}" destId="{A1B2A2DB-9769-4100-B5F8-2EE39B5F1204}" srcOrd="0" destOrd="4" presId="urn:microsoft.com/office/officeart/2005/8/layout/vList2"/>
    <dgm:cxn modelId="{2A257776-640D-47D9-9062-FA3CA5D07769}" type="presOf" srcId="{5D6D20B5-AEEF-4124-882A-205EB3F965A9}" destId="{2979347F-8D61-4FB4-8740-13541A547C52}" srcOrd="0" destOrd="0" presId="urn:microsoft.com/office/officeart/2005/8/layout/vList2"/>
    <dgm:cxn modelId="{A5056D57-63B7-48BF-9EB0-B8593D9C68AE}" type="presOf" srcId="{C9C97BC9-BA5B-4B7E-9BDA-A7994C8C90A7}" destId="{A1B2A2DB-9769-4100-B5F8-2EE39B5F1204}" srcOrd="0" destOrd="2" presId="urn:microsoft.com/office/officeart/2005/8/layout/vList2"/>
    <dgm:cxn modelId="{57400B91-0D76-4F91-B3B8-8D3C99413F61}" srcId="{421ADC10-182C-4F73-BD79-CDC229E195BC}" destId="{CB8D60CE-486B-4F19-8C94-5E2D89025726}" srcOrd="1" destOrd="0" parTransId="{EE7CB9E8-F1B3-4823-A157-850E2C296ED6}" sibTransId="{CA9A6AA0-C27C-4D8B-8FF0-A1E87B8011D5}"/>
    <dgm:cxn modelId="{4A134B92-1BA1-4587-80E7-5A2B7EFE17E3}" type="presOf" srcId="{9BBEDAF7-4458-4639-A7BD-61D77B3BD5E7}" destId="{A1B2A2DB-9769-4100-B5F8-2EE39B5F1204}" srcOrd="0" destOrd="5" presId="urn:microsoft.com/office/officeart/2005/8/layout/vList2"/>
    <dgm:cxn modelId="{302C9B99-BC7C-4B1D-BDF9-B890058AD7EB}" srcId="{421ADC10-182C-4F73-BD79-CDC229E195BC}" destId="{C9C97BC9-BA5B-4B7E-9BDA-A7994C8C90A7}" srcOrd="0" destOrd="0" parTransId="{EAF6C7FB-9019-4063-A0A5-65EDF6D1BA93}" sibTransId="{F74EA35E-876F-4160-868B-8B75B26E2E8D}"/>
    <dgm:cxn modelId="{4DD834A7-112B-4CF2-B6D8-316B4AB63C3D}" srcId="{5D6D20B5-AEEF-4124-882A-205EB3F965A9}" destId="{02FE43E8-8F92-4CFB-9DCB-B9D459FEF436}" srcOrd="0" destOrd="0" parTransId="{CEFA38C1-AD97-4CE4-8511-83FC6109241A}" sibTransId="{2C7E67D8-C2A8-491A-B89E-C9AF816E8F67}"/>
    <dgm:cxn modelId="{8AA7B8C3-E2C1-4ACA-9E23-241CCBDFDB24}" type="presOf" srcId="{421ADC10-182C-4F73-BD79-CDC229E195BC}" destId="{A1B2A2DB-9769-4100-B5F8-2EE39B5F1204}" srcOrd="0" destOrd="1" presId="urn:microsoft.com/office/officeart/2005/8/layout/vList2"/>
    <dgm:cxn modelId="{6F2949D0-742D-4A24-83E7-23DF9938D7A9}" type="presOf" srcId="{03CF54BB-97F2-4ACB-8A63-109B45492B1E}" destId="{A1B2A2DB-9769-4100-B5F8-2EE39B5F1204}" srcOrd="0" destOrd="6" presId="urn:microsoft.com/office/officeart/2005/8/layout/vList2"/>
    <dgm:cxn modelId="{09C4E7F8-27C6-4552-8068-3D1C913329A5}" type="presOf" srcId="{D192E187-49C1-4410-B603-5670916B1D21}" destId="{F923F43B-ED64-43E9-AF4F-A243148B4BDE}" srcOrd="0" destOrd="0" presId="urn:microsoft.com/office/officeart/2005/8/layout/vList2"/>
    <dgm:cxn modelId="{B75FF2F8-60A3-491A-81A5-2A768BAE1D57}" type="presOf" srcId="{CB8D60CE-486B-4F19-8C94-5E2D89025726}" destId="{A1B2A2DB-9769-4100-B5F8-2EE39B5F1204}" srcOrd="0" destOrd="3" presId="urn:microsoft.com/office/officeart/2005/8/layout/vList2"/>
    <dgm:cxn modelId="{1B379D25-283C-4005-B258-A5A70D3BADBD}" type="presParOf" srcId="{F923F43B-ED64-43E9-AF4F-A243148B4BDE}" destId="{2979347F-8D61-4FB4-8740-13541A547C52}" srcOrd="0" destOrd="0" presId="urn:microsoft.com/office/officeart/2005/8/layout/vList2"/>
    <dgm:cxn modelId="{22148920-E467-4115-8E9E-9671DA8E4B5F}" type="presParOf" srcId="{F923F43B-ED64-43E9-AF4F-A243148B4BDE}" destId="{A1B2A2DB-9769-4100-B5F8-2EE39B5F1204}"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FAA02-77FE-43C9-A178-4C4CC0C65451}">
      <dsp:nvSpPr>
        <dsp:cNvPr id="0" name=""/>
        <dsp:cNvSpPr/>
      </dsp:nvSpPr>
      <dsp:spPr>
        <a:xfrm>
          <a:off x="0" y="688"/>
          <a:ext cx="6055450" cy="16106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4E3378-40CC-4B86-A16D-5442DF9FB223}">
      <dsp:nvSpPr>
        <dsp:cNvPr id="0" name=""/>
        <dsp:cNvSpPr/>
      </dsp:nvSpPr>
      <dsp:spPr>
        <a:xfrm>
          <a:off x="487230" y="363091"/>
          <a:ext cx="885873" cy="8858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C7418A-5D93-407A-A346-D6444D8F53E0}">
      <dsp:nvSpPr>
        <dsp:cNvPr id="0" name=""/>
        <dsp:cNvSpPr/>
      </dsp:nvSpPr>
      <dsp:spPr>
        <a:xfrm>
          <a:off x="1860334" y="688"/>
          <a:ext cx="4195115" cy="1610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464" tIns="170464" rIns="170464" bIns="170464" numCol="1" spcCol="1270" anchor="ctr" anchorCtr="0">
          <a:noAutofit/>
        </a:bodyPr>
        <a:lstStyle/>
        <a:p>
          <a:pPr marL="0" lvl="0" indent="0" algn="l" defTabSz="844550">
            <a:lnSpc>
              <a:spcPct val="90000"/>
            </a:lnSpc>
            <a:spcBef>
              <a:spcPct val="0"/>
            </a:spcBef>
            <a:spcAft>
              <a:spcPct val="35000"/>
            </a:spcAft>
            <a:buNone/>
          </a:pPr>
          <a:r>
            <a:rPr lang="en-US" sz="1900" b="1" i="0" kern="1200" baseline="0"/>
            <a:t>Proportional Function</a:t>
          </a:r>
          <a:r>
            <a:rPr lang="en-US" sz="1900" b="0" i="0" kern="1200" baseline="0"/>
            <a:t> – A straight line passing through the origin. Equation: y = kx. Example: y = 3x → Each input has exactly one output.</a:t>
          </a:r>
          <a:endParaRPr lang="en-US" sz="1900" kern="1200"/>
        </a:p>
      </dsp:txBody>
      <dsp:txXfrm>
        <a:off x="1860334" y="688"/>
        <a:ext cx="4195115" cy="1610679"/>
      </dsp:txXfrm>
    </dsp:sp>
    <dsp:sp modelId="{66E7E8BD-B821-4A6C-813A-C4245CD6F4DA}">
      <dsp:nvSpPr>
        <dsp:cNvPr id="0" name=""/>
        <dsp:cNvSpPr/>
      </dsp:nvSpPr>
      <dsp:spPr>
        <a:xfrm>
          <a:off x="0" y="2014037"/>
          <a:ext cx="6055450" cy="16106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26EF6C-C189-47F7-B108-28B6964EC12F}">
      <dsp:nvSpPr>
        <dsp:cNvPr id="0" name=""/>
        <dsp:cNvSpPr/>
      </dsp:nvSpPr>
      <dsp:spPr>
        <a:xfrm>
          <a:off x="487230" y="2376440"/>
          <a:ext cx="885873" cy="8858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61EE76-E11E-4CA7-BD33-A1371412FF0A}">
      <dsp:nvSpPr>
        <dsp:cNvPr id="0" name=""/>
        <dsp:cNvSpPr/>
      </dsp:nvSpPr>
      <dsp:spPr>
        <a:xfrm>
          <a:off x="1860334" y="2014037"/>
          <a:ext cx="4195115" cy="1610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464" tIns="170464" rIns="170464" bIns="170464" numCol="1" spcCol="1270" anchor="ctr" anchorCtr="0">
          <a:noAutofit/>
        </a:bodyPr>
        <a:lstStyle/>
        <a:p>
          <a:pPr marL="0" lvl="0" indent="0" algn="l" defTabSz="844550">
            <a:lnSpc>
              <a:spcPct val="90000"/>
            </a:lnSpc>
            <a:spcBef>
              <a:spcPct val="0"/>
            </a:spcBef>
            <a:spcAft>
              <a:spcPct val="35000"/>
            </a:spcAft>
            <a:buNone/>
          </a:pPr>
          <a:r>
            <a:rPr lang="en-US" sz="1900" b="1" i="0" kern="1200" baseline="0"/>
            <a:t>Non-Proportional Function</a:t>
          </a:r>
          <a:r>
            <a:rPr lang="en-US" sz="1900" b="0" i="0" kern="1200" baseline="0"/>
            <a:t> – A straight line </a:t>
          </a:r>
          <a:r>
            <a:rPr lang="en-US" sz="1900" b="1" i="0" kern="1200" baseline="0"/>
            <a:t>not passing through the origin</a:t>
          </a:r>
          <a:r>
            <a:rPr lang="en-US" sz="1900" b="0" i="0" kern="1200" baseline="0"/>
            <a:t>. Equation: y = kx + b (b ≠ 0). Example: y = 2x + 5.</a:t>
          </a:r>
          <a:endParaRPr lang="en-US" sz="1900" kern="1200"/>
        </a:p>
      </dsp:txBody>
      <dsp:txXfrm>
        <a:off x="1860334" y="2014037"/>
        <a:ext cx="4195115" cy="1610679"/>
      </dsp:txXfrm>
    </dsp:sp>
    <dsp:sp modelId="{1A21938F-83F5-4512-9B59-CB5EF48BF579}">
      <dsp:nvSpPr>
        <dsp:cNvPr id="0" name=""/>
        <dsp:cNvSpPr/>
      </dsp:nvSpPr>
      <dsp:spPr>
        <a:xfrm>
          <a:off x="0" y="4027387"/>
          <a:ext cx="6055450" cy="16106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9935D5-9D25-4DA0-B211-58918BCC7731}">
      <dsp:nvSpPr>
        <dsp:cNvPr id="0" name=""/>
        <dsp:cNvSpPr/>
      </dsp:nvSpPr>
      <dsp:spPr>
        <a:xfrm>
          <a:off x="487230" y="4389790"/>
          <a:ext cx="885873" cy="8858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1C8BDE-EA80-48F7-A9B6-A80AD9EE3C09}">
      <dsp:nvSpPr>
        <dsp:cNvPr id="0" name=""/>
        <dsp:cNvSpPr/>
      </dsp:nvSpPr>
      <dsp:spPr>
        <a:xfrm>
          <a:off x="1860334" y="4027387"/>
          <a:ext cx="4195115" cy="1610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464" tIns="170464" rIns="170464" bIns="170464" numCol="1" spcCol="1270" anchor="ctr" anchorCtr="0">
          <a:noAutofit/>
        </a:bodyPr>
        <a:lstStyle/>
        <a:p>
          <a:pPr marL="0" lvl="0" indent="0" algn="l" defTabSz="844550">
            <a:lnSpc>
              <a:spcPct val="90000"/>
            </a:lnSpc>
            <a:spcBef>
              <a:spcPct val="0"/>
            </a:spcBef>
            <a:spcAft>
              <a:spcPct val="35000"/>
            </a:spcAft>
            <a:buNone/>
          </a:pPr>
          <a:r>
            <a:rPr lang="en-US" sz="1900" b="1" i="0" kern="1200" baseline="0"/>
            <a:t>Not a Function</a:t>
          </a:r>
          <a:r>
            <a:rPr lang="en-US" sz="1900" b="0" i="0" kern="1200" baseline="0"/>
            <a:t> – An input (x) has </a:t>
          </a:r>
          <a:r>
            <a:rPr lang="en-US" sz="1900" b="1" i="0" kern="1200" baseline="0"/>
            <a:t>more than one output (y)</a:t>
          </a:r>
          <a:r>
            <a:rPr lang="en-US" sz="1900" b="0" i="0" kern="1200" baseline="0"/>
            <a:t>. Example: {(2,3), (2,5)} → 2 maps to 3 and 5.</a:t>
          </a:r>
          <a:endParaRPr lang="en-US" sz="1900" kern="1200"/>
        </a:p>
      </dsp:txBody>
      <dsp:txXfrm>
        <a:off x="1860334" y="4027387"/>
        <a:ext cx="4195115" cy="16106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9347F-8D61-4FB4-8740-13541A547C52}">
      <dsp:nvSpPr>
        <dsp:cNvPr id="0" name=""/>
        <dsp:cNvSpPr/>
      </dsp:nvSpPr>
      <dsp:spPr>
        <a:xfrm>
          <a:off x="0" y="1364"/>
          <a:ext cx="6055450" cy="8874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dirty="0"/>
            <a:t>Instructions:</a:t>
          </a:r>
          <a:endParaRPr lang="en-US" sz="3700" kern="1200" dirty="0"/>
        </a:p>
      </dsp:txBody>
      <dsp:txXfrm>
        <a:off x="43321" y="44685"/>
        <a:ext cx="5968808" cy="800803"/>
      </dsp:txXfrm>
    </dsp:sp>
    <dsp:sp modelId="{A1B2A2DB-9769-4100-B5F8-2EE39B5F1204}">
      <dsp:nvSpPr>
        <dsp:cNvPr id="0" name=""/>
        <dsp:cNvSpPr/>
      </dsp:nvSpPr>
      <dsp:spPr>
        <a:xfrm>
          <a:off x="0" y="888810"/>
          <a:ext cx="6055450" cy="4748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261" tIns="46990" rIns="263144" bIns="46990" numCol="1" spcCol="1270" anchor="t" anchorCtr="0">
          <a:noAutofit/>
        </a:bodyPr>
        <a:lstStyle/>
        <a:p>
          <a:pPr marL="285750" lvl="1" indent="-285750" algn="l" defTabSz="1289050">
            <a:lnSpc>
              <a:spcPct val="90000"/>
            </a:lnSpc>
            <a:spcBef>
              <a:spcPct val="0"/>
            </a:spcBef>
            <a:spcAft>
              <a:spcPct val="20000"/>
            </a:spcAft>
            <a:buFont typeface="+mj-lt"/>
            <a:buAutoNum type="arabicPeriod"/>
          </a:pPr>
          <a:r>
            <a:rPr lang="en-US" sz="2900" kern="1200" dirty="0"/>
            <a:t>Choose a scenario: recipes, travel, shopping, or wages.</a:t>
          </a:r>
        </a:p>
        <a:p>
          <a:pPr marL="285750" lvl="1" indent="-285750" algn="l" defTabSz="1289050">
            <a:lnSpc>
              <a:spcPct val="90000"/>
            </a:lnSpc>
            <a:spcBef>
              <a:spcPct val="0"/>
            </a:spcBef>
            <a:spcAft>
              <a:spcPct val="20000"/>
            </a:spcAft>
            <a:buFont typeface="+mj-lt"/>
            <a:buAutoNum type="arabicPeriod"/>
          </a:pPr>
          <a:r>
            <a:rPr lang="en-US" sz="2900" kern="1200" dirty="0"/>
            <a:t>Create:</a:t>
          </a:r>
        </a:p>
        <a:p>
          <a:pPr marL="571500" lvl="2" indent="-285750" algn="l" defTabSz="1289050">
            <a:lnSpc>
              <a:spcPct val="90000"/>
            </a:lnSpc>
            <a:spcBef>
              <a:spcPct val="0"/>
            </a:spcBef>
            <a:spcAft>
              <a:spcPct val="20000"/>
            </a:spcAft>
            <a:buFont typeface="Wingdings" panose="05000000000000000000" pitchFamily="2" charset="2"/>
            <a:buChar char="Ø"/>
          </a:pPr>
          <a:r>
            <a:rPr lang="en-US" sz="2900" kern="1200" dirty="0"/>
            <a:t>Table of values</a:t>
          </a:r>
        </a:p>
        <a:p>
          <a:pPr marL="571500" lvl="2" indent="-285750" algn="l" defTabSz="1289050">
            <a:lnSpc>
              <a:spcPct val="90000"/>
            </a:lnSpc>
            <a:spcBef>
              <a:spcPct val="0"/>
            </a:spcBef>
            <a:spcAft>
              <a:spcPct val="20000"/>
            </a:spcAft>
            <a:buFont typeface="Wingdings" panose="05000000000000000000" pitchFamily="2" charset="2"/>
            <a:buChar char="Ø"/>
          </a:pPr>
          <a:r>
            <a:rPr lang="en-US" sz="2900" kern="1200" dirty="0"/>
            <a:t>Graph (coordinate plane)</a:t>
          </a:r>
        </a:p>
        <a:p>
          <a:pPr marL="571500" lvl="2" indent="-285750" algn="l" defTabSz="1289050">
            <a:lnSpc>
              <a:spcPct val="90000"/>
            </a:lnSpc>
            <a:spcBef>
              <a:spcPct val="0"/>
            </a:spcBef>
            <a:spcAft>
              <a:spcPct val="20000"/>
            </a:spcAft>
            <a:buFont typeface="Wingdings" panose="05000000000000000000" pitchFamily="2" charset="2"/>
            <a:buChar char="Ø"/>
          </a:pPr>
          <a:r>
            <a:rPr lang="en-US" sz="2900" kern="1200" dirty="0"/>
            <a:t>Equation (y = </a:t>
          </a:r>
          <a:r>
            <a:rPr lang="en-US" sz="2900" kern="1200" dirty="0" err="1"/>
            <a:t>kx</a:t>
          </a:r>
          <a:r>
            <a:rPr lang="en-US" sz="2900" kern="1200" dirty="0"/>
            <a:t> or f(x) = </a:t>
          </a:r>
          <a:r>
            <a:rPr lang="en-US" sz="2900" kern="1200" dirty="0" err="1"/>
            <a:t>kx</a:t>
          </a:r>
          <a:r>
            <a:rPr lang="en-US" sz="2900" kern="1200" dirty="0"/>
            <a:t>)</a:t>
          </a:r>
        </a:p>
        <a:p>
          <a:pPr marL="571500" lvl="2" indent="-285750" algn="l" defTabSz="1289050">
            <a:lnSpc>
              <a:spcPct val="90000"/>
            </a:lnSpc>
            <a:spcBef>
              <a:spcPct val="0"/>
            </a:spcBef>
            <a:spcAft>
              <a:spcPct val="20000"/>
            </a:spcAft>
            <a:buFont typeface="Wingdings" panose="05000000000000000000" pitchFamily="2" charset="2"/>
            <a:buChar char="Ø"/>
          </a:pPr>
          <a:r>
            <a:rPr lang="en-US" sz="2900" kern="1200" dirty="0"/>
            <a:t>Function representation</a:t>
          </a:r>
        </a:p>
        <a:p>
          <a:pPr marL="285750" lvl="1" indent="-285750" algn="l" defTabSz="1289050">
            <a:lnSpc>
              <a:spcPct val="90000"/>
            </a:lnSpc>
            <a:spcBef>
              <a:spcPct val="0"/>
            </a:spcBef>
            <a:spcAft>
              <a:spcPct val="20000"/>
            </a:spcAft>
            <a:buFont typeface="+mj-lt"/>
            <a:buAutoNum type="arabicPeriod"/>
          </a:pPr>
          <a:r>
            <a:rPr lang="en-US" sz="2900" kern="1200" dirty="0"/>
            <a:t>Identify if it is proportional or non-proportional.</a:t>
          </a:r>
        </a:p>
        <a:p>
          <a:pPr marL="285750" lvl="1" indent="-285750" algn="l" defTabSz="1289050">
            <a:lnSpc>
              <a:spcPct val="90000"/>
            </a:lnSpc>
            <a:spcBef>
              <a:spcPct val="0"/>
            </a:spcBef>
            <a:spcAft>
              <a:spcPct val="20000"/>
            </a:spcAft>
            <a:buFont typeface="+mj-lt"/>
            <a:buAutoNum type="arabicPeriod"/>
          </a:pPr>
          <a:r>
            <a:rPr lang="en-US" sz="2900" kern="1200" dirty="0"/>
            <a:t>Present your results to the class.</a:t>
          </a:r>
        </a:p>
      </dsp:txBody>
      <dsp:txXfrm>
        <a:off x="0" y="888810"/>
        <a:ext cx="6055450" cy="47485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1A73F-1A61-4625-AFAF-CBF3339CD721}" type="datetimeFigureOut">
              <a:rPr lang="en-US" smtClean="0"/>
              <a:t>9/1/2025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38F1E1-0279-4CC0-9674-07B98D3401A1}" type="slidenum">
              <a:rPr lang="en-US" smtClean="0"/>
              <a:t>‹#›</a:t>
            </a:fld>
            <a:endParaRPr lang="en-US"/>
          </a:p>
        </p:txBody>
      </p:sp>
    </p:spTree>
    <p:extLst>
      <p:ext uri="{BB962C8B-B14F-4D97-AF65-F5344CB8AC3E}">
        <p14:creationId xmlns:p14="http://schemas.microsoft.com/office/powerpoint/2010/main" val="3642473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class! Welcome to our unit on </a:t>
            </a:r>
            <a:r>
              <a:rPr lang="en-US" b="1" dirty="0"/>
              <a:t>Proportional Relationships &amp; Functions</a:t>
            </a:r>
            <a:r>
              <a:rPr lang="en-US" dirty="0"/>
              <a:t>. I’m [Your Name], and today we will focus on understanding </a:t>
            </a:r>
            <a:r>
              <a:rPr lang="en-US" b="1" dirty="0"/>
              <a:t>key vocabulary</a:t>
            </a:r>
            <a:r>
              <a:rPr lang="en-US" dirty="0"/>
              <a:t> and how to </a:t>
            </a:r>
            <a:r>
              <a:rPr lang="en-US" b="1" dirty="0"/>
              <a:t>identify proportional relationships</a:t>
            </a:r>
            <a:r>
              <a:rPr lang="en-US" dirty="0"/>
              <a:t> in tables. Let’s get started!</a:t>
            </a:r>
          </a:p>
        </p:txBody>
      </p:sp>
      <p:sp>
        <p:nvSpPr>
          <p:cNvPr id="4" name="Slide Number Placeholder 3"/>
          <p:cNvSpPr>
            <a:spLocks noGrp="1"/>
          </p:cNvSpPr>
          <p:nvPr>
            <p:ph type="sldNum" sz="quarter" idx="5"/>
          </p:nvPr>
        </p:nvSpPr>
        <p:spPr/>
        <p:txBody>
          <a:bodyPr/>
          <a:lstStyle/>
          <a:p>
            <a:fld id="{5D38F1E1-0279-4CC0-9674-07B98D3401A1}" type="slidenum">
              <a:rPr lang="en-US" smtClean="0"/>
              <a:t>1</a:t>
            </a:fld>
            <a:endParaRPr lang="en-US"/>
          </a:p>
        </p:txBody>
      </p:sp>
    </p:spTree>
    <p:extLst>
      <p:ext uri="{BB962C8B-B14F-4D97-AF65-F5344CB8AC3E}">
        <p14:creationId xmlns:p14="http://schemas.microsoft.com/office/powerpoint/2010/main" val="1349429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compare relationships, we use three tools: tables, graphs, and equations. Remember: a proportional relationship always has the same constant of proportionality. On graphs, it’s a straight line through the origin. And in equations, it looks like y = </a:t>
            </a:r>
            <a:r>
              <a:rPr lang="en-US" dirty="0" err="1"/>
              <a:t>kx</a:t>
            </a:r>
            <a:r>
              <a:rPr lang="en-US" dirty="0"/>
              <a:t> with no extra number added.</a:t>
            </a:r>
          </a:p>
        </p:txBody>
      </p:sp>
      <p:sp>
        <p:nvSpPr>
          <p:cNvPr id="4" name="Slide Number Placeholder 3"/>
          <p:cNvSpPr>
            <a:spLocks noGrp="1"/>
          </p:cNvSpPr>
          <p:nvPr>
            <p:ph type="sldNum" sz="quarter" idx="5"/>
          </p:nvPr>
        </p:nvSpPr>
        <p:spPr/>
        <p:txBody>
          <a:bodyPr/>
          <a:lstStyle/>
          <a:p>
            <a:fld id="{5D38F1E1-0279-4CC0-9674-07B98D3401A1}" type="slidenum">
              <a:rPr lang="en-US" smtClean="0"/>
              <a:t>10</a:t>
            </a:fld>
            <a:endParaRPr lang="en-US"/>
          </a:p>
        </p:txBody>
      </p:sp>
    </p:spTree>
    <p:extLst>
      <p:ext uri="{BB962C8B-B14F-4D97-AF65-F5344CB8AC3E}">
        <p14:creationId xmlns:p14="http://schemas.microsoft.com/office/powerpoint/2010/main" val="877378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test what we’ve learned. Work with your partner: look at each representation—table, graph, and equation. First, solve for k if you can. Then decide: is it proportional or non-proportional? And most importantly, explain </a:t>
            </a:r>
            <a:r>
              <a:rPr lang="en-US" i="1" dirty="0"/>
              <a:t>why</a:t>
            </a:r>
            <a:r>
              <a:rPr lang="en-US" dirty="0"/>
              <a:t>.</a:t>
            </a:r>
          </a:p>
        </p:txBody>
      </p:sp>
      <p:sp>
        <p:nvSpPr>
          <p:cNvPr id="4" name="Slide Number Placeholder 3"/>
          <p:cNvSpPr>
            <a:spLocks noGrp="1"/>
          </p:cNvSpPr>
          <p:nvPr>
            <p:ph type="sldNum" sz="quarter" idx="5"/>
          </p:nvPr>
        </p:nvSpPr>
        <p:spPr/>
        <p:txBody>
          <a:bodyPr/>
          <a:lstStyle/>
          <a:p>
            <a:fld id="{5D38F1E1-0279-4CC0-9674-07B98D3401A1}" type="slidenum">
              <a:rPr lang="en-US" smtClean="0"/>
              <a:t>11</a:t>
            </a:fld>
            <a:endParaRPr lang="en-US"/>
          </a:p>
        </p:txBody>
      </p:sp>
    </p:spTree>
    <p:extLst>
      <p:ext uri="{BB962C8B-B14F-4D97-AF65-F5344CB8AC3E}">
        <p14:creationId xmlns:p14="http://schemas.microsoft.com/office/powerpoint/2010/main" val="2559190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class! Today, we will learn how to distinguish proportional functions from non-proportional functions. Remember, every proportional relationship is a function, but not every function is proportional. Let’s explore what makes them different</a:t>
            </a:r>
          </a:p>
        </p:txBody>
      </p:sp>
      <p:sp>
        <p:nvSpPr>
          <p:cNvPr id="4" name="Slide Number Placeholder 3"/>
          <p:cNvSpPr>
            <a:spLocks noGrp="1"/>
          </p:cNvSpPr>
          <p:nvPr>
            <p:ph type="sldNum" sz="quarter" idx="5"/>
          </p:nvPr>
        </p:nvSpPr>
        <p:spPr/>
        <p:txBody>
          <a:bodyPr/>
          <a:lstStyle/>
          <a:p>
            <a:fld id="{5D38F1E1-0279-4CC0-9674-07B98D3401A1}" type="slidenum">
              <a:rPr lang="en-US" smtClean="0"/>
              <a:t>12</a:t>
            </a:fld>
            <a:endParaRPr lang="en-US"/>
          </a:p>
        </p:txBody>
      </p:sp>
    </p:spTree>
    <p:extLst>
      <p:ext uri="{BB962C8B-B14F-4D97-AF65-F5344CB8AC3E}">
        <p14:creationId xmlns:p14="http://schemas.microsoft.com/office/powerpoint/2010/main" val="2795247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proportional functions always pass through the origin. Non-proportional functions have a y-intercept. And if one x gives more than one y, it’s </a:t>
            </a:r>
            <a:r>
              <a:rPr lang="en-US" b="1" dirty="0"/>
              <a:t>not a function</a:t>
            </a:r>
            <a:r>
              <a:rPr lang="en-US" dirty="0"/>
              <a:t>.</a:t>
            </a:r>
          </a:p>
        </p:txBody>
      </p:sp>
      <p:sp>
        <p:nvSpPr>
          <p:cNvPr id="4" name="Slide Number Placeholder 3"/>
          <p:cNvSpPr>
            <a:spLocks noGrp="1"/>
          </p:cNvSpPr>
          <p:nvPr>
            <p:ph type="sldNum" sz="quarter" idx="5"/>
          </p:nvPr>
        </p:nvSpPr>
        <p:spPr/>
        <p:txBody>
          <a:bodyPr/>
          <a:lstStyle/>
          <a:p>
            <a:fld id="{5D38F1E1-0279-4CC0-9674-07B98D3401A1}" type="slidenum">
              <a:rPr lang="en-US" smtClean="0"/>
              <a:t>13</a:t>
            </a:fld>
            <a:endParaRPr lang="en-US"/>
          </a:p>
        </p:txBody>
      </p:sp>
    </p:spTree>
    <p:extLst>
      <p:ext uri="{BB962C8B-B14F-4D97-AF65-F5344CB8AC3E}">
        <p14:creationId xmlns:p14="http://schemas.microsoft.com/office/powerpoint/2010/main" val="2455900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class! Today we are going to use everything we learned this week about proportional relationships and functions. Our goal is to apply tables, graphs, equations, and functions to real-world scenarios. By the end of the lesson, you should be able to solve problems and explain your reasoning</a:t>
            </a:r>
          </a:p>
        </p:txBody>
      </p:sp>
      <p:sp>
        <p:nvSpPr>
          <p:cNvPr id="4" name="Slide Number Placeholder 3"/>
          <p:cNvSpPr>
            <a:spLocks noGrp="1"/>
          </p:cNvSpPr>
          <p:nvPr>
            <p:ph type="sldNum" sz="quarter" idx="5"/>
          </p:nvPr>
        </p:nvSpPr>
        <p:spPr/>
        <p:txBody>
          <a:bodyPr/>
          <a:lstStyle/>
          <a:p>
            <a:fld id="{5D38F1E1-0279-4CC0-9674-07B98D3401A1}" type="slidenum">
              <a:rPr lang="en-US" smtClean="0"/>
              <a:t>15</a:t>
            </a:fld>
            <a:endParaRPr lang="en-US"/>
          </a:p>
        </p:txBody>
      </p:sp>
    </p:spTree>
    <p:extLst>
      <p:ext uri="{BB962C8B-B14F-4D97-AF65-F5344CB8AC3E}">
        <p14:creationId xmlns:p14="http://schemas.microsoft.com/office/powerpoint/2010/main" val="4144658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with your group to pick a scenario. Make a table first, then plot your graph, write your equation, and show how it works as a function. Decide if it is proportional or not. Be ready to present and explain why it is proportional or non-proportional.</a:t>
            </a:r>
          </a:p>
        </p:txBody>
      </p:sp>
      <p:sp>
        <p:nvSpPr>
          <p:cNvPr id="4" name="Slide Number Placeholder 3"/>
          <p:cNvSpPr>
            <a:spLocks noGrp="1"/>
          </p:cNvSpPr>
          <p:nvPr>
            <p:ph type="sldNum" sz="quarter" idx="5"/>
          </p:nvPr>
        </p:nvSpPr>
        <p:spPr/>
        <p:txBody>
          <a:bodyPr/>
          <a:lstStyle/>
          <a:p>
            <a:fld id="{5D38F1E1-0279-4CC0-9674-07B98D3401A1}" type="slidenum">
              <a:rPr lang="en-US" smtClean="0"/>
              <a:t>16</a:t>
            </a:fld>
            <a:endParaRPr lang="en-US"/>
          </a:p>
        </p:txBody>
      </p:sp>
    </p:spTree>
    <p:extLst>
      <p:ext uri="{BB962C8B-B14F-4D97-AF65-F5344CB8AC3E}">
        <p14:creationId xmlns:p14="http://schemas.microsoft.com/office/powerpoint/2010/main" val="3436308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learn </a:t>
            </a:r>
            <a:r>
              <a:rPr lang="en-US" b="1" dirty="0"/>
              <a:t>ratio</a:t>
            </a:r>
            <a:r>
              <a:rPr lang="en-US" dirty="0"/>
              <a:t> and </a:t>
            </a:r>
            <a:r>
              <a:rPr lang="en-US" b="1" dirty="0"/>
              <a:t>rate</a:t>
            </a:r>
            <a:r>
              <a:rPr lang="en-US" dirty="0"/>
              <a:t>. A </a:t>
            </a:r>
            <a:r>
              <a:rPr lang="en-US" b="1" dirty="0"/>
              <a:t>ratio</a:t>
            </a:r>
            <a:r>
              <a:rPr lang="en-US" dirty="0"/>
              <a:t> compares two quantities, like 2 pencils for $1. A </a:t>
            </a:r>
            <a:r>
              <a:rPr lang="en-US" b="1" dirty="0"/>
              <a:t>rate</a:t>
            </a:r>
            <a:r>
              <a:rPr lang="en-US" dirty="0"/>
              <a:t> is a ratio comparing quantities with different units, like a car traveling 60 miles in 1 hour. Can anyone give another example of a ratio or rate?</a:t>
            </a:r>
          </a:p>
        </p:txBody>
      </p:sp>
      <p:sp>
        <p:nvSpPr>
          <p:cNvPr id="4" name="Slide Number Placeholder 3"/>
          <p:cNvSpPr>
            <a:spLocks noGrp="1"/>
          </p:cNvSpPr>
          <p:nvPr>
            <p:ph type="sldNum" sz="quarter" idx="5"/>
          </p:nvPr>
        </p:nvSpPr>
        <p:spPr/>
        <p:txBody>
          <a:bodyPr/>
          <a:lstStyle/>
          <a:p>
            <a:fld id="{5D38F1E1-0279-4CC0-9674-07B98D3401A1}" type="slidenum">
              <a:rPr lang="en-US" smtClean="0"/>
              <a:t>2</a:t>
            </a:fld>
            <a:endParaRPr lang="en-US"/>
          </a:p>
        </p:txBody>
      </p:sp>
    </p:spTree>
    <p:extLst>
      <p:ext uri="{BB962C8B-B14F-4D97-AF65-F5344CB8AC3E}">
        <p14:creationId xmlns:p14="http://schemas.microsoft.com/office/powerpoint/2010/main" val="403130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a:t>
            </a:r>
            <a:r>
              <a:rPr lang="en-US" b="1" dirty="0"/>
              <a:t>unit rate</a:t>
            </a:r>
            <a:r>
              <a:rPr lang="en-US" dirty="0"/>
              <a:t> is the cost for one item—in this case, $0.50 per pencil. The </a:t>
            </a:r>
            <a:r>
              <a:rPr lang="en-US" b="1" dirty="0"/>
              <a:t>constant of proportionality</a:t>
            </a:r>
            <a:r>
              <a:rPr lang="en-US" dirty="0"/>
              <a:t>, k, is calculated by dividing y by x. Notice that for all rows, k = 0.5, which means this is a proportional relationship.</a:t>
            </a:r>
          </a:p>
        </p:txBody>
      </p:sp>
      <p:sp>
        <p:nvSpPr>
          <p:cNvPr id="4" name="Slide Number Placeholder 3"/>
          <p:cNvSpPr>
            <a:spLocks noGrp="1"/>
          </p:cNvSpPr>
          <p:nvPr>
            <p:ph type="sldNum" sz="quarter" idx="5"/>
          </p:nvPr>
        </p:nvSpPr>
        <p:spPr/>
        <p:txBody>
          <a:bodyPr/>
          <a:lstStyle/>
          <a:p>
            <a:fld id="{5D38F1E1-0279-4CC0-9674-07B98D3401A1}" type="slidenum">
              <a:rPr lang="en-US" smtClean="0"/>
              <a:t>3</a:t>
            </a:fld>
            <a:endParaRPr lang="en-US"/>
          </a:p>
        </p:txBody>
      </p:sp>
    </p:spTree>
    <p:extLst>
      <p:ext uri="{BB962C8B-B14F-4D97-AF65-F5344CB8AC3E}">
        <p14:creationId xmlns:p14="http://schemas.microsoft.com/office/powerpoint/2010/main" val="3750803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1" dirty="0"/>
              <a:t>proportional relationship</a:t>
            </a:r>
            <a:r>
              <a:rPr lang="en-US" dirty="0"/>
              <a:t> has a constant k. For example, doubling the number of pencils doubles the cost. A </a:t>
            </a:r>
            <a:r>
              <a:rPr lang="en-US" b="1" dirty="0"/>
              <a:t>function</a:t>
            </a:r>
            <a:r>
              <a:rPr lang="en-US" dirty="0"/>
              <a:t> gives exactly one output for each input. In this table, every number of pencils has one total cost, so it’s a function.</a:t>
            </a:r>
          </a:p>
        </p:txBody>
      </p:sp>
      <p:sp>
        <p:nvSpPr>
          <p:cNvPr id="4" name="Slide Number Placeholder 3"/>
          <p:cNvSpPr>
            <a:spLocks noGrp="1"/>
          </p:cNvSpPr>
          <p:nvPr>
            <p:ph type="sldNum" sz="quarter" idx="5"/>
          </p:nvPr>
        </p:nvSpPr>
        <p:spPr/>
        <p:txBody>
          <a:bodyPr/>
          <a:lstStyle/>
          <a:p>
            <a:fld id="{5D38F1E1-0279-4CC0-9674-07B98D3401A1}" type="slidenum">
              <a:rPr lang="en-US" smtClean="0"/>
              <a:t>4</a:t>
            </a:fld>
            <a:endParaRPr lang="en-US"/>
          </a:p>
        </p:txBody>
      </p:sp>
    </p:spTree>
    <p:extLst>
      <p:ext uri="{BB962C8B-B14F-4D97-AF65-F5344CB8AC3E}">
        <p14:creationId xmlns:p14="http://schemas.microsoft.com/office/powerpoint/2010/main" val="4132635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calculate k for each ordered pair in both tables. Look for consistency: if k is the same for all pairs, it’s proportional. Next, check the function rule: does each x have exactly one y? Table 1 should be proportional and a function. Table 2 is a function but </a:t>
            </a:r>
            <a:r>
              <a:rPr lang="en-US" b="1" dirty="0"/>
              <a:t>not proportional</a:t>
            </a:r>
            <a:r>
              <a:rPr lang="en-US" dirty="0"/>
              <a:t> because k changes. Discuss your answers with your partner, then we’ll review as a class.</a:t>
            </a:r>
          </a:p>
        </p:txBody>
      </p:sp>
      <p:sp>
        <p:nvSpPr>
          <p:cNvPr id="4" name="Slide Number Placeholder 3"/>
          <p:cNvSpPr>
            <a:spLocks noGrp="1"/>
          </p:cNvSpPr>
          <p:nvPr>
            <p:ph type="sldNum" sz="quarter" idx="5"/>
          </p:nvPr>
        </p:nvSpPr>
        <p:spPr/>
        <p:txBody>
          <a:bodyPr/>
          <a:lstStyle/>
          <a:p>
            <a:fld id="{5D38F1E1-0279-4CC0-9674-07B98D3401A1}" type="slidenum">
              <a:rPr lang="en-US" smtClean="0"/>
              <a:t>5</a:t>
            </a:fld>
            <a:endParaRPr lang="en-US"/>
          </a:p>
        </p:txBody>
      </p:sp>
    </p:spTree>
    <p:extLst>
      <p:ext uri="{BB962C8B-B14F-4D97-AF65-F5344CB8AC3E}">
        <p14:creationId xmlns:p14="http://schemas.microsoft.com/office/powerpoint/2010/main" val="229871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class! Today we will continue learning about proportional relationships, but this time, we will </a:t>
            </a:r>
            <a:r>
              <a:rPr lang="en-US" b="1" dirty="0"/>
              <a:t>graph them on the coordinate plane</a:t>
            </a:r>
            <a:r>
              <a:rPr lang="en-US" dirty="0"/>
              <a:t>. By the end of this lesson, you will be able to plot points from a table, draw a line through the origin, and identify the constant of proportionality, k.</a:t>
            </a:r>
          </a:p>
        </p:txBody>
      </p:sp>
      <p:sp>
        <p:nvSpPr>
          <p:cNvPr id="4" name="Slide Number Placeholder 3"/>
          <p:cNvSpPr>
            <a:spLocks noGrp="1"/>
          </p:cNvSpPr>
          <p:nvPr>
            <p:ph type="sldNum" sz="quarter" idx="5"/>
          </p:nvPr>
        </p:nvSpPr>
        <p:spPr/>
        <p:txBody>
          <a:bodyPr/>
          <a:lstStyle/>
          <a:p>
            <a:fld id="{5D38F1E1-0279-4CC0-9674-07B98D3401A1}" type="slidenum">
              <a:rPr lang="en-US" smtClean="0"/>
              <a:t>6</a:t>
            </a:fld>
            <a:endParaRPr lang="en-US"/>
          </a:p>
        </p:txBody>
      </p:sp>
    </p:spTree>
    <p:extLst>
      <p:ext uri="{BB962C8B-B14F-4D97-AF65-F5344CB8AC3E}">
        <p14:creationId xmlns:p14="http://schemas.microsoft.com/office/powerpoint/2010/main" val="1979377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table showing hours worked and pay. First, plot the points (1,15), (2,30), and (3,45) on the graph. Then, draw a straight line through the origin. Notice that the slope, or </a:t>
            </a:r>
            <a:r>
              <a:rPr lang="en-US" b="1" dirty="0"/>
              <a:t>k</a:t>
            </a:r>
            <a:r>
              <a:rPr lang="en-US" dirty="0"/>
              <a:t>, is 15. This means each hour earns $15. If the line passes through the origin and the points are aligned, the relationship is </a:t>
            </a:r>
            <a:r>
              <a:rPr lang="en-US" b="1" dirty="0"/>
              <a:t>proportional</a:t>
            </a:r>
            <a:r>
              <a:rPr lang="en-US" dirty="0"/>
              <a:t>.</a:t>
            </a:r>
          </a:p>
        </p:txBody>
      </p:sp>
      <p:sp>
        <p:nvSpPr>
          <p:cNvPr id="4" name="Slide Number Placeholder 3"/>
          <p:cNvSpPr>
            <a:spLocks noGrp="1"/>
          </p:cNvSpPr>
          <p:nvPr>
            <p:ph type="sldNum" sz="quarter" idx="5"/>
          </p:nvPr>
        </p:nvSpPr>
        <p:spPr/>
        <p:txBody>
          <a:bodyPr/>
          <a:lstStyle/>
          <a:p>
            <a:fld id="{5D38F1E1-0279-4CC0-9674-07B98D3401A1}" type="slidenum">
              <a:rPr lang="en-US" smtClean="0"/>
              <a:t>7</a:t>
            </a:fld>
            <a:endParaRPr lang="en-US"/>
          </a:p>
        </p:txBody>
      </p:sp>
    </p:spTree>
    <p:extLst>
      <p:ext uri="{BB962C8B-B14F-4D97-AF65-F5344CB8AC3E}">
        <p14:creationId xmlns:p14="http://schemas.microsoft.com/office/powerpoint/2010/main" val="3002764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your turn! Use this table of apples and their cost to plot points on the graph, draw a line through the origin, and find k. Discuss with your partner: Does this relationship look proportional?</a:t>
            </a:r>
          </a:p>
        </p:txBody>
      </p:sp>
      <p:sp>
        <p:nvSpPr>
          <p:cNvPr id="4" name="Slide Number Placeholder 3"/>
          <p:cNvSpPr>
            <a:spLocks noGrp="1"/>
          </p:cNvSpPr>
          <p:nvPr>
            <p:ph type="sldNum" sz="quarter" idx="5"/>
          </p:nvPr>
        </p:nvSpPr>
        <p:spPr/>
        <p:txBody>
          <a:bodyPr/>
          <a:lstStyle/>
          <a:p>
            <a:fld id="{5D38F1E1-0279-4CC0-9674-07B98D3401A1}" type="slidenum">
              <a:rPr lang="en-US" smtClean="0"/>
              <a:t>8</a:t>
            </a:fld>
            <a:endParaRPr lang="en-US"/>
          </a:p>
        </p:txBody>
      </p:sp>
    </p:spTree>
    <p:extLst>
      <p:ext uri="{BB962C8B-B14F-4D97-AF65-F5344CB8AC3E}">
        <p14:creationId xmlns:p14="http://schemas.microsoft.com/office/powerpoint/2010/main" val="2092515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take our knowledge of proportional and non-proportional relationships further. By the end of class, you’ll be able to look at a table, a graph, or an equation and tell me whether the relationship is proportional or not—and explain </a:t>
            </a:r>
            <a:r>
              <a:rPr lang="en-US" i="1" dirty="0"/>
              <a:t>why</a:t>
            </a:r>
            <a:r>
              <a:rPr lang="en-US" dirty="0"/>
              <a:t>.</a:t>
            </a:r>
          </a:p>
        </p:txBody>
      </p:sp>
      <p:sp>
        <p:nvSpPr>
          <p:cNvPr id="4" name="Slide Number Placeholder 3"/>
          <p:cNvSpPr>
            <a:spLocks noGrp="1"/>
          </p:cNvSpPr>
          <p:nvPr>
            <p:ph type="sldNum" sz="quarter" idx="5"/>
          </p:nvPr>
        </p:nvSpPr>
        <p:spPr/>
        <p:txBody>
          <a:bodyPr/>
          <a:lstStyle/>
          <a:p>
            <a:fld id="{5D38F1E1-0279-4CC0-9674-07B98D3401A1}" type="slidenum">
              <a:rPr lang="en-US" smtClean="0"/>
              <a:t>9</a:t>
            </a:fld>
            <a:endParaRPr lang="en-US"/>
          </a:p>
        </p:txBody>
      </p:sp>
    </p:spTree>
    <p:extLst>
      <p:ext uri="{BB962C8B-B14F-4D97-AF65-F5344CB8AC3E}">
        <p14:creationId xmlns:p14="http://schemas.microsoft.com/office/powerpoint/2010/main" val="3651885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84A420-F50C-4C2C-B88E-E6F4EF504B6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93A6D2E-5228-4998-9E24-EFCCA024675E}"/>
              </a:ext>
            </a:extLst>
          </p:cNvPr>
          <p:cNvSpPr/>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9D878C-9930-44AF-AE18-FCA0DAE10D39}"/>
              </a:ext>
            </a:extLst>
          </p:cNvPr>
          <p:cNvSpPr>
            <a:spLocks noGrp="1"/>
          </p:cNvSpPr>
          <p:nvPr>
            <p:ph type="ctrTitle"/>
          </p:nvPr>
        </p:nvSpPr>
        <p:spPr>
          <a:xfrm>
            <a:off x="761802" y="852055"/>
            <a:ext cx="10380572" cy="2581463"/>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82D608-1F8D-47BB-B595-43B7BEACA90A}"/>
              </a:ext>
            </a:extLst>
          </p:cNvPr>
          <p:cNvSpPr>
            <a:spLocks noGrp="1"/>
          </p:cNvSpPr>
          <p:nvPr>
            <p:ph type="subTitle" idx="1"/>
          </p:nvPr>
        </p:nvSpPr>
        <p:spPr>
          <a:xfrm>
            <a:off x="761802" y="3754582"/>
            <a:ext cx="10380572" cy="224443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2D3C1DA-DAC9-422B-9450-54A7E03B3DE0}"/>
              </a:ext>
            </a:extLst>
          </p:cNvPr>
          <p:cNvSpPr>
            <a:spLocks noGrp="1"/>
          </p:cNvSpPr>
          <p:nvPr>
            <p:ph type="dt" sz="half" idx="10"/>
          </p:nvPr>
        </p:nvSpPr>
        <p:spPr/>
        <p:txBody>
          <a:bodyPr/>
          <a:lstStyle/>
          <a:p>
            <a:fld id="{3341EE12-F28E-4B03-A404-A8FCAE0F6316}" type="datetime1">
              <a:rPr lang="en-US" smtClean="0"/>
              <a:t>9/1/2025</a:t>
            </a:fld>
            <a:endParaRPr lang="en-US" dirty="0"/>
          </a:p>
        </p:txBody>
      </p:sp>
      <p:sp>
        <p:nvSpPr>
          <p:cNvPr id="5" name="Footer Placeholder 4">
            <a:extLst>
              <a:ext uri="{FF2B5EF4-FFF2-40B4-BE49-F238E27FC236}">
                <a16:creationId xmlns:a16="http://schemas.microsoft.com/office/drawing/2014/main" id="{6739A2B9-3E23-4C08-A5CE-698861210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2E61E-26F7-4369-8F2F-6D3CDF644D94}"/>
              </a:ext>
            </a:extLst>
          </p:cNvPr>
          <p:cNvSpPr>
            <a:spLocks noGrp="1"/>
          </p:cNvSpPr>
          <p:nvPr>
            <p:ph type="sldNum" sz="quarter" idx="12"/>
          </p:nvPr>
        </p:nvSpPr>
        <p:spPr/>
        <p:txBody>
          <a:bodyPr/>
          <a:lstStyle/>
          <a:p>
            <a:fld id="{B4A918BC-4D43-4B42-B3C0-E7EBE25E6AF0}" type="slidenum">
              <a:rPr lang="en-US" smtClean="0"/>
              <a:t>‹#›</a:t>
            </a:fld>
            <a:endParaRPr lang="en-US" dirty="0"/>
          </a:p>
        </p:txBody>
      </p:sp>
      <p:cxnSp>
        <p:nvCxnSpPr>
          <p:cNvPr id="23" name="Straight Connector 22">
            <a:extLst>
              <a:ext uri="{FF2B5EF4-FFF2-40B4-BE49-F238E27FC236}">
                <a16:creationId xmlns:a16="http://schemas.microsoft.com/office/drawing/2014/main" id="{3ADB48DB-8E25-4F2F-8C02-5B793937255F}"/>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2BA7E3-7313-49C8-A245-A85BDEB13EB3}"/>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215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69F7-12D5-40F0-88F0-33D60AEB021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65BB511-E79D-41D8-AF91-14A5C803FC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05DFA-4DAF-4B30-8032-503081AEA4BF}"/>
              </a:ext>
            </a:extLst>
          </p:cNvPr>
          <p:cNvSpPr>
            <a:spLocks noGrp="1"/>
          </p:cNvSpPr>
          <p:nvPr>
            <p:ph type="dt" sz="half" idx="10"/>
          </p:nvPr>
        </p:nvSpPr>
        <p:spPr/>
        <p:txBody>
          <a:bodyPr/>
          <a:lstStyle/>
          <a:p>
            <a:fld id="{B68B8189-0D9C-48A6-9FA3-862227B094CE}" type="datetime1">
              <a:rPr lang="en-US" smtClean="0"/>
              <a:t>9/1/2025</a:t>
            </a:fld>
            <a:endParaRPr lang="en-US"/>
          </a:p>
        </p:txBody>
      </p:sp>
      <p:sp>
        <p:nvSpPr>
          <p:cNvPr id="5" name="Footer Placeholder 4">
            <a:extLst>
              <a:ext uri="{FF2B5EF4-FFF2-40B4-BE49-F238E27FC236}">
                <a16:creationId xmlns:a16="http://schemas.microsoft.com/office/drawing/2014/main" id="{E034FBF5-16C0-46A0-916A-4910C1B61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26EA6-7E48-454C-887A-0EF3356F91D5}"/>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068125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312BAB-A07B-4FEA-8EB5-A7BD8B24C6DA}"/>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F245A432-7E52-48B5-A8BB-13EED592E35A}"/>
              </a:ext>
            </a:extLst>
          </p:cNvPr>
          <p:cNvSpPr/>
          <p:nvPr/>
        </p:nvSpPr>
        <p:spPr>
          <a:xfrm>
            <a:off x="7813964" y="0"/>
            <a:ext cx="4378036" cy="6858000"/>
          </a:xfrm>
          <a:prstGeom prst="rect">
            <a:avLst/>
          </a:prstGeom>
          <a:ln>
            <a:noFill/>
          </a:ln>
          <a:effectLst>
            <a:outerShdw blurRad="254000" dist="152400" dir="1068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56288B6-16BD-4DEE-9187-C78963ED1D8A}"/>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Vertical Title 1">
            <a:extLst>
              <a:ext uri="{FF2B5EF4-FFF2-40B4-BE49-F238E27FC236}">
                <a16:creationId xmlns:a16="http://schemas.microsoft.com/office/drawing/2014/main" id="{F9259F7B-ED77-4251-A424-93712C6F57A0}"/>
              </a:ext>
            </a:extLst>
          </p:cNvPr>
          <p:cNvSpPr>
            <a:spLocks noGrp="1"/>
          </p:cNvSpPr>
          <p:nvPr>
            <p:ph type="title" orient="vert"/>
          </p:nvPr>
        </p:nvSpPr>
        <p:spPr>
          <a:xfrm>
            <a:off x="8139544" y="872836"/>
            <a:ext cx="2521527" cy="5119256"/>
          </a:xfrm>
        </p:spPr>
        <p:txBody>
          <a:bodyPr vert="eaVert" ancho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0295692-9BD0-4EB9-B344-9A6945DB0B81}"/>
              </a:ext>
            </a:extLst>
          </p:cNvPr>
          <p:cNvSpPr>
            <a:spLocks noGrp="1"/>
          </p:cNvSpPr>
          <p:nvPr>
            <p:ph type="body" orient="vert" idx="1"/>
          </p:nvPr>
        </p:nvSpPr>
        <p:spPr>
          <a:xfrm>
            <a:off x="756746" y="872836"/>
            <a:ext cx="6634169" cy="51192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B128527-7CED-4CF3-A260-649685D2E6D3}"/>
              </a:ext>
            </a:extLst>
          </p:cNvPr>
          <p:cNvSpPr>
            <a:spLocks noGrp="1"/>
          </p:cNvSpPr>
          <p:nvPr>
            <p:ph type="dt" sz="half" idx="10"/>
          </p:nvPr>
        </p:nvSpPr>
        <p:spPr>
          <a:xfrm>
            <a:off x="329184" y="6236208"/>
            <a:ext cx="3037459" cy="365125"/>
          </a:xfrm>
        </p:spPr>
        <p:txBody>
          <a:bodyPr/>
          <a:lstStyle/>
          <a:p>
            <a:fld id="{26ADDCAE-6443-42C3-9C19-F95985500186}" type="datetime1">
              <a:rPr lang="en-US" smtClean="0"/>
              <a:t>9/1/2025</a:t>
            </a:fld>
            <a:endParaRPr lang="en-US" dirty="0"/>
          </a:p>
        </p:txBody>
      </p:sp>
      <p:sp>
        <p:nvSpPr>
          <p:cNvPr id="5" name="Footer Placeholder 4">
            <a:extLst>
              <a:ext uri="{FF2B5EF4-FFF2-40B4-BE49-F238E27FC236}">
                <a16:creationId xmlns:a16="http://schemas.microsoft.com/office/drawing/2014/main" id="{20517F65-E517-4B50-B559-FD7D59F3E8B5}"/>
              </a:ext>
            </a:extLst>
          </p:cNvPr>
          <p:cNvSpPr>
            <a:spLocks noGrp="1"/>
          </p:cNvSpPr>
          <p:nvPr>
            <p:ph type="ftr" sz="quarter" idx="11"/>
          </p:nvPr>
        </p:nvSpPr>
        <p:spPr>
          <a:xfrm>
            <a:off x="329184" y="237744"/>
            <a:ext cx="3581400" cy="365125"/>
          </a:xfrm>
        </p:spPr>
        <p:txBody>
          <a:bodyPr/>
          <a:lstStyle/>
          <a:p>
            <a:endParaRPr lang="en-US" dirty="0"/>
          </a:p>
        </p:txBody>
      </p:sp>
      <p:sp>
        <p:nvSpPr>
          <p:cNvPr id="6" name="Slide Number Placeholder 5">
            <a:extLst>
              <a:ext uri="{FF2B5EF4-FFF2-40B4-BE49-F238E27FC236}">
                <a16:creationId xmlns:a16="http://schemas.microsoft.com/office/drawing/2014/main" id="{CAED40B7-46EE-49D9-BE89-7E101F80A49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6" name="Straight Connector 15">
            <a:extLst>
              <a:ext uri="{FF2B5EF4-FFF2-40B4-BE49-F238E27FC236}">
                <a16:creationId xmlns:a16="http://schemas.microsoft.com/office/drawing/2014/main" id="{E05031BF-2EA5-4128-B6AF-2D0F5A101095}"/>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423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2CCA-8D32-44C3-809A-54D0245B8ABF}"/>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689041-349C-49F8-B155-6F5862873736}"/>
              </a:ext>
            </a:extLst>
          </p:cNvPr>
          <p:cNvSpPr>
            <a:spLocks noGrp="1"/>
          </p:cNvSpPr>
          <p:nvPr>
            <p:ph idx="1"/>
          </p:nvPr>
        </p:nvSpPr>
        <p:spPr>
          <a:xfrm>
            <a:off x="761799" y="2750126"/>
            <a:ext cx="10381205" cy="3261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5E088-72B1-425B-B53B-81B134826169}"/>
              </a:ext>
            </a:extLst>
          </p:cNvPr>
          <p:cNvSpPr>
            <a:spLocks noGrp="1"/>
          </p:cNvSpPr>
          <p:nvPr>
            <p:ph type="dt" sz="half" idx="10"/>
          </p:nvPr>
        </p:nvSpPr>
        <p:spPr/>
        <p:txBody>
          <a:bodyPr/>
          <a:lstStyle/>
          <a:p>
            <a:fld id="{1962799E-EB8E-4038-8063-81BB57C732D4}" type="datetime1">
              <a:rPr lang="en-US" smtClean="0"/>
              <a:t>9/1/2025</a:t>
            </a:fld>
            <a:endParaRPr lang="en-US"/>
          </a:p>
        </p:txBody>
      </p:sp>
      <p:sp>
        <p:nvSpPr>
          <p:cNvPr id="5" name="Footer Placeholder 4">
            <a:extLst>
              <a:ext uri="{FF2B5EF4-FFF2-40B4-BE49-F238E27FC236}">
                <a16:creationId xmlns:a16="http://schemas.microsoft.com/office/drawing/2014/main" id="{89180451-8BF9-48B2-8E6A-9E15C8335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196E-3A76-4417-BFD8-4400D16E07EA}"/>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181681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FB183B-99B9-4420-AB2D-070568510522}"/>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6DF62B9-1876-4EEB-929D-B46F98265E34}"/>
              </a:ext>
            </a:extLst>
          </p:cNvPr>
          <p:cNvSpPr/>
          <p:nvPr/>
        </p:nvSpPr>
        <p:spPr>
          <a:xfrm>
            <a:off x="0" y="-2"/>
            <a:ext cx="12192000" cy="3862064"/>
          </a:xfrm>
          <a:prstGeom prst="rect">
            <a:avLst/>
          </a:prstGeom>
          <a:ln>
            <a:noFill/>
          </a:ln>
          <a:effectLst>
            <a:outerShdw blurRad="203200" dist="127000" dir="5460000" sx="96000" sy="96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B5F0E4DD-839A-4BD2-B5FA-FF319E87D037}"/>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92C2FB-E558-4132-AAF5-EFCED0144BA2}"/>
              </a:ext>
            </a:extLst>
          </p:cNvPr>
          <p:cNvSpPr>
            <a:spLocks noGrp="1"/>
          </p:cNvSpPr>
          <p:nvPr>
            <p:ph type="title"/>
          </p:nvPr>
        </p:nvSpPr>
        <p:spPr>
          <a:xfrm>
            <a:off x="761801" y="852056"/>
            <a:ext cx="10380572" cy="257694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AA20424-DA4E-467F-AC0A-D44192A54F64}"/>
              </a:ext>
            </a:extLst>
          </p:cNvPr>
          <p:cNvSpPr>
            <a:spLocks noGrp="1"/>
          </p:cNvSpPr>
          <p:nvPr>
            <p:ph type="body" idx="1"/>
          </p:nvPr>
        </p:nvSpPr>
        <p:spPr>
          <a:xfrm>
            <a:off x="761797" y="4202832"/>
            <a:ext cx="10395116" cy="178926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B39F9C-ADA9-4225-9D74-193A8894ED7A}"/>
              </a:ext>
            </a:extLst>
          </p:cNvPr>
          <p:cNvSpPr>
            <a:spLocks noGrp="1"/>
          </p:cNvSpPr>
          <p:nvPr>
            <p:ph type="dt" sz="half" idx="10"/>
          </p:nvPr>
        </p:nvSpPr>
        <p:spPr>
          <a:xfrm>
            <a:off x="332481" y="6236208"/>
            <a:ext cx="3037459" cy="365125"/>
          </a:xfrm>
        </p:spPr>
        <p:txBody>
          <a:bodyPr/>
          <a:lstStyle/>
          <a:p>
            <a:fld id="{217A73C3-B243-44D3-809D-EF8FDFBD85D4}" type="datetime1">
              <a:rPr lang="en-US" smtClean="0"/>
              <a:t>9/1/2025</a:t>
            </a:fld>
            <a:endParaRPr lang="en-US" dirty="0"/>
          </a:p>
        </p:txBody>
      </p:sp>
      <p:sp>
        <p:nvSpPr>
          <p:cNvPr id="5" name="Footer Placeholder 4">
            <a:extLst>
              <a:ext uri="{FF2B5EF4-FFF2-40B4-BE49-F238E27FC236}">
                <a16:creationId xmlns:a16="http://schemas.microsoft.com/office/drawing/2014/main" id="{84057DEC-B96B-4D69-8B62-5156FDA6D9BB}"/>
              </a:ext>
            </a:extLst>
          </p:cNvPr>
          <p:cNvSpPr>
            <a:spLocks noGrp="1"/>
          </p:cNvSpPr>
          <p:nvPr>
            <p:ph type="ftr" sz="quarter" idx="11"/>
          </p:nvPr>
        </p:nvSpPr>
        <p:spPr>
          <a:xfrm>
            <a:off x="332481" y="237744"/>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A0BF4AC1-9934-43DC-B9AC-322612A74656}"/>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cxnSp>
        <p:nvCxnSpPr>
          <p:cNvPr id="11" name="Straight Connector 10">
            <a:extLst>
              <a:ext uri="{FF2B5EF4-FFF2-40B4-BE49-F238E27FC236}">
                <a16:creationId xmlns:a16="http://schemas.microsoft.com/office/drawing/2014/main" id="{4CBDA60A-39CD-41D4-8AE5-0FB7FD78559C}"/>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751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AF84-4A19-4D9A-9B82-46BCBED4F7BD}"/>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5A373DD-26AC-4E69-A17C-538D9C7C6854}"/>
              </a:ext>
            </a:extLst>
          </p:cNvPr>
          <p:cNvSpPr>
            <a:spLocks noGrp="1"/>
          </p:cNvSpPr>
          <p:nvPr>
            <p:ph sz="half" idx="1"/>
          </p:nvPr>
        </p:nvSpPr>
        <p:spPr>
          <a:xfrm>
            <a:off x="761800"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AD30C23-A75F-45DF-BCCF-760C533AC7FA}"/>
              </a:ext>
            </a:extLst>
          </p:cNvPr>
          <p:cNvSpPr>
            <a:spLocks noGrp="1"/>
          </p:cNvSpPr>
          <p:nvPr>
            <p:ph sz="half" idx="2"/>
          </p:nvPr>
        </p:nvSpPr>
        <p:spPr>
          <a:xfrm>
            <a:off x="6097092"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82C3974-73EC-4F1B-9E92-0E279ABEE5CD}"/>
              </a:ext>
            </a:extLst>
          </p:cNvPr>
          <p:cNvSpPr>
            <a:spLocks noGrp="1"/>
          </p:cNvSpPr>
          <p:nvPr>
            <p:ph type="dt" sz="half" idx="10"/>
          </p:nvPr>
        </p:nvSpPr>
        <p:spPr>
          <a:xfrm>
            <a:off x="332481" y="6236208"/>
            <a:ext cx="3037459" cy="365125"/>
          </a:xfrm>
        </p:spPr>
        <p:txBody>
          <a:bodyPr/>
          <a:lstStyle/>
          <a:p>
            <a:fld id="{C9B6D3E3-28E2-4380-A113-67698215C5F8}" type="datetime1">
              <a:rPr lang="en-US" smtClean="0"/>
              <a:t>9/1/2025</a:t>
            </a:fld>
            <a:endParaRPr lang="en-US" dirty="0"/>
          </a:p>
        </p:txBody>
      </p:sp>
      <p:sp>
        <p:nvSpPr>
          <p:cNvPr id="6" name="Footer Placeholder 5">
            <a:extLst>
              <a:ext uri="{FF2B5EF4-FFF2-40B4-BE49-F238E27FC236}">
                <a16:creationId xmlns:a16="http://schemas.microsoft.com/office/drawing/2014/main" id="{CC70B3F2-3F28-42A3-9701-A6F01F1B185A}"/>
              </a:ext>
            </a:extLst>
          </p:cNvPr>
          <p:cNvSpPr>
            <a:spLocks noGrp="1"/>
          </p:cNvSpPr>
          <p:nvPr>
            <p:ph type="ftr" sz="quarter" idx="11"/>
          </p:nvPr>
        </p:nvSpPr>
        <p:spPr>
          <a:xfrm>
            <a:off x="332481" y="237744"/>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E5E7A2FC-50E7-4972-9F28-E3AC4EF93D44}"/>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548110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5F85-77E6-4F6D-9FFA-5D76201B13E5}"/>
              </a:ext>
            </a:extLst>
          </p:cNvPr>
          <p:cNvSpPr>
            <a:spLocks noGrp="1"/>
          </p:cNvSpPr>
          <p:nvPr>
            <p:ph type="title"/>
          </p:nvPr>
        </p:nvSpPr>
        <p:spPr>
          <a:xfrm>
            <a:off x="761802" y="872836"/>
            <a:ext cx="10380572" cy="1427019"/>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6C0DAE-58D1-45D9-9FC4-B0864E332C08}"/>
              </a:ext>
            </a:extLst>
          </p:cNvPr>
          <p:cNvSpPr>
            <a:spLocks noGrp="1"/>
          </p:cNvSpPr>
          <p:nvPr>
            <p:ph type="body" idx="1"/>
          </p:nvPr>
        </p:nvSpPr>
        <p:spPr>
          <a:xfrm>
            <a:off x="761801" y="2713326"/>
            <a:ext cx="5023424"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E63D7-9812-4EA1-A0A2-14D974311FAD}"/>
              </a:ext>
            </a:extLst>
          </p:cNvPr>
          <p:cNvSpPr>
            <a:spLocks noGrp="1"/>
          </p:cNvSpPr>
          <p:nvPr>
            <p:ph sz="half" idx="2"/>
          </p:nvPr>
        </p:nvSpPr>
        <p:spPr>
          <a:xfrm>
            <a:off x="761801" y="3706091"/>
            <a:ext cx="5023424"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4C5055B-04A0-47D3-90ED-135025F857F9}"/>
              </a:ext>
            </a:extLst>
          </p:cNvPr>
          <p:cNvSpPr>
            <a:spLocks noGrp="1"/>
          </p:cNvSpPr>
          <p:nvPr>
            <p:ph type="body" sz="quarter" idx="3"/>
          </p:nvPr>
        </p:nvSpPr>
        <p:spPr>
          <a:xfrm>
            <a:off x="6094211" y="2713326"/>
            <a:ext cx="5048163"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36E6E-8F64-49E6-B57C-86CF92D1689E}"/>
              </a:ext>
            </a:extLst>
          </p:cNvPr>
          <p:cNvSpPr>
            <a:spLocks noGrp="1"/>
          </p:cNvSpPr>
          <p:nvPr>
            <p:ph sz="quarter" idx="4"/>
          </p:nvPr>
        </p:nvSpPr>
        <p:spPr>
          <a:xfrm>
            <a:off x="6094211" y="3706091"/>
            <a:ext cx="5048163"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FBEAD-2827-40DA-8338-2D691325F1B3}"/>
              </a:ext>
            </a:extLst>
          </p:cNvPr>
          <p:cNvSpPr>
            <a:spLocks noGrp="1"/>
          </p:cNvSpPr>
          <p:nvPr>
            <p:ph type="dt" sz="half" idx="10"/>
          </p:nvPr>
        </p:nvSpPr>
        <p:spPr>
          <a:xfrm>
            <a:off x="332481" y="6236208"/>
            <a:ext cx="3037459" cy="365125"/>
          </a:xfrm>
        </p:spPr>
        <p:txBody>
          <a:bodyPr/>
          <a:lstStyle/>
          <a:p>
            <a:fld id="{A9EFCB61-04AD-47C9-BF79-2BD8B9CEC07A}" type="datetime1">
              <a:rPr lang="en-US" smtClean="0"/>
              <a:t>9/1/2025</a:t>
            </a:fld>
            <a:endParaRPr lang="en-US" dirty="0"/>
          </a:p>
        </p:txBody>
      </p:sp>
      <p:sp>
        <p:nvSpPr>
          <p:cNvPr id="8" name="Footer Placeholder 7">
            <a:extLst>
              <a:ext uri="{FF2B5EF4-FFF2-40B4-BE49-F238E27FC236}">
                <a16:creationId xmlns:a16="http://schemas.microsoft.com/office/drawing/2014/main" id="{DF34B88D-9C6E-4A88-985C-3ED5057A1F65}"/>
              </a:ext>
            </a:extLst>
          </p:cNvPr>
          <p:cNvSpPr>
            <a:spLocks noGrp="1"/>
          </p:cNvSpPr>
          <p:nvPr>
            <p:ph type="ftr" sz="quarter" idx="11"/>
          </p:nvPr>
        </p:nvSpPr>
        <p:spPr>
          <a:xfrm>
            <a:off x="332481" y="237744"/>
            <a:ext cx="4114800" cy="365125"/>
          </a:xfrm>
        </p:spPr>
        <p:txBody>
          <a:bodyPr/>
          <a:lstStyle/>
          <a:p>
            <a:endParaRPr lang="en-US" dirty="0"/>
          </a:p>
        </p:txBody>
      </p:sp>
      <p:sp>
        <p:nvSpPr>
          <p:cNvPr id="9" name="Slide Number Placeholder 8">
            <a:extLst>
              <a:ext uri="{FF2B5EF4-FFF2-40B4-BE49-F238E27FC236}">
                <a16:creationId xmlns:a16="http://schemas.microsoft.com/office/drawing/2014/main" id="{880B6A32-2D15-425F-B6A9-146AFB5C1ACB}"/>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4289784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1B7C-9BD5-4CF8-BAEB-A6CB78DA2F89}"/>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D85F1D3-3353-4FC6-8854-51B0BFFD6D5A}"/>
              </a:ext>
            </a:extLst>
          </p:cNvPr>
          <p:cNvSpPr>
            <a:spLocks noGrp="1"/>
          </p:cNvSpPr>
          <p:nvPr>
            <p:ph type="dt" sz="half" idx="10"/>
          </p:nvPr>
        </p:nvSpPr>
        <p:spPr/>
        <p:txBody>
          <a:bodyPr/>
          <a:lstStyle/>
          <a:p>
            <a:fld id="{A4535E0C-D585-492F-8146-7493F4086301}" type="datetime1">
              <a:rPr lang="en-US" smtClean="0"/>
              <a:t>9/1/2025</a:t>
            </a:fld>
            <a:endParaRPr lang="en-US"/>
          </a:p>
        </p:txBody>
      </p:sp>
      <p:sp>
        <p:nvSpPr>
          <p:cNvPr id="4" name="Footer Placeholder 3">
            <a:extLst>
              <a:ext uri="{FF2B5EF4-FFF2-40B4-BE49-F238E27FC236}">
                <a16:creationId xmlns:a16="http://schemas.microsoft.com/office/drawing/2014/main" id="{F7226CE6-6BEB-46DB-BD4B-9B8AE89A1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1BCCC-8B3F-40B3-91D5-52E53B2AAE11}"/>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706538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0FBB6-4CCA-4358-9DD5-CDF2173E63C8}"/>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902559A-671A-4FDE-82C3-1CF8CFCF18EC}"/>
              </a:ext>
            </a:extLst>
          </p:cNvPr>
          <p:cNvSpPr>
            <a:spLocks noGrp="1"/>
          </p:cNvSpPr>
          <p:nvPr>
            <p:ph type="dt" sz="half" idx="10"/>
          </p:nvPr>
        </p:nvSpPr>
        <p:spPr/>
        <p:txBody>
          <a:bodyPr/>
          <a:lstStyle/>
          <a:p>
            <a:fld id="{8CE48390-48B5-49AB-B019-A7C8FB8C31F6}" type="datetime1">
              <a:rPr lang="en-US" smtClean="0"/>
              <a:t>9/1/2025</a:t>
            </a:fld>
            <a:endParaRPr lang="en-US"/>
          </a:p>
        </p:txBody>
      </p:sp>
      <p:sp>
        <p:nvSpPr>
          <p:cNvPr id="3" name="Footer Placeholder 2">
            <a:extLst>
              <a:ext uri="{FF2B5EF4-FFF2-40B4-BE49-F238E27FC236}">
                <a16:creationId xmlns:a16="http://schemas.microsoft.com/office/drawing/2014/main" id="{78A14275-250D-437E-BAF1-5BB3CDE64AC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D93BDE-2A52-4AA7-B222-0F25570EBF77}"/>
              </a:ext>
            </a:extLst>
          </p:cNvPr>
          <p:cNvSpPr>
            <a:spLocks noGrp="1"/>
          </p:cNvSpPr>
          <p:nvPr>
            <p:ph type="sldNum" sz="quarter" idx="12"/>
          </p:nvPr>
        </p:nvSpPr>
        <p:spPr/>
        <p:txBody>
          <a:bodyPr/>
          <a:lstStyle/>
          <a:p>
            <a:fld id="{B4A918BC-4D43-4B42-B3C0-E7EBE25E6AF0}" type="slidenum">
              <a:rPr lang="en-US" smtClean="0"/>
              <a:t>‹#›</a:t>
            </a:fld>
            <a:endParaRPr lang="en-US"/>
          </a:p>
        </p:txBody>
      </p:sp>
      <p:cxnSp>
        <p:nvCxnSpPr>
          <p:cNvPr id="5" name="Straight Connector 4">
            <a:extLst>
              <a:ext uri="{FF2B5EF4-FFF2-40B4-BE49-F238E27FC236}">
                <a16:creationId xmlns:a16="http://schemas.microsoft.com/office/drawing/2014/main" id="{9E6B771E-DDF7-430C-9462-BA1D3742C84E}"/>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166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F9A0B00-F6ED-4C3A-97DC-C2AF9D62EE8B}"/>
              </a:ext>
            </a:extLst>
          </p:cNvPr>
          <p:cNvSpPr/>
          <p:nvPr/>
        </p:nvSpPr>
        <p:spPr>
          <a:xfrm>
            <a:off x="79067" y="0"/>
            <a:ext cx="4998624" cy="6858000"/>
          </a:xfrm>
          <a:prstGeom prst="rect">
            <a:avLst/>
          </a:prstGeom>
          <a:ln>
            <a:noFill/>
          </a:ln>
          <a:effectLst>
            <a:outerShdw blurRad="228600" dist="1143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3" name="Rectangle 122">
            <a:extLst>
              <a:ext uri="{FF2B5EF4-FFF2-40B4-BE49-F238E27FC236}">
                <a16:creationId xmlns:a16="http://schemas.microsoft.com/office/drawing/2014/main" id="{3B025FD9-B9EF-4F5C-B67D-3485253B7A6A}"/>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47F545CD-A200-4C66-BF9A-9B839D0CE648}"/>
              </a:ext>
            </a:extLst>
          </p:cNvPr>
          <p:cNvSpPr/>
          <p:nvPr/>
        </p:nvSpPr>
        <p:spPr>
          <a:xfrm>
            <a:off x="0" y="0"/>
            <a:ext cx="6096000" cy="6858000"/>
          </a:xfrm>
          <a:prstGeom prst="rect">
            <a:avLst/>
          </a:prstGeom>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10916-EEE9-418C-B24A-EC09A6D22859}"/>
              </a:ext>
            </a:extLst>
          </p:cNvPr>
          <p:cNvSpPr>
            <a:spLocks noGrp="1"/>
          </p:cNvSpPr>
          <p:nvPr>
            <p:ph type="title"/>
          </p:nvPr>
        </p:nvSpPr>
        <p:spPr>
          <a:xfrm>
            <a:off x="770537" y="872836"/>
            <a:ext cx="4560525" cy="2281050"/>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9C3A0F4-FD98-409E-B41A-5F4352C6A8E5}"/>
              </a:ext>
            </a:extLst>
          </p:cNvPr>
          <p:cNvSpPr>
            <a:spLocks noGrp="1"/>
          </p:cNvSpPr>
          <p:nvPr>
            <p:ph idx="1"/>
          </p:nvPr>
        </p:nvSpPr>
        <p:spPr>
          <a:xfrm>
            <a:off x="6621781" y="872837"/>
            <a:ext cx="4520593" cy="5140036"/>
          </a:xfrm>
        </p:spPr>
        <p:txBody>
          <a:bodyPr>
            <a:normAutofit/>
          </a:bodyPr>
          <a:lstStyle>
            <a:lvl1pPr algn="l">
              <a:defRPr sz="2800"/>
            </a:lvl1pPr>
            <a:lvl2pPr algn="l">
              <a:defRPr sz="2400"/>
            </a:lvl2pPr>
            <a:lvl3pPr algn="l">
              <a:defRPr sz="2000"/>
            </a:lvl3pPr>
            <a:lvl4pPr algn="l">
              <a:defRPr sz="1800"/>
            </a:lvl4pPr>
            <a:lvl5pPr algn="l">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EFABF6F-6E7C-4B3F-B205-09361DA5898B}"/>
              </a:ext>
            </a:extLst>
          </p:cNvPr>
          <p:cNvSpPr>
            <a:spLocks noGrp="1"/>
          </p:cNvSpPr>
          <p:nvPr>
            <p:ph type="body" sz="half" idx="2"/>
          </p:nvPr>
        </p:nvSpPr>
        <p:spPr>
          <a:xfrm>
            <a:off x="770537" y="3442854"/>
            <a:ext cx="4560525" cy="257694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25198D-8500-4277-AA5D-3C3D8FDDCF4B}"/>
              </a:ext>
            </a:extLst>
          </p:cNvPr>
          <p:cNvSpPr>
            <a:spLocks noGrp="1"/>
          </p:cNvSpPr>
          <p:nvPr>
            <p:ph type="dt" sz="half" idx="10"/>
          </p:nvPr>
        </p:nvSpPr>
        <p:spPr>
          <a:xfrm>
            <a:off x="329184" y="6236208"/>
            <a:ext cx="3037459" cy="365125"/>
          </a:xfrm>
        </p:spPr>
        <p:txBody>
          <a:bodyPr/>
          <a:lstStyle/>
          <a:p>
            <a:fld id="{962E767E-8A14-4E70-91B9-2101CBC4D7BD}" type="datetime1">
              <a:rPr lang="en-US" smtClean="0"/>
              <a:t>9/1/2025</a:t>
            </a:fld>
            <a:endParaRPr lang="en-US" dirty="0"/>
          </a:p>
        </p:txBody>
      </p:sp>
      <p:sp>
        <p:nvSpPr>
          <p:cNvPr id="6" name="Footer Placeholder 5">
            <a:extLst>
              <a:ext uri="{FF2B5EF4-FFF2-40B4-BE49-F238E27FC236}">
                <a16:creationId xmlns:a16="http://schemas.microsoft.com/office/drawing/2014/main" id="{F98D219F-027A-4632-9FB0-BD098D5693DB}"/>
              </a:ext>
            </a:extLst>
          </p:cNvPr>
          <p:cNvSpPr>
            <a:spLocks noGrp="1"/>
          </p:cNvSpPr>
          <p:nvPr>
            <p:ph type="ftr" sz="quarter" idx="11"/>
          </p:nvPr>
        </p:nvSpPr>
        <p:spPr>
          <a:xfrm>
            <a:off x="329184" y="237744"/>
            <a:ext cx="3792532"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CA30C82B-C7DC-434D-8768-DE9D1176715B}"/>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29" name="Straight Connector 128">
            <a:extLst>
              <a:ext uri="{FF2B5EF4-FFF2-40B4-BE49-F238E27FC236}">
                <a16:creationId xmlns:a16="http://schemas.microsoft.com/office/drawing/2014/main" id="{A8CCC603-9605-46C8-9034-8DAE6AC40DD9}"/>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BBF1D9-8F8F-45A3-BDB4-952D0FB20A4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283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BEB8797-B080-41A6-B14E-8DC7F0F27E4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C6C7272-A552-46B3-992F-F5ADD5AA2443}"/>
              </a:ext>
            </a:extLst>
          </p:cNvPr>
          <p:cNvSpPr/>
          <p:nvPr/>
        </p:nvSpPr>
        <p:spPr>
          <a:xfrm>
            <a:off x="-1" y="0"/>
            <a:ext cx="6087677" cy="6858000"/>
          </a:xfrm>
          <a:prstGeom prst="rect">
            <a:avLst/>
          </a:prstGeom>
          <a:solidFill>
            <a:schemeClr val="bg1"/>
          </a:solidFill>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25F6AD1-1E6C-46AF-8431-6627180FFD2E}"/>
              </a:ext>
            </a:extLst>
          </p:cNvPr>
          <p:cNvSpPr>
            <a:spLocks noGrp="1"/>
          </p:cNvSpPr>
          <p:nvPr>
            <p:ph type="title"/>
          </p:nvPr>
        </p:nvSpPr>
        <p:spPr>
          <a:xfrm>
            <a:off x="768733" y="858981"/>
            <a:ext cx="4556749" cy="2281052"/>
          </a:xfrm>
        </p:spPr>
        <p:txBody>
          <a:bodyPr anchor="b"/>
          <a:lstStyle>
            <a:lvl1pPr>
              <a:defRPr lang="en-US" sz="36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88A91F9-760E-4CF4-8A03-FA1482C35EB7}"/>
              </a:ext>
            </a:extLst>
          </p:cNvPr>
          <p:cNvSpPr>
            <a:spLocks noGrp="1"/>
          </p:cNvSpPr>
          <p:nvPr>
            <p:ph type="pic" idx="1"/>
          </p:nvPr>
        </p:nvSpPr>
        <p:spPr>
          <a:xfrm>
            <a:off x="6559826" y="865909"/>
            <a:ext cx="4582548" cy="5126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49A9D5-BA6E-4C4A-88A0-5BB86958B8E6}"/>
              </a:ext>
            </a:extLst>
          </p:cNvPr>
          <p:cNvSpPr>
            <a:spLocks noGrp="1"/>
          </p:cNvSpPr>
          <p:nvPr>
            <p:ph type="body" sz="half" idx="2"/>
          </p:nvPr>
        </p:nvSpPr>
        <p:spPr>
          <a:xfrm>
            <a:off x="768733" y="3429000"/>
            <a:ext cx="4556749" cy="2590800"/>
          </a:xfrm>
        </p:spPr>
        <p:txBody>
          <a:bodyPr/>
          <a:lstStyle>
            <a:lvl1pPr marL="0" indent="0">
              <a:buNone/>
              <a:defRPr lang="en-US" sz="2400" kern="1200" dirty="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56899E-70A1-4EFB-87EC-6C4F3BC0360B}"/>
              </a:ext>
            </a:extLst>
          </p:cNvPr>
          <p:cNvSpPr>
            <a:spLocks noGrp="1"/>
          </p:cNvSpPr>
          <p:nvPr>
            <p:ph type="dt" sz="half" idx="10"/>
          </p:nvPr>
        </p:nvSpPr>
        <p:spPr>
          <a:xfrm>
            <a:off x="329184" y="6236208"/>
            <a:ext cx="3037459" cy="365125"/>
          </a:xfrm>
        </p:spPr>
        <p:txBody>
          <a:bodyPr/>
          <a:lstStyle/>
          <a:p>
            <a:fld id="{01AF0C4B-5A4A-45CA-ABEC-10F107160D33}" type="datetime1">
              <a:rPr lang="en-US" smtClean="0"/>
              <a:t>9/1/2025</a:t>
            </a:fld>
            <a:endParaRPr lang="en-US" dirty="0"/>
          </a:p>
        </p:txBody>
      </p:sp>
      <p:sp>
        <p:nvSpPr>
          <p:cNvPr id="6" name="Footer Placeholder 5">
            <a:extLst>
              <a:ext uri="{FF2B5EF4-FFF2-40B4-BE49-F238E27FC236}">
                <a16:creationId xmlns:a16="http://schemas.microsoft.com/office/drawing/2014/main" id="{5FC34B05-4931-4BC8-BD43-9E6B944B3069}"/>
              </a:ext>
            </a:extLst>
          </p:cNvPr>
          <p:cNvSpPr>
            <a:spLocks noGrp="1"/>
          </p:cNvSpPr>
          <p:nvPr>
            <p:ph type="ftr" sz="quarter" idx="11"/>
          </p:nvPr>
        </p:nvSpPr>
        <p:spPr>
          <a:xfrm>
            <a:off x="329184" y="237744"/>
            <a:ext cx="4114800"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AD4ABE5D-7EA4-4D33-B23E-52E640CBF21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74" name="Straight Connector 73">
            <a:extLst>
              <a:ext uri="{FF2B5EF4-FFF2-40B4-BE49-F238E27FC236}">
                <a16:creationId xmlns:a16="http://schemas.microsoft.com/office/drawing/2014/main" id="{DF0DB5EA-94EC-4DB5-B8E5-B454005C1552}"/>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99FF82-B951-46E6-AEA7-0993C867FB6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598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38E7D36-B1C9-463C-983F-AEA5810A60D0}"/>
              </a:ext>
            </a:extLst>
          </p:cNvPr>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B9A221-B33F-47C2-85FF-2C8F363D797B}"/>
              </a:ext>
            </a:extLst>
          </p:cNvPr>
          <p:cNvSpPr/>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a:extLst>
              <a:ext uri="{FF2B5EF4-FFF2-40B4-BE49-F238E27FC236}">
                <a16:creationId xmlns:a16="http://schemas.microsoft.com/office/drawing/2014/main" id="{CD0E0EF1-7626-4514-9337-271DD661B1EB}"/>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a:extLst>
              <a:ext uri="{FF2B5EF4-FFF2-40B4-BE49-F238E27FC236}">
                <a16:creationId xmlns:a16="http://schemas.microsoft.com/office/drawing/2014/main" id="{5F0B1492-9A00-4F80-8771-0BB2C2C4353C}"/>
              </a:ext>
            </a:extLst>
          </p:cNvPr>
          <p:cNvSpPr/>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0F462805-4F8E-44FE-905C-2C3F1A2B3D44}"/>
              </a:ext>
            </a:extLst>
          </p:cNvPr>
          <p:cNvSpPr>
            <a:spLocks noGrp="1"/>
          </p:cNvSpPr>
          <p:nvPr>
            <p:ph type="title"/>
          </p:nvPr>
        </p:nvSpPr>
        <p:spPr>
          <a:xfrm>
            <a:off x="761801" y="858982"/>
            <a:ext cx="10380573" cy="14322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345021C-0380-49AA-ADA1-A8B473FBF572}"/>
              </a:ext>
            </a:extLst>
          </p:cNvPr>
          <p:cNvSpPr>
            <a:spLocks noGrp="1"/>
          </p:cNvSpPr>
          <p:nvPr>
            <p:ph type="body" idx="1"/>
          </p:nvPr>
        </p:nvSpPr>
        <p:spPr>
          <a:xfrm>
            <a:off x="761799" y="2750126"/>
            <a:ext cx="10381205" cy="32617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B7A2409-F298-40BF-BFAC-65A3E71D29E8}"/>
              </a:ext>
            </a:extLst>
          </p:cNvPr>
          <p:cNvSpPr>
            <a:spLocks noGrp="1"/>
          </p:cNvSpPr>
          <p:nvPr>
            <p:ph type="dt" sz="half" idx="2"/>
          </p:nvPr>
        </p:nvSpPr>
        <p:spPr>
          <a:xfrm>
            <a:off x="332481" y="6240079"/>
            <a:ext cx="4114800" cy="365125"/>
          </a:xfrm>
          <a:prstGeom prst="rect">
            <a:avLst/>
          </a:prstGeom>
        </p:spPr>
        <p:txBody>
          <a:bodyPr vert="horz" lIns="91440" tIns="45720" rIns="91440" bIns="45720" rtlCol="0" anchor="ctr"/>
          <a:lstStyle>
            <a:lvl1pPr algn="l">
              <a:defRPr sz="900">
                <a:solidFill>
                  <a:schemeClr val="tx1"/>
                </a:solidFill>
              </a:defRPr>
            </a:lvl1pPr>
          </a:lstStyle>
          <a:p>
            <a:fld id="{6989806E-8E94-473C-AEE7-BE6F15F85533}" type="datetime1">
              <a:rPr lang="en-US" smtClean="0"/>
              <a:t>9/1/2025</a:t>
            </a:fld>
            <a:endParaRPr lang="en-US" dirty="0"/>
          </a:p>
        </p:txBody>
      </p:sp>
      <p:sp>
        <p:nvSpPr>
          <p:cNvPr id="5" name="Footer Placeholder 4">
            <a:extLst>
              <a:ext uri="{FF2B5EF4-FFF2-40B4-BE49-F238E27FC236}">
                <a16:creationId xmlns:a16="http://schemas.microsoft.com/office/drawing/2014/main" id="{CB4799D8-4DBF-4BB2-8D2B-65592ADC9004}"/>
              </a:ext>
            </a:extLst>
          </p:cNvPr>
          <p:cNvSpPr>
            <a:spLocks noGrp="1"/>
          </p:cNvSpPr>
          <p:nvPr>
            <p:ph type="ftr" sz="quarter" idx="3"/>
          </p:nvPr>
        </p:nvSpPr>
        <p:spPr>
          <a:xfrm>
            <a:off x="332481" y="236199"/>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F9F99666-11C3-48A1-966C-439EBF9D9A01}"/>
              </a:ext>
            </a:extLst>
          </p:cNvPr>
          <p:cNvSpPr>
            <a:spLocks noGrp="1"/>
          </p:cNvSpPr>
          <p:nvPr>
            <p:ph type="sldNum" sz="quarter" idx="4"/>
          </p:nvPr>
        </p:nvSpPr>
        <p:spPr>
          <a:xfrm>
            <a:off x="11289782" y="235881"/>
            <a:ext cx="756746" cy="365760"/>
          </a:xfrm>
          <a:prstGeom prst="rect">
            <a:avLst/>
          </a:prstGeom>
        </p:spPr>
        <p:txBody>
          <a:bodyPr vert="horz" lIns="91440" tIns="45720" rIns="91440" bIns="45720" rtlCol="0" anchor="ctr"/>
          <a:lstStyle>
            <a:lvl1pPr algn="ctr">
              <a:defRPr lang="en-US" sz="1400" b="1" kern="1200" smtClean="0">
                <a:solidFill>
                  <a:schemeClr val="tx1"/>
                </a:solidFill>
                <a:latin typeface="Bierstadt" panose="020B0504020202020204" pitchFamily="34" charset="0"/>
                <a:ea typeface="+mn-ea"/>
                <a:cs typeface="+mn-cs"/>
              </a:defRPr>
            </a:lvl1pPr>
          </a:lstStyle>
          <a:p>
            <a:fld id="{B4A918BC-4D43-4B42-B3C0-E7EBE25E6AF0}" type="slidenum">
              <a:rPr lang="en-US" smtClean="0"/>
              <a:pPr/>
              <a:t>‹#›</a:t>
            </a:fld>
            <a:endParaRPr lang="en-US" dirty="0"/>
          </a:p>
        </p:txBody>
      </p:sp>
      <p:cxnSp>
        <p:nvCxnSpPr>
          <p:cNvPr id="119" name="Straight Connector 118">
            <a:extLst>
              <a:ext uri="{FF2B5EF4-FFF2-40B4-BE49-F238E27FC236}">
                <a16:creationId xmlns:a16="http://schemas.microsoft.com/office/drawing/2014/main" id="{7FAC7B62-8ACC-41ED-80AB-8D1CDF38B9E4}"/>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45FF525-9A83-4625-99D9-B267BDE077E7}"/>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11509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17" r:id="rId6"/>
    <p:sldLayoutId id="2147483713" r:id="rId7"/>
    <p:sldLayoutId id="2147483714" r:id="rId8"/>
    <p:sldLayoutId id="2147483715" r:id="rId9"/>
    <p:sldLayoutId id="2147483716" r:id="rId10"/>
    <p:sldLayoutId id="2147483718"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6858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innovatewithmrbarbado.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innovatewithmrbarbado.com/" TargetMode="Externa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innovatewithmrbarbado.com/"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www.innovatewithmrbarbado.com/"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hyperlink" Target="http://www.innovatewithmrbarbado.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innovatewithmrbarbado.com/"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www.innovatewithmrbarbado.com/"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innovatewithmrbarbado.com/interactive-quiz/middle-school"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innovatewithmrbarbado.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innovatewithmrbarbado.com/" TargetMode="Externa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9ya8YNMJ27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innovatewithmrbarbado.com/"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www.innovatewithmrbarbado.com/"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www.innovatewithmrbarbado.com/" TargetMode="External"/><Relationship Id="rId4" Type="http://schemas.openxmlformats.org/officeDocument/2006/relationships/hyperlink" Target="https://www.youtube.com/watch?v=5NyuamsbLMo"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innovatewithmrbarbado.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innovatewithmrbarbado.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84F9D61-9303-40B4-9F7E-66A9B4EDC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gital balance scale using circles">
            <a:extLst>
              <a:ext uri="{FF2B5EF4-FFF2-40B4-BE49-F238E27FC236}">
                <a16:creationId xmlns:a16="http://schemas.microsoft.com/office/drawing/2014/main" id="{ED5BCCA3-4396-67BC-4E36-7331A34E9679}"/>
              </a:ext>
            </a:extLst>
          </p:cNvPr>
          <p:cNvPicPr>
            <a:picLocks noChangeAspect="1"/>
          </p:cNvPicPr>
          <p:nvPr/>
        </p:nvPicPr>
        <p:blipFill>
          <a:blip r:embed="rId3"/>
          <a:srcRect l="1687" r="1" b="1"/>
          <a:stretch>
            <a:fillRect/>
          </a:stretch>
        </p:blipFill>
        <p:spPr>
          <a:xfrm>
            <a:off x="21" y="-2"/>
            <a:ext cx="11144289" cy="6858001"/>
          </a:xfrm>
          <a:prstGeom prst="rect">
            <a:avLst/>
          </a:prstGeom>
          <a:effectLst>
            <a:outerShdw blurRad="596900" dist="330200" dir="8820000" sx="87000" sy="87000" algn="ctr" rotWithShape="0">
              <a:srgbClr val="000000">
                <a:alpha val="29000"/>
              </a:srgbClr>
            </a:outerShdw>
          </a:effectLst>
        </p:spPr>
      </p:pic>
      <p:sp>
        <p:nvSpPr>
          <p:cNvPr id="18" name="Overlay">
            <a:extLst>
              <a:ext uri="{FF2B5EF4-FFF2-40B4-BE49-F238E27FC236}">
                <a16:creationId xmlns:a16="http://schemas.microsoft.com/office/drawing/2014/main" id="{648D746A-0359-4EAE-8CF9-062E28169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8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A18A63-EC78-E2B3-8938-D45B4626E686}"/>
              </a:ext>
            </a:extLst>
          </p:cNvPr>
          <p:cNvSpPr>
            <a:spLocks noGrp="1"/>
          </p:cNvSpPr>
          <p:nvPr>
            <p:ph type="ctrTitle"/>
          </p:nvPr>
        </p:nvSpPr>
        <p:spPr>
          <a:xfrm>
            <a:off x="589558" y="1091381"/>
            <a:ext cx="4946003" cy="2941532"/>
          </a:xfrm>
        </p:spPr>
        <p:txBody>
          <a:bodyPr anchor="b">
            <a:normAutofit/>
          </a:bodyPr>
          <a:lstStyle/>
          <a:p>
            <a:pPr>
              <a:lnSpc>
                <a:spcPct val="90000"/>
              </a:lnSpc>
            </a:pPr>
            <a:r>
              <a:rPr lang="en-US" sz="4000" dirty="0">
                <a:solidFill>
                  <a:srgbClr val="FFFFFF"/>
                </a:solidFill>
                <a:latin typeface="Amasis MT Pro" panose="02040504050005020304" pitchFamily="18" charset="0"/>
              </a:rPr>
              <a:t>Proportional Relationships &amp; Functions: Introduction to Tables &amp; Vocabulary</a:t>
            </a:r>
          </a:p>
        </p:txBody>
      </p:sp>
      <p:sp>
        <p:nvSpPr>
          <p:cNvPr id="3" name="Subtitle 2">
            <a:extLst>
              <a:ext uri="{FF2B5EF4-FFF2-40B4-BE49-F238E27FC236}">
                <a16:creationId xmlns:a16="http://schemas.microsoft.com/office/drawing/2014/main" id="{EED394C3-32C4-03E9-CA80-EC5D7AD2BD7D}"/>
              </a:ext>
            </a:extLst>
          </p:cNvPr>
          <p:cNvSpPr>
            <a:spLocks noGrp="1"/>
          </p:cNvSpPr>
          <p:nvPr>
            <p:ph type="subTitle" idx="1"/>
          </p:nvPr>
        </p:nvSpPr>
        <p:spPr>
          <a:xfrm>
            <a:off x="589558" y="5217451"/>
            <a:ext cx="4501056" cy="1022628"/>
          </a:xfrm>
        </p:spPr>
        <p:txBody>
          <a:bodyPr anchor="t">
            <a:normAutofit/>
          </a:bodyPr>
          <a:lstStyle/>
          <a:p>
            <a:pPr>
              <a:lnSpc>
                <a:spcPct val="100000"/>
              </a:lnSpc>
            </a:pPr>
            <a:r>
              <a:rPr lang="en-US" dirty="0">
                <a:solidFill>
                  <a:srgbClr val="FFFFFF"/>
                </a:solidFill>
                <a:latin typeface="Amasis MT Pro" panose="02040504050005020304" pitchFamily="18" charset="0"/>
              </a:rPr>
              <a:t>John Mark L. Barbado, M.Ed.</a:t>
            </a:r>
          </a:p>
          <a:p>
            <a:pPr>
              <a:lnSpc>
                <a:spcPct val="100000"/>
              </a:lnSpc>
            </a:pPr>
            <a:r>
              <a:rPr lang="en-US" dirty="0">
                <a:solidFill>
                  <a:srgbClr val="FFFFFF"/>
                </a:solidFill>
                <a:latin typeface="Amasis MT Pro" panose="02040504050005020304" pitchFamily="18" charset="0"/>
              </a:rPr>
              <a:t>STEM Teacher</a:t>
            </a:r>
          </a:p>
        </p:txBody>
      </p:sp>
      <p:cxnSp>
        <p:nvCxnSpPr>
          <p:cNvPr id="20" name="Straight Connector 19">
            <a:extLst>
              <a:ext uri="{FF2B5EF4-FFF2-40B4-BE49-F238E27FC236}">
                <a16:creationId xmlns:a16="http://schemas.microsoft.com/office/drawing/2014/main" id="{3816C099-0516-4486-BC06-E0DCD29DDF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61D98F53-26B7-B9EC-2A69-A0C9C6EDAD15}"/>
              </a:ext>
            </a:extLst>
          </p:cNvPr>
          <p:cNvSpPr txBox="1">
            <a:spLocks/>
          </p:cNvSpPr>
          <p:nvPr/>
        </p:nvSpPr>
        <p:spPr>
          <a:xfrm>
            <a:off x="11196018" y="158827"/>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1</a:t>
            </a:r>
          </a:p>
        </p:txBody>
      </p:sp>
      <p:sp>
        <p:nvSpPr>
          <p:cNvPr id="6" name="Rectangle 5">
            <a:extLst>
              <a:ext uri="{FF2B5EF4-FFF2-40B4-BE49-F238E27FC236}">
                <a16:creationId xmlns:a16="http://schemas.microsoft.com/office/drawing/2014/main" id="{E66E4545-D984-D9E1-5A0C-66FAC849CCC5}"/>
              </a:ext>
            </a:extLst>
          </p:cNvPr>
          <p:cNvSpPr/>
          <p:nvPr/>
        </p:nvSpPr>
        <p:spPr>
          <a:xfrm>
            <a:off x="7507188" y="6329841"/>
            <a:ext cx="3688830"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www.innovatewithmrbarbado.com</a:t>
            </a:r>
            <a:r>
              <a:rPr lang="en-US" b="0" cap="none" spc="0" dirty="0">
                <a:ln w="0"/>
                <a:solidFill>
                  <a:srgbClr val="FF000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6591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0458-CA13-8229-BC24-E19861DF122A}"/>
              </a:ext>
            </a:extLst>
          </p:cNvPr>
          <p:cNvSpPr>
            <a:spLocks noGrp="1"/>
          </p:cNvSpPr>
          <p:nvPr>
            <p:ph type="title"/>
          </p:nvPr>
        </p:nvSpPr>
        <p:spPr/>
        <p:txBody>
          <a:bodyPr/>
          <a:lstStyle/>
          <a:p>
            <a:r>
              <a:rPr lang="en-US" dirty="0"/>
              <a:t>How to Compare Relationships</a:t>
            </a:r>
          </a:p>
        </p:txBody>
      </p:sp>
      <p:sp>
        <p:nvSpPr>
          <p:cNvPr id="5" name="TextBox 4">
            <a:extLst>
              <a:ext uri="{FF2B5EF4-FFF2-40B4-BE49-F238E27FC236}">
                <a16:creationId xmlns:a16="http://schemas.microsoft.com/office/drawing/2014/main" id="{CD9A802E-5563-F88E-D6EF-C62F10BFCB82}"/>
              </a:ext>
            </a:extLst>
          </p:cNvPr>
          <p:cNvSpPr txBox="1"/>
          <p:nvPr/>
        </p:nvSpPr>
        <p:spPr>
          <a:xfrm>
            <a:off x="761801" y="2997085"/>
            <a:ext cx="3328418" cy="3139321"/>
          </a:xfrm>
          <a:prstGeom prst="rect">
            <a:avLst/>
          </a:prstGeom>
          <a:solidFill>
            <a:schemeClr val="accent3">
              <a:lumMod val="20000"/>
              <a:lumOff val="80000"/>
            </a:schemeClr>
          </a:solidFill>
          <a:ln w="57150">
            <a:solidFill>
              <a:schemeClr val="accent1"/>
            </a:solidFill>
          </a:ln>
        </p:spPr>
        <p:txBody>
          <a:bodyPr wrap="square">
            <a:spAutoFit/>
          </a:bodyPr>
          <a:lstStyle/>
          <a:p>
            <a:pPr>
              <a:buNone/>
            </a:pPr>
            <a:r>
              <a:rPr lang="en-US" b="1" dirty="0"/>
              <a:t>Tables:</a:t>
            </a:r>
            <a:endParaRPr lang="en-US" dirty="0"/>
          </a:p>
          <a:p>
            <a:pPr>
              <a:buFont typeface="Arial" panose="020B0604020202020204" pitchFamily="34" charset="0"/>
              <a:buChar char="•"/>
            </a:pPr>
            <a:r>
              <a:rPr lang="en-US" dirty="0"/>
              <a:t>Proportional → constant ratio (</a:t>
            </a:r>
            <a:r>
              <a:rPr lang="en-US" i="1" dirty="0"/>
              <a:t>k = y/x</a:t>
            </a:r>
            <a:r>
              <a:rPr lang="en-US" dirty="0"/>
              <a:t> is the same).</a:t>
            </a:r>
          </a:p>
          <a:p>
            <a:pPr>
              <a:buFont typeface="Arial" panose="020B0604020202020204" pitchFamily="34" charset="0"/>
              <a:buChar char="•"/>
            </a:pPr>
            <a:r>
              <a:rPr lang="en-US" dirty="0"/>
              <a:t>Non-Proportional → ratio changes or doesn’t work.</a:t>
            </a:r>
          </a:p>
          <a:p>
            <a:pPr>
              <a:buFont typeface="Arial" panose="020B0604020202020204" pitchFamily="34" charset="0"/>
              <a:buChar char="•"/>
            </a:pPr>
            <a:r>
              <a:rPr lang="en-US" dirty="0"/>
              <a:t>Example:</a:t>
            </a:r>
          </a:p>
          <a:p>
            <a:pPr marL="742950" lvl="1" indent="-285750">
              <a:buFont typeface="Arial" panose="020B0604020202020204" pitchFamily="34" charset="0"/>
              <a:buChar char="•"/>
            </a:pPr>
            <a:r>
              <a:rPr lang="en-US" dirty="0"/>
              <a:t>(2, 4), (3, 6), (4, 8) → </a:t>
            </a:r>
            <a:r>
              <a:rPr lang="en-US" i="1" dirty="0"/>
              <a:t>k = 2 → Proportional</a:t>
            </a:r>
            <a:endParaRPr lang="en-US" dirty="0"/>
          </a:p>
          <a:p>
            <a:pPr marL="742950" lvl="1" indent="-285750">
              <a:buFont typeface="Arial" panose="020B0604020202020204" pitchFamily="34" charset="0"/>
              <a:buChar char="•"/>
            </a:pPr>
            <a:r>
              <a:rPr lang="en-US" dirty="0"/>
              <a:t>(2, 5), (3, 8), (4, 11) → </a:t>
            </a:r>
            <a:r>
              <a:rPr lang="en-US" i="1" dirty="0"/>
              <a:t>k changes → Non-Proportional</a:t>
            </a:r>
            <a:endParaRPr lang="en-US" dirty="0"/>
          </a:p>
        </p:txBody>
      </p:sp>
      <p:sp>
        <p:nvSpPr>
          <p:cNvPr id="7" name="TextBox 6">
            <a:extLst>
              <a:ext uri="{FF2B5EF4-FFF2-40B4-BE49-F238E27FC236}">
                <a16:creationId xmlns:a16="http://schemas.microsoft.com/office/drawing/2014/main" id="{1E268B17-B590-124D-6984-B77906386340}"/>
              </a:ext>
            </a:extLst>
          </p:cNvPr>
          <p:cNvSpPr txBox="1"/>
          <p:nvPr/>
        </p:nvSpPr>
        <p:spPr>
          <a:xfrm>
            <a:off x="4431791" y="2997085"/>
            <a:ext cx="3328418" cy="3139321"/>
          </a:xfrm>
          <a:prstGeom prst="rect">
            <a:avLst/>
          </a:prstGeom>
          <a:solidFill>
            <a:schemeClr val="accent4">
              <a:lumMod val="20000"/>
              <a:lumOff val="80000"/>
            </a:schemeClr>
          </a:solidFill>
          <a:ln w="57150">
            <a:solidFill>
              <a:schemeClr val="accent1"/>
            </a:solidFill>
          </a:ln>
        </p:spPr>
        <p:txBody>
          <a:bodyPr wrap="square">
            <a:spAutoFit/>
          </a:bodyPr>
          <a:lstStyle/>
          <a:p>
            <a:pPr>
              <a:buNone/>
            </a:pPr>
            <a:r>
              <a:rPr lang="en-US" b="1" dirty="0"/>
              <a:t>Graphs:</a:t>
            </a:r>
            <a:endParaRPr lang="en-US" dirty="0"/>
          </a:p>
          <a:p>
            <a:pPr>
              <a:buFont typeface="Arial" panose="020B0604020202020204" pitchFamily="34" charset="0"/>
              <a:buChar char="•"/>
            </a:pPr>
            <a:r>
              <a:rPr lang="en-US" dirty="0"/>
              <a:t>Proportional → straight line through the origin (0,0).</a:t>
            </a:r>
          </a:p>
          <a:p>
            <a:pPr>
              <a:buFont typeface="Arial" panose="020B0604020202020204" pitchFamily="34" charset="0"/>
              <a:buChar char="•"/>
            </a:pPr>
            <a:r>
              <a:rPr lang="en-US" dirty="0"/>
              <a:t>Non-Proportional → line not through origin or not straight.</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US" dirty="0"/>
          </a:p>
        </p:txBody>
      </p:sp>
      <p:sp>
        <p:nvSpPr>
          <p:cNvPr id="9" name="TextBox 8">
            <a:extLst>
              <a:ext uri="{FF2B5EF4-FFF2-40B4-BE49-F238E27FC236}">
                <a16:creationId xmlns:a16="http://schemas.microsoft.com/office/drawing/2014/main" id="{56150656-20F0-B820-4031-D8E25D7065B4}"/>
              </a:ext>
            </a:extLst>
          </p:cNvPr>
          <p:cNvSpPr txBox="1"/>
          <p:nvPr/>
        </p:nvSpPr>
        <p:spPr>
          <a:xfrm>
            <a:off x="8101781" y="2997085"/>
            <a:ext cx="3328418" cy="3139321"/>
          </a:xfrm>
          <a:prstGeom prst="rect">
            <a:avLst/>
          </a:prstGeom>
          <a:solidFill>
            <a:schemeClr val="tx1">
              <a:lumMod val="10000"/>
              <a:lumOff val="90000"/>
            </a:schemeClr>
          </a:solidFill>
          <a:ln w="57150">
            <a:solidFill>
              <a:schemeClr val="accent1"/>
            </a:solidFill>
          </a:ln>
        </p:spPr>
        <p:txBody>
          <a:bodyPr wrap="square">
            <a:spAutoFit/>
          </a:bodyPr>
          <a:lstStyle/>
          <a:p>
            <a:pPr>
              <a:buNone/>
            </a:pPr>
            <a:r>
              <a:rPr lang="en-US" b="1" dirty="0"/>
              <a:t>Equations:</a:t>
            </a:r>
            <a:endParaRPr lang="en-US" dirty="0"/>
          </a:p>
          <a:p>
            <a:pPr>
              <a:buFont typeface="Arial" panose="020B0604020202020204" pitchFamily="34" charset="0"/>
              <a:buChar char="•"/>
            </a:pPr>
            <a:r>
              <a:rPr lang="en-US" dirty="0"/>
              <a:t>Proportional → in the form</a:t>
            </a:r>
          </a:p>
          <a:p>
            <a:r>
              <a:rPr lang="en-US" dirty="0"/>
              <a:t> </a:t>
            </a:r>
            <a:r>
              <a:rPr lang="en-US" i="1" dirty="0"/>
              <a:t>y = </a:t>
            </a:r>
            <a:r>
              <a:rPr lang="en-US" i="1" dirty="0" err="1"/>
              <a:t>kx</a:t>
            </a:r>
            <a:r>
              <a:rPr lang="en-US" dirty="0"/>
              <a:t>.</a:t>
            </a:r>
          </a:p>
          <a:p>
            <a:pPr>
              <a:buFont typeface="Arial" panose="020B0604020202020204" pitchFamily="34" charset="0"/>
              <a:buChar char="•"/>
            </a:pPr>
            <a:r>
              <a:rPr lang="en-US" dirty="0"/>
              <a:t>Non-Proportional → in the form </a:t>
            </a:r>
            <a:r>
              <a:rPr lang="en-US" i="1" dirty="0"/>
              <a:t>y = </a:t>
            </a:r>
            <a:r>
              <a:rPr lang="en-US" i="1" dirty="0" err="1"/>
              <a:t>kx</a:t>
            </a:r>
            <a:r>
              <a:rPr lang="en-US" i="1" dirty="0"/>
              <a:t> + b</a:t>
            </a:r>
            <a:r>
              <a:rPr lang="en-US" dirty="0"/>
              <a:t> (with b ≠ 0).</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US" dirty="0"/>
          </a:p>
        </p:txBody>
      </p:sp>
      <p:sp>
        <p:nvSpPr>
          <p:cNvPr id="10" name="Subtitle 2">
            <a:extLst>
              <a:ext uri="{FF2B5EF4-FFF2-40B4-BE49-F238E27FC236}">
                <a16:creationId xmlns:a16="http://schemas.microsoft.com/office/drawing/2014/main" id="{771E3223-A25E-F65D-D154-9266F32E9FEC}"/>
              </a:ext>
            </a:extLst>
          </p:cNvPr>
          <p:cNvSpPr txBox="1">
            <a:spLocks/>
          </p:cNvSpPr>
          <p:nvPr/>
        </p:nvSpPr>
        <p:spPr>
          <a:xfrm>
            <a:off x="11107528" y="232570"/>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3</a:t>
            </a:r>
          </a:p>
        </p:txBody>
      </p:sp>
      <p:sp>
        <p:nvSpPr>
          <p:cNvPr id="11" name="Rectangle 10">
            <a:extLst>
              <a:ext uri="{FF2B5EF4-FFF2-40B4-BE49-F238E27FC236}">
                <a16:creationId xmlns:a16="http://schemas.microsoft.com/office/drawing/2014/main" id="{63A59350-E640-24C9-625E-12F330672132}"/>
              </a:ext>
            </a:extLst>
          </p:cNvPr>
          <p:cNvSpPr/>
          <p:nvPr/>
        </p:nvSpPr>
        <p:spPr>
          <a:xfrm>
            <a:off x="8292956" y="6410010"/>
            <a:ext cx="3688830"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hlinkClick r:id="rId3">
                  <a:extLst>
                    <a:ext uri="{A12FA001-AC4F-418D-AE19-62706E023703}">
                      <ahyp:hlinkClr xmlns:ahyp="http://schemas.microsoft.com/office/drawing/2018/hyperlinkcolor" val="tx"/>
                    </a:ext>
                  </a:extLst>
                </a:hlinkClick>
              </a:rPr>
              <a:t>www.innovatewithmrbarbado.com</a:t>
            </a:r>
            <a:r>
              <a:rPr lang="en-US" b="0" cap="none" spc="0" dirty="0">
                <a:ln w="0"/>
                <a:solidFill>
                  <a:srgbClr val="FF000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6562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9" grpId="0" animBg="1"/>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4" name="Slide Background">
            <a:extLst>
              <a:ext uri="{FF2B5EF4-FFF2-40B4-BE49-F238E27FC236}">
                <a16:creationId xmlns:a16="http://schemas.microsoft.com/office/drawing/2014/main" id="{5E39F2DB-7862-4382-86B8-7D309E4B3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6" name="Rectangle 35">
            <a:extLst>
              <a:ext uri="{FF2B5EF4-FFF2-40B4-BE49-F238E27FC236}">
                <a16:creationId xmlns:a16="http://schemas.microsoft.com/office/drawing/2014/main" id="{B30B727F-99CD-48A5-9962-6F0C0EA62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2570074"/>
          </a:xfrm>
          <a:prstGeom prst="rect">
            <a:avLst/>
          </a:prstGeom>
          <a:ln>
            <a:noFill/>
          </a:ln>
          <a:effectLst>
            <a:outerShdw blurRad="254000" dist="1524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788C6A-FA34-1122-9C7C-B2CACA7B021C}"/>
              </a:ext>
            </a:extLst>
          </p:cNvPr>
          <p:cNvSpPr>
            <a:spLocks noGrp="1"/>
          </p:cNvSpPr>
          <p:nvPr>
            <p:ph type="title"/>
          </p:nvPr>
        </p:nvSpPr>
        <p:spPr>
          <a:xfrm>
            <a:off x="797479" y="1026211"/>
            <a:ext cx="10593993" cy="1815736"/>
          </a:xfrm>
        </p:spPr>
        <p:txBody>
          <a:bodyPr vert="horz" lIns="91440" tIns="45720" rIns="91440" bIns="45720" rtlCol="0" anchor="b">
            <a:normAutofit fontScale="90000"/>
          </a:bodyPr>
          <a:lstStyle/>
          <a:p>
            <a:pPr>
              <a:lnSpc>
                <a:spcPct val="90000"/>
              </a:lnSpc>
            </a:pPr>
            <a:r>
              <a:rPr lang="en-US" sz="4100" dirty="0"/>
              <a:t>Guided Practice: Is It Proportional or Non-Proportional? </a:t>
            </a:r>
            <a:br>
              <a:rPr lang="en-US" sz="4100" dirty="0"/>
            </a:br>
            <a:br>
              <a:rPr lang="en-US" sz="2200" dirty="0"/>
            </a:br>
            <a:r>
              <a:rPr lang="en-US" sz="2200" dirty="0"/>
              <a:t>1.  Solve for k (if possible).</a:t>
            </a:r>
            <a:br>
              <a:rPr lang="en-US" sz="2200" dirty="0"/>
            </a:br>
            <a:r>
              <a:rPr lang="en-US" sz="2200" dirty="0"/>
              <a:t>2. Decide: Proportional or Non-Proportional?</a:t>
            </a:r>
            <a:br>
              <a:rPr lang="en-US" sz="2200" dirty="0"/>
            </a:br>
            <a:r>
              <a:rPr lang="en-US" sz="2200" dirty="0"/>
              <a:t>3. Explain why.</a:t>
            </a:r>
            <a:endParaRPr lang="en-US" sz="1800" dirty="0"/>
          </a:p>
        </p:txBody>
      </p:sp>
      <p:cxnSp>
        <p:nvCxnSpPr>
          <p:cNvPr id="38" name="Straight Connector 37">
            <a:extLst>
              <a:ext uri="{FF2B5EF4-FFF2-40B4-BE49-F238E27FC236}">
                <a16:creationId xmlns:a16="http://schemas.microsoft.com/office/drawing/2014/main" id="{2C4AD1A6-4D2B-4BD2-A7D5-B3F27077C4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1443083"/>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82AA773A-1494-ABAE-2CFA-7A2B2C5B999D}"/>
              </a:ext>
            </a:extLst>
          </p:cNvPr>
          <p:cNvGraphicFramePr>
            <a:graphicFrameLocks noGrp="1"/>
          </p:cNvGraphicFramePr>
          <p:nvPr>
            <p:extLst>
              <p:ext uri="{D42A27DB-BD31-4B8C-83A1-F6EECF244321}">
                <p14:modId xmlns:p14="http://schemas.microsoft.com/office/powerpoint/2010/main" val="147781342"/>
              </p:ext>
            </p:extLst>
          </p:nvPr>
        </p:nvGraphicFramePr>
        <p:xfrm>
          <a:off x="879514" y="2928805"/>
          <a:ext cx="3595027" cy="3350945"/>
        </p:xfrm>
        <a:graphic>
          <a:graphicData uri="http://schemas.openxmlformats.org/drawingml/2006/table">
            <a:tbl>
              <a:tblPr firstRow="1" bandRow="1">
                <a:tableStyleId>{8799B23B-EC83-4686-B30A-512413B5E67A}</a:tableStyleId>
              </a:tblPr>
              <a:tblGrid>
                <a:gridCol w="1611615">
                  <a:extLst>
                    <a:ext uri="{9D8B030D-6E8A-4147-A177-3AD203B41FA5}">
                      <a16:colId xmlns:a16="http://schemas.microsoft.com/office/drawing/2014/main" val="2049620491"/>
                    </a:ext>
                  </a:extLst>
                </a:gridCol>
                <a:gridCol w="1983412">
                  <a:extLst>
                    <a:ext uri="{9D8B030D-6E8A-4147-A177-3AD203B41FA5}">
                      <a16:colId xmlns:a16="http://schemas.microsoft.com/office/drawing/2014/main" val="3158706202"/>
                    </a:ext>
                  </a:extLst>
                </a:gridCol>
              </a:tblGrid>
              <a:tr h="670189">
                <a:tc>
                  <a:txBody>
                    <a:bodyPr/>
                    <a:lstStyle/>
                    <a:p>
                      <a:pPr algn="ctr">
                        <a:buNone/>
                      </a:pPr>
                      <a:r>
                        <a:rPr lang="en-US" sz="3100" dirty="0"/>
                        <a:t>x</a:t>
                      </a:r>
                    </a:p>
                  </a:txBody>
                  <a:tcPr marL="158881" marR="158881" marT="79440" marB="79440" anchor="ctr"/>
                </a:tc>
                <a:tc>
                  <a:txBody>
                    <a:bodyPr/>
                    <a:lstStyle/>
                    <a:p>
                      <a:pPr algn="ctr">
                        <a:buNone/>
                      </a:pPr>
                      <a:r>
                        <a:rPr lang="en-US" sz="3100"/>
                        <a:t>y</a:t>
                      </a:r>
                    </a:p>
                  </a:txBody>
                  <a:tcPr marL="158881" marR="158881" marT="79440" marB="79440" anchor="ctr"/>
                </a:tc>
                <a:extLst>
                  <a:ext uri="{0D108BD9-81ED-4DB2-BD59-A6C34878D82A}">
                    <a16:rowId xmlns:a16="http://schemas.microsoft.com/office/drawing/2014/main" val="2982379002"/>
                  </a:ext>
                </a:extLst>
              </a:tr>
              <a:tr h="670189">
                <a:tc>
                  <a:txBody>
                    <a:bodyPr/>
                    <a:lstStyle/>
                    <a:p>
                      <a:pPr algn="ctr">
                        <a:buNone/>
                      </a:pPr>
                      <a:r>
                        <a:rPr lang="en-US" sz="3100"/>
                        <a:t>1</a:t>
                      </a:r>
                    </a:p>
                  </a:txBody>
                  <a:tcPr marL="158881" marR="158881" marT="79440" marB="79440" anchor="ctr"/>
                </a:tc>
                <a:tc>
                  <a:txBody>
                    <a:bodyPr/>
                    <a:lstStyle/>
                    <a:p>
                      <a:pPr algn="ctr">
                        <a:buNone/>
                      </a:pPr>
                      <a:r>
                        <a:rPr lang="en-US" sz="3100"/>
                        <a:t>3</a:t>
                      </a:r>
                    </a:p>
                  </a:txBody>
                  <a:tcPr marL="158881" marR="158881" marT="79440" marB="79440" anchor="ctr"/>
                </a:tc>
                <a:extLst>
                  <a:ext uri="{0D108BD9-81ED-4DB2-BD59-A6C34878D82A}">
                    <a16:rowId xmlns:a16="http://schemas.microsoft.com/office/drawing/2014/main" val="105624891"/>
                  </a:ext>
                </a:extLst>
              </a:tr>
              <a:tr h="670189">
                <a:tc>
                  <a:txBody>
                    <a:bodyPr/>
                    <a:lstStyle/>
                    <a:p>
                      <a:pPr algn="ctr">
                        <a:buNone/>
                      </a:pPr>
                      <a:r>
                        <a:rPr lang="en-US" sz="3100" dirty="0"/>
                        <a:t>2</a:t>
                      </a:r>
                    </a:p>
                  </a:txBody>
                  <a:tcPr marL="158881" marR="158881" marT="79440" marB="79440" anchor="ctr"/>
                </a:tc>
                <a:tc>
                  <a:txBody>
                    <a:bodyPr/>
                    <a:lstStyle/>
                    <a:p>
                      <a:pPr algn="ctr">
                        <a:buNone/>
                      </a:pPr>
                      <a:r>
                        <a:rPr lang="en-US" sz="3100"/>
                        <a:t>6</a:t>
                      </a:r>
                    </a:p>
                  </a:txBody>
                  <a:tcPr marL="158881" marR="158881" marT="79440" marB="79440" anchor="ctr"/>
                </a:tc>
                <a:extLst>
                  <a:ext uri="{0D108BD9-81ED-4DB2-BD59-A6C34878D82A}">
                    <a16:rowId xmlns:a16="http://schemas.microsoft.com/office/drawing/2014/main" val="3304744980"/>
                  </a:ext>
                </a:extLst>
              </a:tr>
              <a:tr h="670189">
                <a:tc>
                  <a:txBody>
                    <a:bodyPr/>
                    <a:lstStyle/>
                    <a:p>
                      <a:pPr algn="ctr">
                        <a:buNone/>
                      </a:pPr>
                      <a:r>
                        <a:rPr lang="en-US" sz="3100"/>
                        <a:t>3</a:t>
                      </a:r>
                    </a:p>
                  </a:txBody>
                  <a:tcPr marL="158881" marR="158881" marT="79440" marB="79440" anchor="ctr"/>
                </a:tc>
                <a:tc>
                  <a:txBody>
                    <a:bodyPr/>
                    <a:lstStyle/>
                    <a:p>
                      <a:pPr algn="ctr">
                        <a:buNone/>
                      </a:pPr>
                      <a:r>
                        <a:rPr lang="en-US" sz="3100"/>
                        <a:t>9</a:t>
                      </a:r>
                    </a:p>
                  </a:txBody>
                  <a:tcPr marL="158881" marR="158881" marT="79440" marB="79440" anchor="ctr"/>
                </a:tc>
                <a:extLst>
                  <a:ext uri="{0D108BD9-81ED-4DB2-BD59-A6C34878D82A}">
                    <a16:rowId xmlns:a16="http://schemas.microsoft.com/office/drawing/2014/main" val="2974053314"/>
                  </a:ext>
                </a:extLst>
              </a:tr>
              <a:tr h="670189">
                <a:tc>
                  <a:txBody>
                    <a:bodyPr/>
                    <a:lstStyle/>
                    <a:p>
                      <a:pPr algn="ctr">
                        <a:buNone/>
                      </a:pPr>
                      <a:r>
                        <a:rPr lang="en-US" sz="3100"/>
                        <a:t>4</a:t>
                      </a:r>
                    </a:p>
                  </a:txBody>
                  <a:tcPr marL="158881" marR="158881" marT="79440" marB="79440" anchor="ctr"/>
                </a:tc>
                <a:tc>
                  <a:txBody>
                    <a:bodyPr/>
                    <a:lstStyle/>
                    <a:p>
                      <a:pPr algn="ctr">
                        <a:buNone/>
                      </a:pPr>
                      <a:r>
                        <a:rPr lang="en-US" sz="3100" dirty="0"/>
                        <a:t>12</a:t>
                      </a:r>
                    </a:p>
                  </a:txBody>
                  <a:tcPr marL="158881" marR="158881" marT="79440" marB="79440" anchor="ctr"/>
                </a:tc>
                <a:extLst>
                  <a:ext uri="{0D108BD9-81ED-4DB2-BD59-A6C34878D82A}">
                    <a16:rowId xmlns:a16="http://schemas.microsoft.com/office/drawing/2014/main" val="2570916049"/>
                  </a:ext>
                </a:extLst>
              </a:tr>
            </a:tbl>
          </a:graphicData>
        </a:graphic>
      </p:graphicFrame>
      <p:pic>
        <p:nvPicPr>
          <p:cNvPr id="6" name="Picture 5">
            <a:extLst>
              <a:ext uri="{FF2B5EF4-FFF2-40B4-BE49-F238E27FC236}">
                <a16:creationId xmlns:a16="http://schemas.microsoft.com/office/drawing/2014/main" id="{1863D123-4584-D38E-85E1-29D7A9D5847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9879" t="3584" r="7968" b="19140"/>
          <a:stretch>
            <a:fillRect/>
          </a:stretch>
        </p:blipFill>
        <p:spPr>
          <a:xfrm>
            <a:off x="5063612" y="2884992"/>
            <a:ext cx="2969339" cy="3438570"/>
          </a:xfrm>
          <a:prstGeom prst="rect">
            <a:avLst/>
          </a:prstGeom>
        </p:spPr>
      </p:pic>
      <p:sp>
        <p:nvSpPr>
          <p:cNvPr id="8" name="TextBox 7">
            <a:extLst>
              <a:ext uri="{FF2B5EF4-FFF2-40B4-BE49-F238E27FC236}">
                <a16:creationId xmlns:a16="http://schemas.microsoft.com/office/drawing/2014/main" id="{55C0BE8A-60BE-B88A-6B03-DEA67A31DFFB}"/>
              </a:ext>
            </a:extLst>
          </p:cNvPr>
          <p:cNvSpPr txBox="1"/>
          <p:nvPr/>
        </p:nvSpPr>
        <p:spPr>
          <a:xfrm>
            <a:off x="8758121" y="2907242"/>
            <a:ext cx="2389238" cy="3416320"/>
          </a:xfrm>
          <a:prstGeom prst="rect">
            <a:avLst/>
          </a:prstGeom>
          <a:noFill/>
          <a:ln w="57150">
            <a:solidFill>
              <a:schemeClr val="accent1"/>
            </a:solidFill>
          </a:ln>
        </p:spPr>
        <p:txBody>
          <a:bodyPr wrap="square">
            <a:spAutoFit/>
          </a:bodyPr>
          <a:lstStyle/>
          <a:p>
            <a:r>
              <a:rPr lang="en-US" dirty="0"/>
              <a:t>Equation: y = 4x + 2</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2" name="Subtitle 2">
            <a:extLst>
              <a:ext uri="{FF2B5EF4-FFF2-40B4-BE49-F238E27FC236}">
                <a16:creationId xmlns:a16="http://schemas.microsoft.com/office/drawing/2014/main" id="{CABB70DA-0929-E5FA-476E-C66CB724909F}"/>
              </a:ext>
            </a:extLst>
          </p:cNvPr>
          <p:cNvSpPr txBox="1">
            <a:spLocks/>
          </p:cNvSpPr>
          <p:nvPr/>
        </p:nvSpPr>
        <p:spPr>
          <a:xfrm>
            <a:off x="11107528" y="232570"/>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3</a:t>
            </a:r>
          </a:p>
        </p:txBody>
      </p:sp>
      <p:sp>
        <p:nvSpPr>
          <p:cNvPr id="14" name="Rectangle 13">
            <a:extLst>
              <a:ext uri="{FF2B5EF4-FFF2-40B4-BE49-F238E27FC236}">
                <a16:creationId xmlns:a16="http://schemas.microsoft.com/office/drawing/2014/main" id="{9E25C43E-DE36-2E4C-CEFF-B27FEED01A8A}"/>
              </a:ext>
            </a:extLst>
          </p:cNvPr>
          <p:cNvSpPr/>
          <p:nvPr/>
        </p:nvSpPr>
        <p:spPr>
          <a:xfrm>
            <a:off x="8292956" y="6410010"/>
            <a:ext cx="3688830"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hlinkClick r:id="rId5">
                  <a:extLst>
                    <a:ext uri="{A12FA001-AC4F-418D-AE19-62706E023703}">
                      <ahyp:hlinkClr xmlns:ahyp="http://schemas.microsoft.com/office/drawing/2018/hyperlinkcolor" val="tx"/>
                    </a:ext>
                  </a:extLst>
                </a:hlinkClick>
              </a:rPr>
              <a:t>www.innovatewithmrbarbado.com</a:t>
            </a:r>
            <a:r>
              <a:rPr lang="en-US" b="0" cap="none" spc="0" dirty="0">
                <a:ln w="0"/>
                <a:solidFill>
                  <a:srgbClr val="FF000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29391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7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7" name="Slide Background">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184F9D61-9303-40B4-9F7E-66A9B4EDC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Generated image">
            <a:extLst>
              <a:ext uri="{FF2B5EF4-FFF2-40B4-BE49-F238E27FC236}">
                <a16:creationId xmlns:a16="http://schemas.microsoft.com/office/drawing/2014/main" id="{29072992-2A4C-5459-E1D5-2A10ABF5BC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 b="7809"/>
          <a:stretch>
            <a:fillRect/>
          </a:stretch>
        </p:blipFill>
        <p:spPr bwMode="auto">
          <a:xfrm>
            <a:off x="-3048" y="-3"/>
            <a:ext cx="11144289" cy="6858001"/>
          </a:xfrm>
          <a:prstGeom prst="rect">
            <a:avLst/>
          </a:prstGeom>
          <a:noFill/>
          <a:effectLst>
            <a:outerShdw blurRad="596900" dist="330200" dir="8820000" sx="87000" sy="87000" algn="ctr" rotWithShape="0">
              <a:srgbClr val="000000">
                <a:alpha val="29000"/>
              </a:srgbClr>
            </a:outerShdw>
          </a:effectLst>
          <a:extLst>
            <a:ext uri="{909E8E84-426E-40DD-AFC4-6F175D3DCCD1}">
              <a14:hiddenFill xmlns:a14="http://schemas.microsoft.com/office/drawing/2010/main">
                <a:solidFill>
                  <a:srgbClr val="FFFFFF"/>
                </a:solidFill>
              </a14:hiddenFill>
            </a:ext>
          </a:extLst>
        </p:spPr>
      </p:pic>
      <p:sp>
        <p:nvSpPr>
          <p:cNvPr id="21" name="Overlay">
            <a:extLst>
              <a:ext uri="{FF2B5EF4-FFF2-40B4-BE49-F238E27FC236}">
                <a16:creationId xmlns:a16="http://schemas.microsoft.com/office/drawing/2014/main" id="{648D746A-0359-4EAE-8CF9-062E28169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8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855906-3FE1-7016-7A66-A514CE4B06C9}"/>
              </a:ext>
            </a:extLst>
          </p:cNvPr>
          <p:cNvSpPr>
            <a:spLocks noGrp="1"/>
          </p:cNvSpPr>
          <p:nvPr>
            <p:ph type="title"/>
          </p:nvPr>
        </p:nvSpPr>
        <p:spPr>
          <a:xfrm>
            <a:off x="571989" y="-93955"/>
            <a:ext cx="5196593" cy="3661500"/>
          </a:xfrm>
        </p:spPr>
        <p:txBody>
          <a:bodyPr vert="horz" lIns="91440" tIns="45720" rIns="91440" bIns="45720" rtlCol="0" anchor="b">
            <a:normAutofit/>
          </a:bodyPr>
          <a:lstStyle/>
          <a:p>
            <a:pPr>
              <a:lnSpc>
                <a:spcPct val="90000"/>
              </a:lnSpc>
            </a:pPr>
            <a:r>
              <a:rPr lang="en-US" sz="3200" dirty="0">
                <a:solidFill>
                  <a:srgbClr val="FFFFFF"/>
                </a:solidFill>
                <a:latin typeface="Amasis MT Pro" panose="02040504050005020304" pitchFamily="18" charset="0"/>
              </a:rPr>
              <a:t>Functions &amp; Non-Proportional Relationships: Proportional Relationships &amp; Functions</a:t>
            </a:r>
          </a:p>
        </p:txBody>
      </p:sp>
      <p:cxnSp>
        <p:nvCxnSpPr>
          <p:cNvPr id="23" name="Straight Connector 22">
            <a:extLst>
              <a:ext uri="{FF2B5EF4-FFF2-40B4-BE49-F238E27FC236}">
                <a16:creationId xmlns:a16="http://schemas.microsoft.com/office/drawing/2014/main" id="{3816C099-0516-4486-BC06-E0DCD29DDF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21DB8C46-5A5B-F957-1495-C4654EA6C265}"/>
              </a:ext>
            </a:extLst>
          </p:cNvPr>
          <p:cNvSpPr txBox="1">
            <a:spLocks/>
          </p:cNvSpPr>
          <p:nvPr/>
        </p:nvSpPr>
        <p:spPr>
          <a:xfrm>
            <a:off x="11107528" y="232570"/>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4</a:t>
            </a:r>
          </a:p>
        </p:txBody>
      </p:sp>
      <p:sp>
        <p:nvSpPr>
          <p:cNvPr id="6" name="Rectangle 5">
            <a:extLst>
              <a:ext uri="{FF2B5EF4-FFF2-40B4-BE49-F238E27FC236}">
                <a16:creationId xmlns:a16="http://schemas.microsoft.com/office/drawing/2014/main" id="{7EE579CE-185E-BF41-D016-EE8681AB95CA}"/>
              </a:ext>
            </a:extLst>
          </p:cNvPr>
          <p:cNvSpPr/>
          <p:nvPr/>
        </p:nvSpPr>
        <p:spPr>
          <a:xfrm>
            <a:off x="8292956" y="6410010"/>
            <a:ext cx="3688830"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www.innovatewithmrbarbado.com</a:t>
            </a:r>
            <a:r>
              <a:rPr lang="en-US" b="0" cap="none" spc="0" dirty="0">
                <a:ln w="0"/>
                <a:solidFill>
                  <a:srgbClr val="FF000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64553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165109B-7036-4613-93D4-579E77F6E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613036-2316-26C3-A0D8-7A41B451F7CC}"/>
              </a:ext>
            </a:extLst>
          </p:cNvPr>
          <p:cNvSpPr>
            <a:spLocks noGrp="1"/>
          </p:cNvSpPr>
          <p:nvPr>
            <p:ph type="title"/>
          </p:nvPr>
        </p:nvSpPr>
        <p:spPr>
          <a:xfrm>
            <a:off x="761802" y="858982"/>
            <a:ext cx="3451060" cy="5152933"/>
          </a:xfrm>
        </p:spPr>
        <p:txBody>
          <a:bodyPr>
            <a:normAutofit/>
          </a:bodyPr>
          <a:lstStyle/>
          <a:p>
            <a:r>
              <a:rPr lang="en-US" sz="3700" dirty="0"/>
              <a:t>Understanding Functions &amp; Relationships</a:t>
            </a:r>
          </a:p>
        </p:txBody>
      </p:sp>
      <p:sp useBgFill="1">
        <p:nvSpPr>
          <p:cNvPr id="12" name="Rectangle 11">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6707" y="0"/>
            <a:ext cx="7455294" cy="6858000"/>
          </a:xfrm>
          <a:prstGeom prst="rect">
            <a:avLst/>
          </a:prstGeom>
          <a:ln>
            <a:noFill/>
          </a:ln>
          <a:effectLst>
            <a:outerShdw blurRad="660400" dist="279400" dir="798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Rectangle 1">
            <a:extLst>
              <a:ext uri="{FF2B5EF4-FFF2-40B4-BE49-F238E27FC236}">
                <a16:creationId xmlns:a16="http://schemas.microsoft.com/office/drawing/2014/main" id="{EFC4C7A4-EB9A-DEB5-4B96-0262E63267D6}"/>
              </a:ext>
            </a:extLst>
          </p:cNvPr>
          <p:cNvGraphicFramePr>
            <a:graphicFrameLocks noGrp="1"/>
          </p:cNvGraphicFramePr>
          <p:nvPr>
            <p:ph idx="1"/>
            <p:extLst>
              <p:ext uri="{D42A27DB-BD31-4B8C-83A1-F6EECF244321}">
                <p14:modId xmlns:p14="http://schemas.microsoft.com/office/powerpoint/2010/main" val="1481288865"/>
              </p:ext>
            </p:extLst>
          </p:nvPr>
        </p:nvGraphicFramePr>
        <p:xfrm>
          <a:off x="5088860" y="601324"/>
          <a:ext cx="6055450" cy="5638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ubtitle 2">
            <a:extLst>
              <a:ext uri="{FF2B5EF4-FFF2-40B4-BE49-F238E27FC236}">
                <a16:creationId xmlns:a16="http://schemas.microsoft.com/office/drawing/2014/main" id="{378CF0C1-FD60-AC7D-318D-8993702F0253}"/>
              </a:ext>
            </a:extLst>
          </p:cNvPr>
          <p:cNvSpPr txBox="1">
            <a:spLocks/>
          </p:cNvSpPr>
          <p:nvPr/>
        </p:nvSpPr>
        <p:spPr>
          <a:xfrm>
            <a:off x="11107528" y="232570"/>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4</a:t>
            </a:r>
          </a:p>
        </p:txBody>
      </p:sp>
      <p:sp>
        <p:nvSpPr>
          <p:cNvPr id="7" name="Rectangle 6">
            <a:extLst>
              <a:ext uri="{FF2B5EF4-FFF2-40B4-BE49-F238E27FC236}">
                <a16:creationId xmlns:a16="http://schemas.microsoft.com/office/drawing/2014/main" id="{8D1FFC9D-2209-050F-E56A-C1AF009F6785}"/>
              </a:ext>
            </a:extLst>
          </p:cNvPr>
          <p:cNvSpPr/>
          <p:nvPr/>
        </p:nvSpPr>
        <p:spPr>
          <a:xfrm>
            <a:off x="8292956" y="6410010"/>
            <a:ext cx="3688830"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hlinkClick r:id="rId8">
                  <a:extLst>
                    <a:ext uri="{A12FA001-AC4F-418D-AE19-62706E023703}">
                      <ahyp:hlinkClr xmlns:ahyp="http://schemas.microsoft.com/office/drawing/2018/hyperlinkcolor" val="tx"/>
                    </a:ext>
                  </a:extLst>
                </a:hlinkClick>
              </a:rPr>
              <a:t>www.innovatewithmrbarbado.com</a:t>
            </a:r>
            <a:r>
              <a:rPr lang="en-US" b="0" cap="none" spc="0" dirty="0">
                <a:ln w="0"/>
                <a:solidFill>
                  <a:srgbClr val="FF000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58431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01DD0-E979-D43E-1C59-AC3520B73CC4}"/>
              </a:ext>
            </a:extLst>
          </p:cNvPr>
          <p:cNvSpPr>
            <a:spLocks noGrp="1"/>
          </p:cNvSpPr>
          <p:nvPr>
            <p:ph type="title"/>
          </p:nvPr>
        </p:nvSpPr>
        <p:spPr>
          <a:xfrm>
            <a:off x="692975" y="278879"/>
            <a:ext cx="10380573" cy="1432273"/>
          </a:xfrm>
        </p:spPr>
        <p:txBody>
          <a:bodyPr/>
          <a:lstStyle/>
          <a:p>
            <a:r>
              <a:rPr lang="en-US" dirty="0"/>
              <a:t>Classify the Relationships</a:t>
            </a:r>
          </a:p>
        </p:txBody>
      </p:sp>
      <p:sp>
        <p:nvSpPr>
          <p:cNvPr id="5" name="TextBox 4">
            <a:extLst>
              <a:ext uri="{FF2B5EF4-FFF2-40B4-BE49-F238E27FC236}">
                <a16:creationId xmlns:a16="http://schemas.microsoft.com/office/drawing/2014/main" id="{EA6B6DF8-AE91-7C98-34C6-4F5594034AF8}"/>
              </a:ext>
            </a:extLst>
          </p:cNvPr>
          <p:cNvSpPr txBox="1"/>
          <p:nvPr/>
        </p:nvSpPr>
        <p:spPr>
          <a:xfrm>
            <a:off x="692975" y="1499871"/>
            <a:ext cx="11027076" cy="646331"/>
          </a:xfrm>
          <a:prstGeom prst="rect">
            <a:avLst/>
          </a:prstGeom>
          <a:noFill/>
        </p:spPr>
        <p:txBody>
          <a:bodyPr wrap="square">
            <a:spAutoFit/>
          </a:bodyPr>
          <a:lstStyle/>
          <a:p>
            <a:r>
              <a:rPr lang="en-US" dirty="0"/>
              <a:t>Instructions: Solve for k if possible. Decide if each relationship is: Proportional Function Non-Proportional Function Not a Function</a:t>
            </a:r>
          </a:p>
        </p:txBody>
      </p:sp>
      <p:graphicFrame>
        <p:nvGraphicFramePr>
          <p:cNvPr id="11" name="Table 10">
            <a:extLst>
              <a:ext uri="{FF2B5EF4-FFF2-40B4-BE49-F238E27FC236}">
                <a16:creationId xmlns:a16="http://schemas.microsoft.com/office/drawing/2014/main" id="{06FCF6DC-DF81-6894-5F99-1DA53A12B506}"/>
              </a:ext>
            </a:extLst>
          </p:cNvPr>
          <p:cNvGraphicFramePr>
            <a:graphicFrameLocks noGrp="1"/>
          </p:cNvGraphicFramePr>
          <p:nvPr>
            <p:extLst>
              <p:ext uri="{D42A27DB-BD31-4B8C-83A1-F6EECF244321}">
                <p14:modId xmlns:p14="http://schemas.microsoft.com/office/powerpoint/2010/main" val="2258902577"/>
              </p:ext>
            </p:extLst>
          </p:nvPr>
        </p:nvGraphicFramePr>
        <p:xfrm>
          <a:off x="692975" y="2932143"/>
          <a:ext cx="3357718" cy="3124528"/>
        </p:xfrm>
        <a:graphic>
          <a:graphicData uri="http://schemas.openxmlformats.org/drawingml/2006/table">
            <a:tbl>
              <a:tblPr firstRow="1">
                <a:tableStyleId>{3C2FFA5D-87B4-456A-9821-1D502468CF0F}</a:tableStyleId>
              </a:tblPr>
              <a:tblGrid>
                <a:gridCol w="1678859">
                  <a:extLst>
                    <a:ext uri="{9D8B030D-6E8A-4147-A177-3AD203B41FA5}">
                      <a16:colId xmlns:a16="http://schemas.microsoft.com/office/drawing/2014/main" val="970978077"/>
                    </a:ext>
                  </a:extLst>
                </a:gridCol>
                <a:gridCol w="1678859">
                  <a:extLst>
                    <a:ext uri="{9D8B030D-6E8A-4147-A177-3AD203B41FA5}">
                      <a16:colId xmlns:a16="http://schemas.microsoft.com/office/drawing/2014/main" val="4026821645"/>
                    </a:ext>
                  </a:extLst>
                </a:gridCol>
              </a:tblGrid>
              <a:tr h="781132">
                <a:tc>
                  <a:txBody>
                    <a:bodyPr/>
                    <a:lstStyle/>
                    <a:p>
                      <a:pPr algn="ctr">
                        <a:buNone/>
                      </a:pPr>
                      <a:r>
                        <a:rPr lang="en-US" sz="1800" dirty="0"/>
                        <a:t>x</a:t>
                      </a:r>
                    </a:p>
                  </a:txBody>
                  <a:tcPr anchor="ctr"/>
                </a:tc>
                <a:tc>
                  <a:txBody>
                    <a:bodyPr/>
                    <a:lstStyle/>
                    <a:p>
                      <a:pPr algn="ctr">
                        <a:buNone/>
                      </a:pPr>
                      <a:r>
                        <a:rPr lang="en-US" sz="1800" dirty="0"/>
                        <a:t>y</a:t>
                      </a:r>
                    </a:p>
                  </a:txBody>
                  <a:tcPr anchor="ctr"/>
                </a:tc>
                <a:extLst>
                  <a:ext uri="{0D108BD9-81ED-4DB2-BD59-A6C34878D82A}">
                    <a16:rowId xmlns:a16="http://schemas.microsoft.com/office/drawing/2014/main" val="2034253408"/>
                  </a:ext>
                </a:extLst>
              </a:tr>
              <a:tr h="781132">
                <a:tc>
                  <a:txBody>
                    <a:bodyPr/>
                    <a:lstStyle/>
                    <a:p>
                      <a:pPr algn="ctr">
                        <a:buNone/>
                      </a:pPr>
                      <a:r>
                        <a:rPr lang="en-US" sz="1800"/>
                        <a:t>1</a:t>
                      </a:r>
                    </a:p>
                  </a:txBody>
                  <a:tcPr anchor="ctr"/>
                </a:tc>
                <a:tc>
                  <a:txBody>
                    <a:bodyPr/>
                    <a:lstStyle/>
                    <a:p>
                      <a:pPr algn="ctr">
                        <a:buNone/>
                      </a:pPr>
                      <a:r>
                        <a:rPr lang="en-US" sz="1800"/>
                        <a:t>2</a:t>
                      </a:r>
                    </a:p>
                  </a:txBody>
                  <a:tcPr anchor="ctr"/>
                </a:tc>
                <a:extLst>
                  <a:ext uri="{0D108BD9-81ED-4DB2-BD59-A6C34878D82A}">
                    <a16:rowId xmlns:a16="http://schemas.microsoft.com/office/drawing/2014/main" val="3427841017"/>
                  </a:ext>
                </a:extLst>
              </a:tr>
              <a:tr h="781132">
                <a:tc>
                  <a:txBody>
                    <a:bodyPr/>
                    <a:lstStyle/>
                    <a:p>
                      <a:pPr algn="ctr">
                        <a:buNone/>
                      </a:pPr>
                      <a:r>
                        <a:rPr lang="en-US" sz="1800"/>
                        <a:t>2</a:t>
                      </a:r>
                    </a:p>
                  </a:txBody>
                  <a:tcPr anchor="ctr"/>
                </a:tc>
                <a:tc>
                  <a:txBody>
                    <a:bodyPr/>
                    <a:lstStyle/>
                    <a:p>
                      <a:pPr algn="ctr">
                        <a:buNone/>
                      </a:pPr>
                      <a:r>
                        <a:rPr lang="en-US" sz="1800"/>
                        <a:t>4</a:t>
                      </a:r>
                    </a:p>
                  </a:txBody>
                  <a:tcPr anchor="ctr"/>
                </a:tc>
                <a:extLst>
                  <a:ext uri="{0D108BD9-81ED-4DB2-BD59-A6C34878D82A}">
                    <a16:rowId xmlns:a16="http://schemas.microsoft.com/office/drawing/2014/main" val="3215983716"/>
                  </a:ext>
                </a:extLst>
              </a:tr>
              <a:tr h="781132">
                <a:tc>
                  <a:txBody>
                    <a:bodyPr/>
                    <a:lstStyle/>
                    <a:p>
                      <a:pPr algn="ctr">
                        <a:buNone/>
                      </a:pPr>
                      <a:r>
                        <a:rPr lang="en-US" sz="1800"/>
                        <a:t>3</a:t>
                      </a:r>
                    </a:p>
                  </a:txBody>
                  <a:tcPr anchor="ctr"/>
                </a:tc>
                <a:tc>
                  <a:txBody>
                    <a:bodyPr/>
                    <a:lstStyle/>
                    <a:p>
                      <a:pPr algn="ctr">
                        <a:buNone/>
                      </a:pPr>
                      <a:r>
                        <a:rPr lang="en-US" sz="1800" dirty="0"/>
                        <a:t>6</a:t>
                      </a:r>
                    </a:p>
                  </a:txBody>
                  <a:tcPr anchor="ctr"/>
                </a:tc>
                <a:extLst>
                  <a:ext uri="{0D108BD9-81ED-4DB2-BD59-A6C34878D82A}">
                    <a16:rowId xmlns:a16="http://schemas.microsoft.com/office/drawing/2014/main" val="797830237"/>
                  </a:ext>
                </a:extLst>
              </a:tr>
            </a:tbl>
          </a:graphicData>
        </a:graphic>
      </p:graphicFrame>
      <p:graphicFrame>
        <p:nvGraphicFramePr>
          <p:cNvPr id="12" name="Table 11">
            <a:extLst>
              <a:ext uri="{FF2B5EF4-FFF2-40B4-BE49-F238E27FC236}">
                <a16:creationId xmlns:a16="http://schemas.microsoft.com/office/drawing/2014/main" id="{75516DFB-D838-C8EE-9888-B3197D6F1718}"/>
              </a:ext>
            </a:extLst>
          </p:cNvPr>
          <p:cNvGraphicFramePr>
            <a:graphicFrameLocks noGrp="1"/>
          </p:cNvGraphicFramePr>
          <p:nvPr>
            <p:extLst>
              <p:ext uri="{D42A27DB-BD31-4B8C-83A1-F6EECF244321}">
                <p14:modId xmlns:p14="http://schemas.microsoft.com/office/powerpoint/2010/main" val="2779239704"/>
              </p:ext>
            </p:extLst>
          </p:nvPr>
        </p:nvGraphicFramePr>
        <p:xfrm>
          <a:off x="4311445" y="2932143"/>
          <a:ext cx="3357718" cy="3124528"/>
        </p:xfrm>
        <a:graphic>
          <a:graphicData uri="http://schemas.openxmlformats.org/drawingml/2006/table">
            <a:tbl>
              <a:tblPr firstRow="1">
                <a:tableStyleId>{35758FB7-9AC5-4552-8A53-C91805E547FA}</a:tableStyleId>
              </a:tblPr>
              <a:tblGrid>
                <a:gridCol w="1678859">
                  <a:extLst>
                    <a:ext uri="{9D8B030D-6E8A-4147-A177-3AD203B41FA5}">
                      <a16:colId xmlns:a16="http://schemas.microsoft.com/office/drawing/2014/main" val="2890021436"/>
                    </a:ext>
                  </a:extLst>
                </a:gridCol>
                <a:gridCol w="1678859">
                  <a:extLst>
                    <a:ext uri="{9D8B030D-6E8A-4147-A177-3AD203B41FA5}">
                      <a16:colId xmlns:a16="http://schemas.microsoft.com/office/drawing/2014/main" val="2159032646"/>
                    </a:ext>
                  </a:extLst>
                </a:gridCol>
              </a:tblGrid>
              <a:tr h="781132">
                <a:tc>
                  <a:txBody>
                    <a:bodyPr/>
                    <a:lstStyle/>
                    <a:p>
                      <a:pPr algn="ctr">
                        <a:buNone/>
                      </a:pPr>
                      <a:r>
                        <a:rPr lang="en-US" sz="1800"/>
                        <a:t>x</a:t>
                      </a:r>
                    </a:p>
                  </a:txBody>
                  <a:tcPr anchor="ctr"/>
                </a:tc>
                <a:tc>
                  <a:txBody>
                    <a:bodyPr/>
                    <a:lstStyle/>
                    <a:p>
                      <a:pPr algn="ctr">
                        <a:buNone/>
                      </a:pPr>
                      <a:r>
                        <a:rPr lang="en-US" sz="1800"/>
                        <a:t>y</a:t>
                      </a:r>
                    </a:p>
                  </a:txBody>
                  <a:tcPr anchor="ctr"/>
                </a:tc>
                <a:extLst>
                  <a:ext uri="{0D108BD9-81ED-4DB2-BD59-A6C34878D82A}">
                    <a16:rowId xmlns:a16="http://schemas.microsoft.com/office/drawing/2014/main" val="2164004378"/>
                  </a:ext>
                </a:extLst>
              </a:tr>
              <a:tr h="781132">
                <a:tc>
                  <a:txBody>
                    <a:bodyPr/>
                    <a:lstStyle/>
                    <a:p>
                      <a:pPr algn="ctr">
                        <a:buNone/>
                      </a:pPr>
                      <a:r>
                        <a:rPr lang="en-US" sz="1800" dirty="0"/>
                        <a:t>1</a:t>
                      </a:r>
                    </a:p>
                  </a:txBody>
                  <a:tcPr anchor="ctr"/>
                </a:tc>
                <a:tc>
                  <a:txBody>
                    <a:bodyPr/>
                    <a:lstStyle/>
                    <a:p>
                      <a:pPr algn="ctr">
                        <a:buNone/>
                      </a:pPr>
                      <a:r>
                        <a:rPr lang="en-US" sz="1800"/>
                        <a:t>3</a:t>
                      </a:r>
                    </a:p>
                  </a:txBody>
                  <a:tcPr anchor="ctr"/>
                </a:tc>
                <a:extLst>
                  <a:ext uri="{0D108BD9-81ED-4DB2-BD59-A6C34878D82A}">
                    <a16:rowId xmlns:a16="http://schemas.microsoft.com/office/drawing/2014/main" val="1400425454"/>
                  </a:ext>
                </a:extLst>
              </a:tr>
              <a:tr h="781132">
                <a:tc>
                  <a:txBody>
                    <a:bodyPr/>
                    <a:lstStyle/>
                    <a:p>
                      <a:pPr algn="ctr">
                        <a:buNone/>
                      </a:pPr>
                      <a:r>
                        <a:rPr lang="en-US" sz="1800"/>
                        <a:t>2</a:t>
                      </a:r>
                    </a:p>
                  </a:txBody>
                  <a:tcPr anchor="ctr"/>
                </a:tc>
                <a:tc>
                  <a:txBody>
                    <a:bodyPr/>
                    <a:lstStyle/>
                    <a:p>
                      <a:pPr algn="ctr">
                        <a:buNone/>
                      </a:pPr>
                      <a:r>
                        <a:rPr lang="en-US" sz="1800"/>
                        <a:t>7</a:t>
                      </a:r>
                    </a:p>
                  </a:txBody>
                  <a:tcPr anchor="ctr"/>
                </a:tc>
                <a:extLst>
                  <a:ext uri="{0D108BD9-81ED-4DB2-BD59-A6C34878D82A}">
                    <a16:rowId xmlns:a16="http://schemas.microsoft.com/office/drawing/2014/main" val="2344210253"/>
                  </a:ext>
                </a:extLst>
              </a:tr>
              <a:tr h="781132">
                <a:tc>
                  <a:txBody>
                    <a:bodyPr/>
                    <a:lstStyle/>
                    <a:p>
                      <a:pPr algn="ctr">
                        <a:buNone/>
                      </a:pPr>
                      <a:r>
                        <a:rPr lang="en-US" sz="1800"/>
                        <a:t>3</a:t>
                      </a:r>
                    </a:p>
                  </a:txBody>
                  <a:tcPr anchor="ctr"/>
                </a:tc>
                <a:tc>
                  <a:txBody>
                    <a:bodyPr/>
                    <a:lstStyle/>
                    <a:p>
                      <a:pPr algn="ctr">
                        <a:buNone/>
                      </a:pPr>
                      <a:r>
                        <a:rPr lang="en-US" sz="1800" dirty="0"/>
                        <a:t>11</a:t>
                      </a:r>
                    </a:p>
                  </a:txBody>
                  <a:tcPr anchor="ctr"/>
                </a:tc>
                <a:extLst>
                  <a:ext uri="{0D108BD9-81ED-4DB2-BD59-A6C34878D82A}">
                    <a16:rowId xmlns:a16="http://schemas.microsoft.com/office/drawing/2014/main" val="109537311"/>
                  </a:ext>
                </a:extLst>
              </a:tr>
            </a:tbl>
          </a:graphicData>
        </a:graphic>
      </p:graphicFrame>
      <p:graphicFrame>
        <p:nvGraphicFramePr>
          <p:cNvPr id="13" name="Table 12">
            <a:extLst>
              <a:ext uri="{FF2B5EF4-FFF2-40B4-BE49-F238E27FC236}">
                <a16:creationId xmlns:a16="http://schemas.microsoft.com/office/drawing/2014/main" id="{DB31F462-AA6B-FAAB-1AAE-BE73FF2CF2AA}"/>
              </a:ext>
            </a:extLst>
          </p:cNvPr>
          <p:cNvGraphicFramePr>
            <a:graphicFrameLocks noGrp="1"/>
          </p:cNvGraphicFramePr>
          <p:nvPr>
            <p:extLst>
              <p:ext uri="{D42A27DB-BD31-4B8C-83A1-F6EECF244321}">
                <p14:modId xmlns:p14="http://schemas.microsoft.com/office/powerpoint/2010/main" val="1542932524"/>
              </p:ext>
            </p:extLst>
          </p:nvPr>
        </p:nvGraphicFramePr>
        <p:xfrm>
          <a:off x="7929915" y="2932143"/>
          <a:ext cx="3357718" cy="3124528"/>
        </p:xfrm>
        <a:graphic>
          <a:graphicData uri="http://schemas.openxmlformats.org/drawingml/2006/table">
            <a:tbl>
              <a:tblPr firstRow="1">
                <a:tableStyleId>{08FB837D-C827-4EFA-A057-4D05807E0F7C}</a:tableStyleId>
              </a:tblPr>
              <a:tblGrid>
                <a:gridCol w="1678859">
                  <a:extLst>
                    <a:ext uri="{9D8B030D-6E8A-4147-A177-3AD203B41FA5}">
                      <a16:colId xmlns:a16="http://schemas.microsoft.com/office/drawing/2014/main" val="506430766"/>
                    </a:ext>
                  </a:extLst>
                </a:gridCol>
                <a:gridCol w="1678859">
                  <a:extLst>
                    <a:ext uri="{9D8B030D-6E8A-4147-A177-3AD203B41FA5}">
                      <a16:colId xmlns:a16="http://schemas.microsoft.com/office/drawing/2014/main" val="521920693"/>
                    </a:ext>
                  </a:extLst>
                </a:gridCol>
              </a:tblGrid>
              <a:tr h="781132">
                <a:tc>
                  <a:txBody>
                    <a:bodyPr/>
                    <a:lstStyle/>
                    <a:p>
                      <a:pPr algn="ctr">
                        <a:buNone/>
                      </a:pPr>
                      <a:r>
                        <a:rPr lang="en-US" sz="1800" dirty="0"/>
                        <a:t>x</a:t>
                      </a:r>
                    </a:p>
                  </a:txBody>
                  <a:tcPr anchor="ctr"/>
                </a:tc>
                <a:tc>
                  <a:txBody>
                    <a:bodyPr/>
                    <a:lstStyle/>
                    <a:p>
                      <a:pPr algn="ctr">
                        <a:buNone/>
                      </a:pPr>
                      <a:r>
                        <a:rPr lang="en-US" sz="1800"/>
                        <a:t>y</a:t>
                      </a:r>
                    </a:p>
                  </a:txBody>
                  <a:tcPr anchor="ctr"/>
                </a:tc>
                <a:extLst>
                  <a:ext uri="{0D108BD9-81ED-4DB2-BD59-A6C34878D82A}">
                    <a16:rowId xmlns:a16="http://schemas.microsoft.com/office/drawing/2014/main" val="62958093"/>
                  </a:ext>
                </a:extLst>
              </a:tr>
              <a:tr h="781132">
                <a:tc>
                  <a:txBody>
                    <a:bodyPr/>
                    <a:lstStyle/>
                    <a:p>
                      <a:pPr algn="ctr">
                        <a:buNone/>
                      </a:pPr>
                      <a:r>
                        <a:rPr lang="en-US" sz="1800" dirty="0"/>
                        <a:t>1</a:t>
                      </a:r>
                    </a:p>
                  </a:txBody>
                  <a:tcPr anchor="ctr"/>
                </a:tc>
                <a:tc>
                  <a:txBody>
                    <a:bodyPr/>
                    <a:lstStyle/>
                    <a:p>
                      <a:pPr algn="ctr">
                        <a:buNone/>
                      </a:pPr>
                      <a:r>
                        <a:rPr lang="en-US" sz="1800"/>
                        <a:t>2</a:t>
                      </a:r>
                    </a:p>
                  </a:txBody>
                  <a:tcPr anchor="ctr"/>
                </a:tc>
                <a:extLst>
                  <a:ext uri="{0D108BD9-81ED-4DB2-BD59-A6C34878D82A}">
                    <a16:rowId xmlns:a16="http://schemas.microsoft.com/office/drawing/2014/main" val="1249370122"/>
                  </a:ext>
                </a:extLst>
              </a:tr>
              <a:tr h="781132">
                <a:tc>
                  <a:txBody>
                    <a:bodyPr/>
                    <a:lstStyle/>
                    <a:p>
                      <a:pPr algn="ctr">
                        <a:buNone/>
                      </a:pPr>
                      <a:r>
                        <a:rPr lang="en-US" sz="1800"/>
                        <a:t>1</a:t>
                      </a:r>
                    </a:p>
                  </a:txBody>
                  <a:tcPr anchor="ctr"/>
                </a:tc>
                <a:tc>
                  <a:txBody>
                    <a:bodyPr/>
                    <a:lstStyle/>
                    <a:p>
                      <a:pPr algn="ctr">
                        <a:buNone/>
                      </a:pPr>
                      <a:r>
                        <a:rPr lang="en-US" sz="1800"/>
                        <a:t>3</a:t>
                      </a:r>
                    </a:p>
                  </a:txBody>
                  <a:tcPr anchor="ctr"/>
                </a:tc>
                <a:extLst>
                  <a:ext uri="{0D108BD9-81ED-4DB2-BD59-A6C34878D82A}">
                    <a16:rowId xmlns:a16="http://schemas.microsoft.com/office/drawing/2014/main" val="951822439"/>
                  </a:ext>
                </a:extLst>
              </a:tr>
              <a:tr h="781132">
                <a:tc>
                  <a:txBody>
                    <a:bodyPr/>
                    <a:lstStyle/>
                    <a:p>
                      <a:pPr algn="ctr">
                        <a:buNone/>
                      </a:pPr>
                      <a:r>
                        <a:rPr lang="en-US" sz="1800"/>
                        <a:t>2</a:t>
                      </a:r>
                    </a:p>
                  </a:txBody>
                  <a:tcPr anchor="ctr"/>
                </a:tc>
                <a:tc>
                  <a:txBody>
                    <a:bodyPr/>
                    <a:lstStyle/>
                    <a:p>
                      <a:pPr algn="ctr">
                        <a:buNone/>
                      </a:pPr>
                      <a:r>
                        <a:rPr lang="en-US" sz="1800" dirty="0"/>
                        <a:t>4</a:t>
                      </a:r>
                    </a:p>
                  </a:txBody>
                  <a:tcPr anchor="ctr"/>
                </a:tc>
                <a:extLst>
                  <a:ext uri="{0D108BD9-81ED-4DB2-BD59-A6C34878D82A}">
                    <a16:rowId xmlns:a16="http://schemas.microsoft.com/office/drawing/2014/main" val="1688718171"/>
                  </a:ext>
                </a:extLst>
              </a:tr>
            </a:tbl>
          </a:graphicData>
        </a:graphic>
      </p:graphicFrame>
      <p:sp>
        <p:nvSpPr>
          <p:cNvPr id="14" name="Subtitle 2">
            <a:extLst>
              <a:ext uri="{FF2B5EF4-FFF2-40B4-BE49-F238E27FC236}">
                <a16:creationId xmlns:a16="http://schemas.microsoft.com/office/drawing/2014/main" id="{431B87B1-17BB-3D15-D715-5E33124F77B7}"/>
              </a:ext>
            </a:extLst>
          </p:cNvPr>
          <p:cNvSpPr txBox="1">
            <a:spLocks/>
          </p:cNvSpPr>
          <p:nvPr/>
        </p:nvSpPr>
        <p:spPr>
          <a:xfrm>
            <a:off x="11107528" y="232570"/>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4</a:t>
            </a:r>
          </a:p>
        </p:txBody>
      </p:sp>
      <p:sp>
        <p:nvSpPr>
          <p:cNvPr id="15" name="Rectangle 14">
            <a:extLst>
              <a:ext uri="{FF2B5EF4-FFF2-40B4-BE49-F238E27FC236}">
                <a16:creationId xmlns:a16="http://schemas.microsoft.com/office/drawing/2014/main" id="{3725AC92-00A2-4770-D8EF-685350095B00}"/>
              </a:ext>
            </a:extLst>
          </p:cNvPr>
          <p:cNvSpPr/>
          <p:nvPr/>
        </p:nvSpPr>
        <p:spPr>
          <a:xfrm>
            <a:off x="8292956" y="6410010"/>
            <a:ext cx="3688830"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hlinkClick r:id="rId2">
                  <a:extLst>
                    <a:ext uri="{A12FA001-AC4F-418D-AE19-62706E023703}">
                      <ahyp:hlinkClr xmlns:ahyp="http://schemas.microsoft.com/office/drawing/2018/hyperlinkcolor" val="tx"/>
                    </a:ext>
                  </a:extLst>
                </a:hlinkClick>
              </a:rPr>
              <a:t>www.innovatewithmrbarbado.com</a:t>
            </a:r>
            <a:r>
              <a:rPr lang="en-US" b="0" cap="none" spc="0" dirty="0">
                <a:ln w="0"/>
                <a:solidFill>
                  <a:srgbClr val="FF000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40065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7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heel(1)">
                                      <p:cBhvr>
                                        <p:cTn id="3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Rectangle 50">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Connector 52">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57" name="Slide Background">
            <a:extLst>
              <a:ext uri="{FF2B5EF4-FFF2-40B4-BE49-F238E27FC236}">
                <a16:creationId xmlns:a16="http://schemas.microsoft.com/office/drawing/2014/main" id="{86230F49-7FFF-4471-8A64-33B1F4CF1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int">
            <a:extLst>
              <a:ext uri="{FF2B5EF4-FFF2-40B4-BE49-F238E27FC236}">
                <a16:creationId xmlns:a16="http://schemas.microsoft.com/office/drawing/2014/main" id="{ABCED6B1-E99D-4963-BCB1-2C5FC2B7E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1" name="Rectangle 60">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5742" y="-8300"/>
            <a:ext cx="5296257" cy="6858000"/>
          </a:xfrm>
          <a:prstGeom prst="rect">
            <a:avLst/>
          </a:prstGeom>
          <a:ln>
            <a:noFill/>
          </a:ln>
          <a:effectLst>
            <a:outerShdw blurRad="596900" dist="3302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3" name="Rectangle 62">
            <a:extLst>
              <a:ext uri="{FF2B5EF4-FFF2-40B4-BE49-F238E27FC236}">
                <a16:creationId xmlns:a16="http://schemas.microsoft.com/office/drawing/2014/main" id="{48B13CA8-CBEA-4805-955D-CEBE32236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4580597"/>
          </a:xfrm>
          <a:prstGeom prst="rect">
            <a:avLst/>
          </a:prstGeom>
          <a:ln>
            <a:noFill/>
          </a:ln>
          <a:effectLst>
            <a:outerShdw blurRad="596900" dist="381000" dir="8820000" sx="90000" sy="90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8AA389-725A-D6B7-7283-D74F975ADA92}"/>
              </a:ext>
            </a:extLst>
          </p:cNvPr>
          <p:cNvSpPr>
            <a:spLocks noGrp="1"/>
          </p:cNvSpPr>
          <p:nvPr>
            <p:ph type="title"/>
          </p:nvPr>
        </p:nvSpPr>
        <p:spPr>
          <a:xfrm>
            <a:off x="765613" y="926047"/>
            <a:ext cx="5458051" cy="3331445"/>
          </a:xfrm>
        </p:spPr>
        <p:txBody>
          <a:bodyPr vert="horz" lIns="91440" tIns="45720" rIns="91440" bIns="45720" rtlCol="0" anchor="t">
            <a:noAutofit/>
          </a:bodyPr>
          <a:lstStyle/>
          <a:p>
            <a:pPr>
              <a:lnSpc>
                <a:spcPct val="90000"/>
              </a:lnSpc>
            </a:pPr>
            <a:r>
              <a:rPr lang="en-US" dirty="0"/>
              <a:t>Proportional Relationships &amp; Functions: Real-World Application</a:t>
            </a:r>
            <a:br>
              <a:rPr lang="en-US" dirty="0"/>
            </a:br>
            <a:br>
              <a:rPr lang="en-US" dirty="0"/>
            </a:br>
            <a:endParaRPr lang="en-US" dirty="0"/>
          </a:p>
        </p:txBody>
      </p:sp>
      <p:pic>
        <p:nvPicPr>
          <p:cNvPr id="4" name="Picture 3">
            <a:extLst>
              <a:ext uri="{FF2B5EF4-FFF2-40B4-BE49-F238E27FC236}">
                <a16:creationId xmlns:a16="http://schemas.microsoft.com/office/drawing/2014/main" id="{2C5E386F-B02E-A5AD-2DFA-8ED94F0ACD93}"/>
              </a:ext>
            </a:extLst>
          </p:cNvPr>
          <p:cNvPicPr>
            <a:picLocks noChangeAspect="1"/>
          </p:cNvPicPr>
          <p:nvPr/>
        </p:nvPicPr>
        <p:blipFill>
          <a:blip r:embed="rId3"/>
          <a:srcRect l="5224" r="17876"/>
          <a:stretch>
            <a:fillRect/>
          </a:stretch>
        </p:blipFill>
        <p:spPr>
          <a:xfrm>
            <a:off x="6895742" y="-8302"/>
            <a:ext cx="5296257" cy="4597197"/>
          </a:xfrm>
          <a:prstGeom prst="rect">
            <a:avLst/>
          </a:prstGeom>
        </p:spPr>
      </p:pic>
      <p:cxnSp>
        <p:nvCxnSpPr>
          <p:cNvPr id="65" name="Straight Connector 64">
            <a:extLst>
              <a:ext uri="{FF2B5EF4-FFF2-40B4-BE49-F238E27FC236}">
                <a16:creationId xmlns:a16="http://schemas.microsoft.com/office/drawing/2014/main" id="{B6297268-1B4B-4EAB-B8C5-91187E87FF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6711E94-28DC-26E8-A52C-64BA78588F6D}"/>
              </a:ext>
            </a:extLst>
          </p:cNvPr>
          <p:cNvSpPr txBox="1"/>
          <p:nvPr/>
        </p:nvSpPr>
        <p:spPr>
          <a:xfrm>
            <a:off x="589558" y="3664292"/>
            <a:ext cx="6179736" cy="369332"/>
          </a:xfrm>
          <a:prstGeom prst="rect">
            <a:avLst/>
          </a:prstGeom>
          <a:noFill/>
        </p:spPr>
        <p:txBody>
          <a:bodyPr wrap="square">
            <a:spAutoFit/>
          </a:bodyPr>
          <a:lstStyle/>
          <a:p>
            <a:endParaRPr lang="en-US" dirty="0">
              <a:solidFill>
                <a:schemeClr val="bg1"/>
              </a:solidFill>
            </a:endParaRPr>
          </a:p>
        </p:txBody>
      </p:sp>
      <p:sp>
        <p:nvSpPr>
          <p:cNvPr id="10" name="TextBox 9">
            <a:extLst>
              <a:ext uri="{FF2B5EF4-FFF2-40B4-BE49-F238E27FC236}">
                <a16:creationId xmlns:a16="http://schemas.microsoft.com/office/drawing/2014/main" id="{F4C5C09C-E663-0C8D-2164-0A164276F5C4}"/>
              </a:ext>
            </a:extLst>
          </p:cNvPr>
          <p:cNvSpPr txBox="1"/>
          <p:nvPr/>
        </p:nvSpPr>
        <p:spPr>
          <a:xfrm>
            <a:off x="369601" y="4791818"/>
            <a:ext cx="6250074" cy="923330"/>
          </a:xfrm>
          <a:prstGeom prst="rect">
            <a:avLst/>
          </a:prstGeom>
          <a:noFill/>
        </p:spPr>
        <p:txBody>
          <a:bodyPr wrap="square">
            <a:spAutoFit/>
          </a:bodyPr>
          <a:lstStyle/>
          <a:p>
            <a:r>
              <a:rPr lang="en-US" sz="1800" b="1" dirty="0"/>
              <a:t>Objective: </a:t>
            </a:r>
            <a:r>
              <a:rPr lang="en-US" sz="1800" i="1" dirty="0"/>
              <a:t>Students will apply proportional relationships to solve multi-step real-world problems and present solutions.</a:t>
            </a:r>
            <a:br>
              <a:rPr lang="en-US" sz="1800" dirty="0"/>
            </a:br>
            <a:endParaRPr lang="en-US" dirty="0"/>
          </a:p>
        </p:txBody>
      </p:sp>
      <p:sp>
        <p:nvSpPr>
          <p:cNvPr id="12" name="Subtitle 2">
            <a:extLst>
              <a:ext uri="{FF2B5EF4-FFF2-40B4-BE49-F238E27FC236}">
                <a16:creationId xmlns:a16="http://schemas.microsoft.com/office/drawing/2014/main" id="{EC31315E-5DC9-823C-182F-D5D4BC540E06}"/>
              </a:ext>
            </a:extLst>
          </p:cNvPr>
          <p:cNvSpPr txBox="1">
            <a:spLocks/>
          </p:cNvSpPr>
          <p:nvPr/>
        </p:nvSpPr>
        <p:spPr>
          <a:xfrm>
            <a:off x="11087431" y="4624074"/>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5</a:t>
            </a:r>
          </a:p>
        </p:txBody>
      </p:sp>
      <p:sp>
        <p:nvSpPr>
          <p:cNvPr id="14" name="Rectangle 13">
            <a:extLst>
              <a:ext uri="{FF2B5EF4-FFF2-40B4-BE49-F238E27FC236}">
                <a16:creationId xmlns:a16="http://schemas.microsoft.com/office/drawing/2014/main" id="{82F734F4-BE5D-FC23-2E85-62BCCE45E639}"/>
              </a:ext>
            </a:extLst>
          </p:cNvPr>
          <p:cNvSpPr/>
          <p:nvPr/>
        </p:nvSpPr>
        <p:spPr>
          <a:xfrm>
            <a:off x="8292956" y="6410010"/>
            <a:ext cx="3688830"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www.innovatewithmrbarbado.com</a:t>
            </a:r>
            <a:r>
              <a:rPr lang="en-US" b="0" cap="none" spc="0" dirty="0">
                <a:ln w="0"/>
                <a:solidFill>
                  <a:srgbClr val="FF000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6905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165109B-7036-4613-93D4-579E77F6E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3B84EE-DA5A-C80C-608C-B75FE938DB82}"/>
              </a:ext>
            </a:extLst>
          </p:cNvPr>
          <p:cNvSpPr>
            <a:spLocks noGrp="1"/>
          </p:cNvSpPr>
          <p:nvPr>
            <p:ph type="title"/>
          </p:nvPr>
        </p:nvSpPr>
        <p:spPr>
          <a:xfrm>
            <a:off x="761802" y="858982"/>
            <a:ext cx="3451060" cy="5152933"/>
          </a:xfrm>
        </p:spPr>
        <p:txBody>
          <a:bodyPr>
            <a:normAutofit/>
          </a:bodyPr>
          <a:lstStyle/>
          <a:p>
            <a:r>
              <a:rPr lang="en-US" dirty="0"/>
              <a:t>Group Project – Real-World Application</a:t>
            </a:r>
          </a:p>
        </p:txBody>
      </p:sp>
      <p:sp useBgFill="1">
        <p:nvSpPr>
          <p:cNvPr id="11" name="Rectangle 10">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6707" y="0"/>
            <a:ext cx="7455294" cy="6858000"/>
          </a:xfrm>
          <a:prstGeom prst="rect">
            <a:avLst/>
          </a:prstGeom>
          <a:ln>
            <a:noFill/>
          </a:ln>
          <a:effectLst>
            <a:outerShdw blurRad="660400" dist="279400" dir="798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7D09AB2E-1D8F-E8FE-67B1-F6C59B516B4C}"/>
              </a:ext>
            </a:extLst>
          </p:cNvPr>
          <p:cNvGraphicFramePr>
            <a:graphicFrameLocks noGrp="1"/>
          </p:cNvGraphicFramePr>
          <p:nvPr>
            <p:ph idx="1"/>
            <p:extLst>
              <p:ext uri="{D42A27DB-BD31-4B8C-83A1-F6EECF244321}">
                <p14:modId xmlns:p14="http://schemas.microsoft.com/office/powerpoint/2010/main" val="2937911379"/>
              </p:ext>
            </p:extLst>
          </p:nvPr>
        </p:nvGraphicFramePr>
        <p:xfrm>
          <a:off x="5088860" y="601324"/>
          <a:ext cx="6055450" cy="5638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ubtitle 2">
            <a:extLst>
              <a:ext uri="{FF2B5EF4-FFF2-40B4-BE49-F238E27FC236}">
                <a16:creationId xmlns:a16="http://schemas.microsoft.com/office/drawing/2014/main" id="{DD672598-7AAC-2D93-E134-3BE02B2A97A7}"/>
              </a:ext>
            </a:extLst>
          </p:cNvPr>
          <p:cNvSpPr txBox="1">
            <a:spLocks/>
          </p:cNvSpPr>
          <p:nvPr/>
        </p:nvSpPr>
        <p:spPr>
          <a:xfrm>
            <a:off x="11037512" y="62061"/>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5</a:t>
            </a:r>
          </a:p>
        </p:txBody>
      </p:sp>
      <p:sp>
        <p:nvSpPr>
          <p:cNvPr id="7" name="Rectangle 6">
            <a:extLst>
              <a:ext uri="{FF2B5EF4-FFF2-40B4-BE49-F238E27FC236}">
                <a16:creationId xmlns:a16="http://schemas.microsoft.com/office/drawing/2014/main" id="{948490AF-F877-5202-4D7C-ED29F581C8B5}"/>
              </a:ext>
            </a:extLst>
          </p:cNvPr>
          <p:cNvSpPr/>
          <p:nvPr/>
        </p:nvSpPr>
        <p:spPr>
          <a:xfrm>
            <a:off x="8292956" y="6410010"/>
            <a:ext cx="3688830"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hlinkClick r:id="rId8">
                  <a:extLst>
                    <a:ext uri="{A12FA001-AC4F-418D-AE19-62706E023703}">
                      <ahyp:hlinkClr xmlns:ahyp="http://schemas.microsoft.com/office/drawing/2018/hyperlinkcolor" val="tx"/>
                    </a:ext>
                  </a:extLst>
                </a:hlinkClick>
              </a:rPr>
              <a:t>www.innovatewithmrbarbado.com</a:t>
            </a:r>
            <a:r>
              <a:rPr lang="en-US" b="0" cap="none" spc="0" dirty="0">
                <a:ln w="0"/>
                <a:solidFill>
                  <a:srgbClr val="FF000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87188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8" name="Rectangle 47">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Connector 49">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54" name="Slide Background">
            <a:extLst>
              <a:ext uri="{FF2B5EF4-FFF2-40B4-BE49-F238E27FC236}">
                <a16:creationId xmlns:a16="http://schemas.microsoft.com/office/drawing/2014/main" id="{5CC50F2E-EF04-4D7A-A09C-5AEF6E5EA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 name="Rectangle 55">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5995" cy="3429000"/>
          </a:xfrm>
          <a:prstGeom prst="rect">
            <a:avLst/>
          </a:prstGeom>
          <a:ln>
            <a:noFill/>
          </a:ln>
          <a:effectLst>
            <a:outerShdw blurRad="342900" dist="2286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CB3426C-67D4-3B3D-0E45-868F940E826E}"/>
              </a:ext>
            </a:extLst>
          </p:cNvPr>
          <p:cNvPicPr>
            <a:picLocks noChangeAspect="1"/>
          </p:cNvPicPr>
          <p:nvPr/>
        </p:nvPicPr>
        <p:blipFill>
          <a:blip r:embed="rId2"/>
          <a:srcRect l="7808" r="446"/>
          <a:stretch>
            <a:fillRect/>
          </a:stretch>
        </p:blipFill>
        <p:spPr>
          <a:xfrm>
            <a:off x="19" y="10"/>
            <a:ext cx="6291963" cy="6857989"/>
          </a:xfrm>
          <a:prstGeom prst="rect">
            <a:avLst/>
          </a:prstGeom>
        </p:spPr>
      </p:pic>
      <p:cxnSp>
        <p:nvCxnSpPr>
          <p:cNvPr id="58" name="Straight Connector 57">
            <a:extLst>
              <a:ext uri="{FF2B5EF4-FFF2-40B4-BE49-F238E27FC236}">
                <a16:creationId xmlns:a16="http://schemas.microsoft.com/office/drawing/2014/main" id="{1D7AD51E-A168-490B-B8A6-8AFE86E0F2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C9602AE1-CDFF-709B-BD68-20EB37656C90}"/>
              </a:ext>
            </a:extLst>
          </p:cNvPr>
          <p:cNvSpPr txBox="1">
            <a:spLocks/>
          </p:cNvSpPr>
          <p:nvPr/>
        </p:nvSpPr>
        <p:spPr>
          <a:xfrm>
            <a:off x="10512143" y="5700816"/>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5</a:t>
            </a:r>
          </a:p>
        </p:txBody>
      </p:sp>
      <p:sp>
        <p:nvSpPr>
          <p:cNvPr id="14" name="Rectangle 13">
            <a:extLst>
              <a:ext uri="{FF2B5EF4-FFF2-40B4-BE49-F238E27FC236}">
                <a16:creationId xmlns:a16="http://schemas.microsoft.com/office/drawing/2014/main" id="{D215385B-D045-84AD-1C17-20D0228ECDE0}"/>
              </a:ext>
            </a:extLst>
          </p:cNvPr>
          <p:cNvSpPr/>
          <p:nvPr/>
        </p:nvSpPr>
        <p:spPr>
          <a:xfrm>
            <a:off x="6183096" y="2932030"/>
            <a:ext cx="6114751" cy="369332"/>
          </a:xfrm>
          <a:prstGeom prst="rect">
            <a:avLst/>
          </a:prstGeom>
          <a:noFill/>
        </p:spPr>
        <p:txBody>
          <a:bodyPr wrap="none" lIns="91440" tIns="45720" rIns="91440" bIns="45720">
            <a:spAutoFit/>
          </a:bodyPr>
          <a:lstStyle/>
          <a:p>
            <a:pPr algn="ctr"/>
            <a:r>
              <a:rPr lang="en-US" sz="1750" dirty="0">
                <a:solidFill>
                  <a:srgbClr val="FF0000"/>
                </a:solidFill>
                <a:hlinkClick r:id="rId3">
                  <a:extLst>
                    <a:ext uri="{A12FA001-AC4F-418D-AE19-62706E023703}">
                      <ahyp:hlinkClr xmlns:ahyp="http://schemas.microsoft.com/office/drawing/2018/hyperlinkcolor" val="tx"/>
                    </a:ext>
                  </a:extLst>
                </a:hlinkClick>
              </a:rPr>
              <a:t>Middle School / Interactive Quiz | Innovate with Mr. Barbado</a:t>
            </a:r>
            <a:endParaRPr lang="en-US" sz="1750" b="0" cap="none" spc="0" dirty="0">
              <a:ln w="0"/>
              <a:solidFill>
                <a:srgbClr val="FF0000"/>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BF2FB5B8-156E-29BA-AA55-77DA60D12FB4}"/>
              </a:ext>
            </a:extLst>
          </p:cNvPr>
          <p:cNvSpPr/>
          <p:nvPr/>
        </p:nvSpPr>
        <p:spPr>
          <a:xfrm>
            <a:off x="6957628" y="2366919"/>
            <a:ext cx="4372736"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Homework available at:</a:t>
            </a:r>
          </a:p>
        </p:txBody>
      </p:sp>
    </p:spTree>
    <p:extLst>
      <p:ext uri="{BB962C8B-B14F-4D97-AF65-F5344CB8AC3E}">
        <p14:creationId xmlns:p14="http://schemas.microsoft.com/office/powerpoint/2010/main" val="332540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7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7" name="Slide Background">
            <a:extLst>
              <a:ext uri="{FF2B5EF4-FFF2-40B4-BE49-F238E27FC236}">
                <a16:creationId xmlns:a16="http://schemas.microsoft.com/office/drawing/2014/main" id="{42AE77C8-8636-492A-ABA7-1B8730025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retro toy car with a knitted heart tied on its roof">
            <a:extLst>
              <a:ext uri="{FF2B5EF4-FFF2-40B4-BE49-F238E27FC236}">
                <a16:creationId xmlns:a16="http://schemas.microsoft.com/office/drawing/2014/main" id="{07890595-CAB9-BB19-44B1-CD1359408F5B}"/>
              </a:ext>
            </a:extLst>
          </p:cNvPr>
          <p:cNvPicPr>
            <a:picLocks noChangeAspect="1"/>
          </p:cNvPicPr>
          <p:nvPr/>
        </p:nvPicPr>
        <p:blipFill>
          <a:blip r:embed="rId3"/>
          <a:srcRect t="16974"/>
          <a:stretch>
            <a:fillRect/>
          </a:stretch>
        </p:blipFill>
        <p:spPr>
          <a:xfrm>
            <a:off x="20" y="1"/>
            <a:ext cx="12191979" cy="6857998"/>
          </a:xfrm>
          <a:prstGeom prst="rect">
            <a:avLst/>
          </a:prstGeom>
          <a:effectLst>
            <a:outerShdw blurRad="596900" dist="330200" dir="8820000" sx="87000" sy="87000" algn="ctr" rotWithShape="0">
              <a:srgbClr val="000000">
                <a:alpha val="29000"/>
              </a:srgbClr>
            </a:outerShdw>
          </a:effectLst>
        </p:spPr>
      </p:pic>
      <p:sp useBgFill="1">
        <p:nvSpPr>
          <p:cNvPr id="19" name="Rectangle 18">
            <a:extLst>
              <a:ext uri="{FF2B5EF4-FFF2-40B4-BE49-F238E27FC236}">
                <a16:creationId xmlns:a16="http://schemas.microsoft.com/office/drawing/2014/main" id="{079AB7E9-4C3D-48E5-BDC2-C6EBF5170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51560" cy="6858000"/>
          </a:xfrm>
          <a:prstGeom prst="rect">
            <a:avLst/>
          </a:prstGeom>
          <a:ln>
            <a:noFill/>
          </a:ln>
          <a:effectLst>
            <a:outerShdw blurRad="190500" dist="76200" dir="570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3B3C8882-5AB4-43BB-A137-6E7A8B7303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779"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95830D2-F2AE-4DD8-B586-89B097791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92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9C3448-B48D-858E-ADE4-BBC7CE801D14}"/>
              </a:ext>
            </a:extLst>
          </p:cNvPr>
          <p:cNvSpPr>
            <a:spLocks noGrp="1"/>
          </p:cNvSpPr>
          <p:nvPr>
            <p:ph type="title"/>
          </p:nvPr>
        </p:nvSpPr>
        <p:spPr>
          <a:xfrm>
            <a:off x="6710579" y="558413"/>
            <a:ext cx="4755046" cy="875601"/>
          </a:xfrm>
        </p:spPr>
        <p:txBody>
          <a:bodyPr vert="horz" lIns="91440" tIns="45720" rIns="91440" bIns="45720" rtlCol="0" anchor="t">
            <a:normAutofit fontScale="90000"/>
          </a:bodyPr>
          <a:lstStyle/>
          <a:p>
            <a:pPr algn="r">
              <a:lnSpc>
                <a:spcPct val="90000"/>
              </a:lnSpc>
            </a:pPr>
            <a:r>
              <a:rPr lang="en-US" sz="4800" dirty="0">
                <a:solidFill>
                  <a:srgbClr val="FFFFFF"/>
                </a:solidFill>
              </a:rPr>
              <a:t>Ratio &amp; Rate</a:t>
            </a:r>
            <a:br>
              <a:rPr lang="en-US" sz="4800" dirty="0">
                <a:solidFill>
                  <a:srgbClr val="FFFFFF"/>
                </a:solidFill>
              </a:rPr>
            </a:br>
            <a:endParaRPr lang="en-US" sz="4800" dirty="0">
              <a:solidFill>
                <a:srgbClr val="FFFFFF"/>
              </a:solidFill>
            </a:endParaRPr>
          </a:p>
        </p:txBody>
      </p:sp>
      <p:sp>
        <p:nvSpPr>
          <p:cNvPr id="4" name="TextBox 3">
            <a:extLst>
              <a:ext uri="{FF2B5EF4-FFF2-40B4-BE49-F238E27FC236}">
                <a16:creationId xmlns:a16="http://schemas.microsoft.com/office/drawing/2014/main" id="{B6442A41-E374-F092-BFA3-3707DD48291D}"/>
              </a:ext>
            </a:extLst>
          </p:cNvPr>
          <p:cNvSpPr txBox="1"/>
          <p:nvPr/>
        </p:nvSpPr>
        <p:spPr>
          <a:xfrm>
            <a:off x="5555224" y="1308748"/>
            <a:ext cx="6195535" cy="1222975"/>
          </a:xfrm>
          <a:prstGeom prst="rect">
            <a:avLst/>
          </a:prstGeom>
        </p:spPr>
        <p:txBody>
          <a:bodyPr vert="horz" lIns="91440" tIns="45720" rIns="91440" bIns="45720" rtlCol="0" anchor="b">
            <a:normAutofit fontScale="92500" lnSpcReduction="20000"/>
          </a:bodyPr>
          <a:lstStyle/>
          <a:p>
            <a:pPr>
              <a:lnSpc>
                <a:spcPct val="110000"/>
              </a:lnSpc>
              <a:spcBef>
                <a:spcPts val="1000"/>
              </a:spcBef>
            </a:pPr>
            <a:r>
              <a:rPr lang="en-US" sz="2800" b="1" dirty="0">
                <a:latin typeface="Amasis MT Pro" panose="02040504050005020304" pitchFamily="18" charset="0"/>
              </a:rPr>
              <a:t>Ratio:</a:t>
            </a:r>
            <a:r>
              <a:rPr lang="en-US" sz="2800" dirty="0">
                <a:latin typeface="Amasis MT Pro" panose="02040504050005020304" pitchFamily="18" charset="0"/>
              </a:rPr>
              <a:t> A comparison of two quantities. Ratios tell us how much of one thing exists compared to another.</a:t>
            </a:r>
          </a:p>
        </p:txBody>
      </p:sp>
      <p:sp>
        <p:nvSpPr>
          <p:cNvPr id="6" name="TextBox 5">
            <a:extLst>
              <a:ext uri="{FF2B5EF4-FFF2-40B4-BE49-F238E27FC236}">
                <a16:creationId xmlns:a16="http://schemas.microsoft.com/office/drawing/2014/main" id="{05FFF5D7-903F-C683-CF73-2A1FC0C25118}"/>
              </a:ext>
            </a:extLst>
          </p:cNvPr>
          <p:cNvSpPr txBox="1"/>
          <p:nvPr/>
        </p:nvSpPr>
        <p:spPr>
          <a:xfrm>
            <a:off x="5734019" y="2750180"/>
            <a:ext cx="6224954" cy="461665"/>
          </a:xfrm>
          <a:prstGeom prst="rect">
            <a:avLst/>
          </a:prstGeom>
          <a:noFill/>
        </p:spPr>
        <p:txBody>
          <a:bodyPr wrap="square">
            <a:spAutoFit/>
          </a:bodyPr>
          <a:lstStyle/>
          <a:p>
            <a:r>
              <a:rPr lang="en-US" sz="2400" i="1" dirty="0"/>
              <a:t>Example:</a:t>
            </a:r>
            <a:r>
              <a:rPr lang="en-US" sz="2400" dirty="0"/>
              <a:t> 2 pencils cost $1 → ratio = 2:1</a:t>
            </a:r>
          </a:p>
        </p:txBody>
      </p:sp>
      <p:sp>
        <p:nvSpPr>
          <p:cNvPr id="7" name="TextBox 6">
            <a:extLst>
              <a:ext uri="{FF2B5EF4-FFF2-40B4-BE49-F238E27FC236}">
                <a16:creationId xmlns:a16="http://schemas.microsoft.com/office/drawing/2014/main" id="{8B108816-CD75-35BC-FAA0-E5DE207B4554}"/>
              </a:ext>
            </a:extLst>
          </p:cNvPr>
          <p:cNvSpPr txBox="1"/>
          <p:nvPr/>
        </p:nvSpPr>
        <p:spPr>
          <a:xfrm>
            <a:off x="5555224" y="3503235"/>
            <a:ext cx="6223818" cy="1692771"/>
          </a:xfrm>
          <a:prstGeom prst="rect">
            <a:avLst/>
          </a:prstGeom>
          <a:noFill/>
        </p:spPr>
        <p:txBody>
          <a:bodyPr wrap="square">
            <a:spAutoFit/>
          </a:bodyPr>
          <a:lstStyle/>
          <a:p>
            <a:r>
              <a:rPr lang="en-US" sz="2600" b="1" dirty="0">
                <a:latin typeface="Amasis MT Pro" panose="02040504050005020304" pitchFamily="18" charset="0"/>
              </a:rPr>
              <a:t>Rate: </a:t>
            </a:r>
            <a:r>
              <a:rPr lang="en-US" sz="2600" dirty="0">
                <a:latin typeface="Amasis MT Pro" panose="02040504050005020304" pitchFamily="18" charset="0"/>
              </a:rPr>
              <a:t>A ratio comparing two quantities with different units. Rates are useful for understanding speed, cost per unit, or other “per” situations. </a:t>
            </a:r>
          </a:p>
        </p:txBody>
      </p:sp>
      <p:sp>
        <p:nvSpPr>
          <p:cNvPr id="8" name="TextBox 7">
            <a:extLst>
              <a:ext uri="{FF2B5EF4-FFF2-40B4-BE49-F238E27FC236}">
                <a16:creationId xmlns:a16="http://schemas.microsoft.com/office/drawing/2014/main" id="{3A462245-E6FB-BBDC-E41B-D9FE76E7ED57}"/>
              </a:ext>
            </a:extLst>
          </p:cNvPr>
          <p:cNvSpPr txBox="1"/>
          <p:nvPr/>
        </p:nvSpPr>
        <p:spPr>
          <a:xfrm>
            <a:off x="5784416" y="5302544"/>
            <a:ext cx="6223818" cy="830997"/>
          </a:xfrm>
          <a:prstGeom prst="rect">
            <a:avLst/>
          </a:prstGeom>
          <a:noFill/>
        </p:spPr>
        <p:txBody>
          <a:bodyPr wrap="square">
            <a:spAutoFit/>
          </a:bodyPr>
          <a:lstStyle/>
          <a:p>
            <a:r>
              <a:rPr lang="en-US" sz="2400" i="1" dirty="0"/>
              <a:t>Example:</a:t>
            </a:r>
            <a:r>
              <a:rPr lang="en-US" sz="2400" dirty="0"/>
              <a:t> Car travels 60 miles in 1 hour → rate = 60 miles/hour</a:t>
            </a:r>
          </a:p>
        </p:txBody>
      </p:sp>
      <p:sp>
        <p:nvSpPr>
          <p:cNvPr id="10" name="Subtitle 2">
            <a:extLst>
              <a:ext uri="{FF2B5EF4-FFF2-40B4-BE49-F238E27FC236}">
                <a16:creationId xmlns:a16="http://schemas.microsoft.com/office/drawing/2014/main" id="{D51B05A5-7B63-46C3-A076-152AEE6AD0E4}"/>
              </a:ext>
            </a:extLst>
          </p:cNvPr>
          <p:cNvSpPr txBox="1">
            <a:spLocks/>
          </p:cNvSpPr>
          <p:nvPr/>
        </p:nvSpPr>
        <p:spPr>
          <a:xfrm>
            <a:off x="107285" y="78658"/>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1</a:t>
            </a:r>
          </a:p>
        </p:txBody>
      </p:sp>
      <p:sp>
        <p:nvSpPr>
          <p:cNvPr id="12" name="Rectangle 11">
            <a:extLst>
              <a:ext uri="{FF2B5EF4-FFF2-40B4-BE49-F238E27FC236}">
                <a16:creationId xmlns:a16="http://schemas.microsoft.com/office/drawing/2014/main" id="{4043D251-7ECE-E384-2E41-265B9CF6CC63}"/>
              </a:ext>
            </a:extLst>
          </p:cNvPr>
          <p:cNvSpPr/>
          <p:nvPr/>
        </p:nvSpPr>
        <p:spPr>
          <a:xfrm>
            <a:off x="8292956" y="6410010"/>
            <a:ext cx="3688830" cy="369332"/>
          </a:xfrm>
          <a:prstGeom prst="rect">
            <a:avLst/>
          </a:prstGeom>
          <a:noFill/>
        </p:spPr>
        <p:txBody>
          <a:bodyPr wrap="none" lIns="91440" tIns="45720" rIns="91440" bIns="45720">
            <a:spAutoFit/>
          </a:bodyPr>
          <a:lstStyle/>
          <a:p>
            <a:pPr algn="ctr"/>
            <a:r>
              <a:rPr lang="en-US" b="0" cap="none" spc="0" dirty="0">
                <a:ln w="0"/>
                <a:solidFill>
                  <a:schemeClr val="accent4"/>
                </a:solidFill>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www.innovatewithmrbarbado.com</a:t>
            </a:r>
            <a:r>
              <a:rPr lang="en-US" b="0" cap="none" spc="0" dirty="0">
                <a:ln w="0"/>
                <a:solidFill>
                  <a:schemeClr val="accent4"/>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61072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5" name="Slide Background">
            <a:extLst>
              <a:ext uri="{FF2B5EF4-FFF2-40B4-BE49-F238E27FC236}">
                <a16:creationId xmlns:a16="http://schemas.microsoft.com/office/drawing/2014/main" id="{DCE12B23-0F3E-4D27-80BF-1FC934CC2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7" name="Rectangle 36">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9" cy="2582213"/>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9" name="Rectangle 38">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9EFE9-25DF-BE15-3922-3BCD927CDFDD}"/>
              </a:ext>
            </a:extLst>
          </p:cNvPr>
          <p:cNvSpPr>
            <a:spLocks noGrp="1"/>
          </p:cNvSpPr>
          <p:nvPr>
            <p:ph type="title"/>
          </p:nvPr>
        </p:nvSpPr>
        <p:spPr>
          <a:xfrm>
            <a:off x="278914" y="295710"/>
            <a:ext cx="5374634" cy="2088583"/>
          </a:xfrm>
        </p:spPr>
        <p:txBody>
          <a:bodyPr vert="horz" lIns="91440" tIns="45720" rIns="91440" bIns="45720" rtlCol="0" anchor="ctr">
            <a:normAutofit fontScale="90000"/>
          </a:bodyPr>
          <a:lstStyle/>
          <a:p>
            <a:pPr algn="ctr"/>
            <a:r>
              <a:rPr lang="en-US" sz="4800" dirty="0">
                <a:latin typeface="Amasis MT Pro" panose="02040504050005020304" pitchFamily="18" charset="0"/>
              </a:rPr>
              <a:t>Unit Rate &amp; Constant of Proportionality</a:t>
            </a:r>
          </a:p>
        </p:txBody>
      </p:sp>
      <p:pic>
        <p:nvPicPr>
          <p:cNvPr id="7" name="Graphic 6" descr="Calculator">
            <a:extLst>
              <a:ext uri="{FF2B5EF4-FFF2-40B4-BE49-F238E27FC236}">
                <a16:creationId xmlns:a16="http://schemas.microsoft.com/office/drawing/2014/main" id="{631BB912-1ED6-130E-0C8A-36B664EE24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3236486"/>
            <a:ext cx="2586583" cy="2586583"/>
          </a:xfrm>
          <a:prstGeom prst="rect">
            <a:avLst/>
          </a:prstGeom>
        </p:spPr>
      </p:pic>
      <p:cxnSp>
        <p:nvCxnSpPr>
          <p:cNvPr id="41" name="Straight Connector 40">
            <a:extLst>
              <a:ext uri="{FF2B5EF4-FFF2-40B4-BE49-F238E27FC236}">
                <a16:creationId xmlns:a16="http://schemas.microsoft.com/office/drawing/2014/main" id="{8A696CBF-4971-4F6F-B3C7-0CD6C9E0A0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F7670C7-B49D-F323-D88D-08FE889CC9A2}"/>
              </a:ext>
            </a:extLst>
          </p:cNvPr>
          <p:cNvSpPr txBox="1"/>
          <p:nvPr/>
        </p:nvSpPr>
        <p:spPr>
          <a:xfrm>
            <a:off x="2433482" y="3020173"/>
            <a:ext cx="3141721" cy="3046988"/>
          </a:xfrm>
          <a:prstGeom prst="rect">
            <a:avLst/>
          </a:prstGeom>
          <a:noFill/>
        </p:spPr>
        <p:txBody>
          <a:bodyPr wrap="square">
            <a:spAutoFit/>
          </a:bodyPr>
          <a:lstStyle/>
          <a:p>
            <a:r>
              <a:rPr lang="en-US" sz="2400" b="1" dirty="0"/>
              <a:t>Unit Rate:</a:t>
            </a:r>
            <a:r>
              <a:rPr lang="en-US" sz="2400" dirty="0"/>
              <a:t> Rate for 1 unit. Unit rate shows the value for a single item, making comparisons easier. </a:t>
            </a:r>
          </a:p>
          <a:p>
            <a:br>
              <a:rPr lang="en-US" sz="2400" dirty="0"/>
            </a:br>
            <a:r>
              <a:rPr lang="en-US" sz="2400" i="1" dirty="0"/>
              <a:t>Example:</a:t>
            </a:r>
            <a:r>
              <a:rPr lang="en-US" sz="2400" dirty="0"/>
              <a:t> $0.50 per pencil</a:t>
            </a:r>
          </a:p>
        </p:txBody>
      </p:sp>
      <p:sp>
        <p:nvSpPr>
          <p:cNvPr id="32" name="TextBox 31">
            <a:extLst>
              <a:ext uri="{FF2B5EF4-FFF2-40B4-BE49-F238E27FC236}">
                <a16:creationId xmlns:a16="http://schemas.microsoft.com/office/drawing/2014/main" id="{E1D93D98-3162-CDEE-FEAA-59BFB5B7A0A8}"/>
              </a:ext>
            </a:extLst>
          </p:cNvPr>
          <p:cNvSpPr txBox="1"/>
          <p:nvPr/>
        </p:nvSpPr>
        <p:spPr>
          <a:xfrm>
            <a:off x="6147029" y="617921"/>
            <a:ext cx="4776609" cy="3046988"/>
          </a:xfrm>
          <a:prstGeom prst="rect">
            <a:avLst/>
          </a:prstGeom>
          <a:noFill/>
        </p:spPr>
        <p:txBody>
          <a:bodyPr wrap="square">
            <a:spAutoFit/>
          </a:bodyPr>
          <a:lstStyle/>
          <a:p>
            <a:r>
              <a:rPr lang="en-US" sz="2400" b="1" dirty="0"/>
              <a:t>Constant of Proportionality (k):</a:t>
            </a:r>
            <a:r>
              <a:rPr lang="en-US" sz="2400" dirty="0"/>
              <a:t> The number you get when dividing y by x (y ÷ x). </a:t>
            </a:r>
            <a:r>
              <a:rPr lang="en-US" sz="2400" b="1" i="1" dirty="0">
                <a:solidFill>
                  <a:srgbClr val="FF0000"/>
                </a:solidFill>
              </a:rPr>
              <a:t>K </a:t>
            </a:r>
            <a:r>
              <a:rPr lang="en-US" sz="2400" dirty="0"/>
              <a:t>tells us how much y changes for each 1 x. If k is constant, the relationship is proportional.</a:t>
            </a:r>
          </a:p>
          <a:p>
            <a:br>
              <a:rPr lang="en-US" sz="2400" dirty="0"/>
            </a:br>
            <a:r>
              <a:rPr lang="en-US" sz="2400" i="1" dirty="0"/>
              <a:t>Example Table:</a:t>
            </a:r>
            <a:endParaRPr lang="en-US" sz="2400" dirty="0"/>
          </a:p>
        </p:txBody>
      </p:sp>
      <p:sp>
        <p:nvSpPr>
          <p:cNvPr id="34" name="Subtitle 2">
            <a:extLst>
              <a:ext uri="{FF2B5EF4-FFF2-40B4-BE49-F238E27FC236}">
                <a16:creationId xmlns:a16="http://schemas.microsoft.com/office/drawing/2014/main" id="{01C3E988-E75C-09B1-DB34-87CA5BCD9E4C}"/>
              </a:ext>
            </a:extLst>
          </p:cNvPr>
          <p:cNvSpPr txBox="1">
            <a:spLocks/>
          </p:cNvSpPr>
          <p:nvPr/>
        </p:nvSpPr>
        <p:spPr>
          <a:xfrm>
            <a:off x="11084158" y="118729"/>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1</a:t>
            </a:r>
          </a:p>
        </p:txBody>
      </p:sp>
      <p:graphicFrame>
        <p:nvGraphicFramePr>
          <p:cNvPr id="40" name="Table 39">
            <a:extLst>
              <a:ext uri="{FF2B5EF4-FFF2-40B4-BE49-F238E27FC236}">
                <a16:creationId xmlns:a16="http://schemas.microsoft.com/office/drawing/2014/main" id="{53C5F129-3727-DD80-57BA-0DFAA7B26F9D}"/>
              </a:ext>
            </a:extLst>
          </p:cNvPr>
          <p:cNvGraphicFramePr>
            <a:graphicFrameLocks noGrp="1"/>
          </p:cNvGraphicFramePr>
          <p:nvPr>
            <p:extLst>
              <p:ext uri="{D42A27DB-BD31-4B8C-83A1-F6EECF244321}">
                <p14:modId xmlns:p14="http://schemas.microsoft.com/office/powerpoint/2010/main" val="1308254703"/>
              </p:ext>
            </p:extLst>
          </p:nvPr>
        </p:nvGraphicFramePr>
        <p:xfrm>
          <a:off x="6532628" y="3814917"/>
          <a:ext cx="4551525" cy="2579898"/>
        </p:xfrm>
        <a:graphic>
          <a:graphicData uri="http://schemas.openxmlformats.org/drawingml/2006/table">
            <a:tbl>
              <a:tblPr firstRow="1" firstCol="1" bandRow="1">
                <a:tableStyleId>{5C22544A-7EE6-4342-B048-85BDC9FD1C3A}</a:tableStyleId>
              </a:tblPr>
              <a:tblGrid>
                <a:gridCol w="1517175">
                  <a:extLst>
                    <a:ext uri="{9D8B030D-6E8A-4147-A177-3AD203B41FA5}">
                      <a16:colId xmlns:a16="http://schemas.microsoft.com/office/drawing/2014/main" val="2123605855"/>
                    </a:ext>
                  </a:extLst>
                </a:gridCol>
                <a:gridCol w="1517175">
                  <a:extLst>
                    <a:ext uri="{9D8B030D-6E8A-4147-A177-3AD203B41FA5}">
                      <a16:colId xmlns:a16="http://schemas.microsoft.com/office/drawing/2014/main" val="97455607"/>
                    </a:ext>
                  </a:extLst>
                </a:gridCol>
                <a:gridCol w="1517175">
                  <a:extLst>
                    <a:ext uri="{9D8B030D-6E8A-4147-A177-3AD203B41FA5}">
                      <a16:colId xmlns:a16="http://schemas.microsoft.com/office/drawing/2014/main" val="3140273688"/>
                    </a:ext>
                  </a:extLst>
                </a:gridCol>
              </a:tblGrid>
              <a:tr h="613361">
                <a:tc>
                  <a:txBody>
                    <a:bodyPr/>
                    <a:lstStyle/>
                    <a:p>
                      <a:pPr marL="0" marR="0" algn="ctr">
                        <a:lnSpc>
                          <a:spcPct val="107000"/>
                        </a:lnSpc>
                        <a:spcAft>
                          <a:spcPts val="800"/>
                        </a:spcAft>
                        <a:buNone/>
                      </a:pPr>
                      <a:r>
                        <a:rPr lang="en-US" sz="2400" kern="0" dirty="0">
                          <a:effectLst/>
                        </a:rPr>
                        <a:t>Pencils (x)</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2400" kern="0" dirty="0">
                          <a:effectLst/>
                        </a:rPr>
                        <a:t>Cost (y)</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2400" kern="0">
                          <a:effectLst/>
                        </a:rPr>
                        <a:t>y ÷ x = k</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1430986"/>
                  </a:ext>
                </a:extLst>
              </a:tr>
              <a:tr h="613361">
                <a:tc>
                  <a:txBody>
                    <a:bodyPr/>
                    <a:lstStyle/>
                    <a:p>
                      <a:pPr marL="0" marR="0" algn="ctr">
                        <a:lnSpc>
                          <a:spcPct val="107000"/>
                        </a:lnSpc>
                        <a:spcAft>
                          <a:spcPts val="800"/>
                        </a:spcAft>
                        <a:buNone/>
                      </a:pPr>
                      <a:r>
                        <a:rPr lang="en-US" sz="2400" kern="0">
                          <a:effectLst/>
                        </a:rPr>
                        <a:t>2</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2400" kern="0">
                          <a:effectLst/>
                        </a:rPr>
                        <a:t>1</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2400" kern="0">
                          <a:effectLst/>
                        </a:rPr>
                        <a:t>0.5</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7193222"/>
                  </a:ext>
                </a:extLst>
              </a:tr>
              <a:tr h="613361">
                <a:tc>
                  <a:txBody>
                    <a:bodyPr/>
                    <a:lstStyle/>
                    <a:p>
                      <a:pPr marL="0" marR="0" algn="ctr">
                        <a:lnSpc>
                          <a:spcPct val="107000"/>
                        </a:lnSpc>
                        <a:spcAft>
                          <a:spcPts val="800"/>
                        </a:spcAft>
                        <a:buNone/>
                      </a:pPr>
                      <a:r>
                        <a:rPr lang="en-US" sz="2400" kern="0">
                          <a:effectLst/>
                        </a:rPr>
                        <a:t>4</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2400" kern="0">
                          <a:effectLst/>
                        </a:rPr>
                        <a:t>2</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2400" kern="0" dirty="0">
                          <a:effectLst/>
                        </a:rPr>
                        <a:t>0.5</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1992284"/>
                  </a:ext>
                </a:extLst>
              </a:tr>
              <a:tr h="585080">
                <a:tc>
                  <a:txBody>
                    <a:bodyPr/>
                    <a:lstStyle/>
                    <a:p>
                      <a:pPr marL="0" marR="0" algn="ctr">
                        <a:lnSpc>
                          <a:spcPct val="107000"/>
                        </a:lnSpc>
                        <a:spcAft>
                          <a:spcPts val="800"/>
                        </a:spcAft>
                        <a:buNone/>
                      </a:pPr>
                      <a:r>
                        <a:rPr lang="en-US" sz="2400" kern="0">
                          <a:effectLst/>
                        </a:rPr>
                        <a:t>10</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2400" kern="0">
                          <a:effectLst/>
                        </a:rPr>
                        <a:t>5</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2400" kern="0" dirty="0">
                          <a:effectLst/>
                        </a:rPr>
                        <a:t>0.5</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5977201"/>
                  </a:ext>
                </a:extLst>
              </a:tr>
            </a:tbl>
          </a:graphicData>
        </a:graphic>
      </p:graphicFrame>
      <p:sp>
        <p:nvSpPr>
          <p:cNvPr id="42" name="Rectangle 41">
            <a:extLst>
              <a:ext uri="{FF2B5EF4-FFF2-40B4-BE49-F238E27FC236}">
                <a16:creationId xmlns:a16="http://schemas.microsoft.com/office/drawing/2014/main" id="{7DC81BCA-CB2A-208C-202F-2DABBD086111}"/>
              </a:ext>
            </a:extLst>
          </p:cNvPr>
          <p:cNvSpPr/>
          <p:nvPr/>
        </p:nvSpPr>
        <p:spPr>
          <a:xfrm>
            <a:off x="8292956" y="6410010"/>
            <a:ext cx="3688830"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hlinkClick r:id="rId5">
                  <a:extLst>
                    <a:ext uri="{A12FA001-AC4F-418D-AE19-62706E023703}">
                      <ahyp:hlinkClr xmlns:ahyp="http://schemas.microsoft.com/office/drawing/2018/hyperlinkcolor" val="tx"/>
                    </a:ext>
                  </a:extLst>
                </a:hlinkClick>
              </a:rPr>
              <a:t>www.innovatewithmrbarbado.com</a:t>
            </a:r>
            <a:r>
              <a:rPr lang="en-US" b="0" cap="none" spc="0" dirty="0">
                <a:ln w="0"/>
                <a:solidFill>
                  <a:srgbClr val="FF000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51544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7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1000"/>
                                        <p:tgtEl>
                                          <p:spTgt spid="40"/>
                                        </p:tgtEl>
                                      </p:cBhvr>
                                    </p:animEffect>
                                    <p:anim calcmode="lin" valueType="num">
                                      <p:cBhvr>
                                        <p:cTn id="41" dur="1000" fill="hold"/>
                                        <p:tgtEl>
                                          <p:spTgt spid="40"/>
                                        </p:tgtEl>
                                        <p:attrNameLst>
                                          <p:attrName>ppt_x</p:attrName>
                                        </p:attrNameLst>
                                      </p:cBhvr>
                                      <p:tavLst>
                                        <p:tav tm="0">
                                          <p:val>
                                            <p:strVal val="#ppt_x"/>
                                          </p:val>
                                        </p:tav>
                                        <p:tav tm="100000">
                                          <p:val>
                                            <p:strVal val="#ppt_x"/>
                                          </p:val>
                                        </p:tav>
                                      </p:tavLst>
                                    </p:anim>
                                    <p:anim calcmode="lin" valueType="num">
                                      <p:cBhvr>
                                        <p:cTn id="4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2" grpId="0"/>
      <p:bldP spid="3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E8870-1CD3-5482-3CD9-6BFC0BC9DE69}"/>
              </a:ext>
            </a:extLst>
          </p:cNvPr>
          <p:cNvSpPr>
            <a:spLocks noGrp="1"/>
          </p:cNvSpPr>
          <p:nvPr>
            <p:ph type="title"/>
          </p:nvPr>
        </p:nvSpPr>
        <p:spPr>
          <a:xfrm>
            <a:off x="761802" y="365761"/>
            <a:ext cx="8893476" cy="1432273"/>
          </a:xfrm>
        </p:spPr>
        <p:txBody>
          <a:bodyPr>
            <a:normAutofit fontScale="90000"/>
          </a:bodyPr>
          <a:lstStyle/>
          <a:p>
            <a:r>
              <a:rPr lang="en-US" dirty="0"/>
              <a:t>Proportional Relationships &amp; Functions</a:t>
            </a:r>
            <a:br>
              <a:rPr lang="en-US" dirty="0"/>
            </a:br>
            <a:endParaRPr lang="en-US" dirty="0">
              <a:solidFill>
                <a:srgbClr val="FF0000"/>
              </a:solidFill>
              <a:latin typeface="Amasis MT Pro" panose="02040504050005020304" pitchFamily="18" charset="0"/>
            </a:endParaRPr>
          </a:p>
        </p:txBody>
      </p:sp>
      <p:sp>
        <p:nvSpPr>
          <p:cNvPr id="6" name="TextBox 5">
            <a:extLst>
              <a:ext uri="{FF2B5EF4-FFF2-40B4-BE49-F238E27FC236}">
                <a16:creationId xmlns:a16="http://schemas.microsoft.com/office/drawing/2014/main" id="{18AE1B83-C5BD-E9E3-ADD0-2ABF6060BD0F}"/>
              </a:ext>
            </a:extLst>
          </p:cNvPr>
          <p:cNvSpPr txBox="1"/>
          <p:nvPr/>
        </p:nvSpPr>
        <p:spPr>
          <a:xfrm>
            <a:off x="761802" y="1159474"/>
            <a:ext cx="6096000" cy="369332"/>
          </a:xfrm>
          <a:prstGeom prst="rect">
            <a:avLst/>
          </a:prstGeom>
          <a:noFill/>
        </p:spPr>
        <p:txBody>
          <a:bodyPr wrap="square">
            <a:spAutoFit/>
          </a:bodyPr>
          <a:lstStyle/>
          <a:p>
            <a:r>
              <a:rPr lang="en-US" sz="1800" dirty="0">
                <a:solidFill>
                  <a:srgbClr val="FF0000"/>
                </a:solidFill>
                <a:latin typeface="Amasis MT Pro" panose="02040504050005020304" pitchFamily="18" charset="0"/>
                <a:hlinkClick r:id="rId3">
                  <a:extLst>
                    <a:ext uri="{A12FA001-AC4F-418D-AE19-62706E023703}">
                      <ahyp:hlinkClr xmlns:ahyp="http://schemas.microsoft.com/office/drawing/2018/hyperlinkcolor" val="tx"/>
                    </a:ext>
                  </a:extLst>
                </a:hlinkClick>
              </a:rPr>
              <a:t>Proportional vs. Non-Proportional (Relationships on Graphs)</a:t>
            </a:r>
            <a:r>
              <a:rPr lang="en-US" sz="1800" dirty="0">
                <a:solidFill>
                  <a:srgbClr val="FF0000"/>
                </a:solidFill>
                <a:latin typeface="Amasis MT Pro" panose="02040504050005020304" pitchFamily="18" charset="0"/>
              </a:rPr>
              <a:t> </a:t>
            </a:r>
            <a:endParaRPr lang="en-US" dirty="0"/>
          </a:p>
        </p:txBody>
      </p:sp>
      <p:sp>
        <p:nvSpPr>
          <p:cNvPr id="8" name="TextBox 7">
            <a:extLst>
              <a:ext uri="{FF2B5EF4-FFF2-40B4-BE49-F238E27FC236}">
                <a16:creationId xmlns:a16="http://schemas.microsoft.com/office/drawing/2014/main" id="{227836A2-21A3-F1DA-8F58-9AB56551CE41}"/>
              </a:ext>
            </a:extLst>
          </p:cNvPr>
          <p:cNvSpPr txBox="1"/>
          <p:nvPr/>
        </p:nvSpPr>
        <p:spPr>
          <a:xfrm>
            <a:off x="687422" y="1668568"/>
            <a:ext cx="10904810" cy="830997"/>
          </a:xfrm>
          <a:prstGeom prst="rect">
            <a:avLst/>
          </a:prstGeom>
          <a:noFill/>
        </p:spPr>
        <p:txBody>
          <a:bodyPr wrap="square">
            <a:spAutoFit/>
          </a:bodyPr>
          <a:lstStyle/>
          <a:p>
            <a:r>
              <a:rPr lang="en-US" sz="2400" b="1" dirty="0"/>
              <a:t>Proportional Relationship:</a:t>
            </a:r>
            <a:r>
              <a:rPr lang="en-US" sz="2400" dirty="0"/>
              <a:t> A relationship where y ÷ x is constant. If you double x, y doubles too. The table or graph shows a consistent pattern.</a:t>
            </a:r>
          </a:p>
        </p:txBody>
      </p:sp>
      <p:sp>
        <p:nvSpPr>
          <p:cNvPr id="12" name="TextBox 11">
            <a:extLst>
              <a:ext uri="{FF2B5EF4-FFF2-40B4-BE49-F238E27FC236}">
                <a16:creationId xmlns:a16="http://schemas.microsoft.com/office/drawing/2014/main" id="{89B276F4-46D0-A621-26F0-16B79E8B43CC}"/>
              </a:ext>
            </a:extLst>
          </p:cNvPr>
          <p:cNvSpPr txBox="1"/>
          <p:nvPr/>
        </p:nvSpPr>
        <p:spPr>
          <a:xfrm>
            <a:off x="687422" y="2758497"/>
            <a:ext cx="10817156" cy="1200329"/>
          </a:xfrm>
          <a:prstGeom prst="rect">
            <a:avLst/>
          </a:prstGeom>
          <a:noFill/>
        </p:spPr>
        <p:txBody>
          <a:bodyPr wrap="square">
            <a:spAutoFit/>
          </a:bodyPr>
          <a:lstStyle/>
          <a:p>
            <a:r>
              <a:rPr lang="en-US" sz="2400" b="1" dirty="0"/>
              <a:t>Function:</a:t>
            </a:r>
            <a:r>
              <a:rPr lang="en-US" sz="2400" dirty="0"/>
              <a:t> A rule where each input has exactly one output.</a:t>
            </a:r>
            <a:br>
              <a:rPr lang="en-US" sz="2400" dirty="0"/>
            </a:br>
            <a:r>
              <a:rPr lang="en-US" sz="2400" dirty="0"/>
              <a:t>Every proportional relationship is a function because each x-value corresponds to only one y-value.</a:t>
            </a:r>
          </a:p>
        </p:txBody>
      </p:sp>
      <p:graphicFrame>
        <p:nvGraphicFramePr>
          <p:cNvPr id="16" name="Table 15">
            <a:extLst>
              <a:ext uri="{FF2B5EF4-FFF2-40B4-BE49-F238E27FC236}">
                <a16:creationId xmlns:a16="http://schemas.microsoft.com/office/drawing/2014/main" id="{A6FC0D0D-C92F-F5BA-C9DE-F13E1D8D4DB6}"/>
              </a:ext>
            </a:extLst>
          </p:cNvPr>
          <p:cNvGraphicFramePr>
            <a:graphicFrameLocks noGrp="1"/>
          </p:cNvGraphicFramePr>
          <p:nvPr>
            <p:extLst>
              <p:ext uri="{D42A27DB-BD31-4B8C-83A1-F6EECF244321}">
                <p14:modId xmlns:p14="http://schemas.microsoft.com/office/powerpoint/2010/main" val="2457910555"/>
              </p:ext>
            </p:extLst>
          </p:nvPr>
        </p:nvGraphicFramePr>
        <p:xfrm>
          <a:off x="1056770" y="4129548"/>
          <a:ext cx="4380468" cy="2508146"/>
        </p:xfrm>
        <a:graphic>
          <a:graphicData uri="http://schemas.openxmlformats.org/drawingml/2006/table">
            <a:tbl>
              <a:tblPr firstRow="1" firstCol="1" bandRow="1"/>
              <a:tblGrid>
                <a:gridCol w="1460156">
                  <a:extLst>
                    <a:ext uri="{9D8B030D-6E8A-4147-A177-3AD203B41FA5}">
                      <a16:colId xmlns:a16="http://schemas.microsoft.com/office/drawing/2014/main" val="2724172030"/>
                    </a:ext>
                  </a:extLst>
                </a:gridCol>
                <a:gridCol w="1460156">
                  <a:extLst>
                    <a:ext uri="{9D8B030D-6E8A-4147-A177-3AD203B41FA5}">
                      <a16:colId xmlns:a16="http://schemas.microsoft.com/office/drawing/2014/main" val="3473803284"/>
                    </a:ext>
                  </a:extLst>
                </a:gridCol>
                <a:gridCol w="1460156">
                  <a:extLst>
                    <a:ext uri="{9D8B030D-6E8A-4147-A177-3AD203B41FA5}">
                      <a16:colId xmlns:a16="http://schemas.microsoft.com/office/drawing/2014/main" val="3143019667"/>
                    </a:ext>
                  </a:extLst>
                </a:gridCol>
              </a:tblGrid>
              <a:tr h="580567">
                <a:tc>
                  <a:txBody>
                    <a:bodyPr/>
                    <a:lstStyle/>
                    <a:p>
                      <a:pPr marL="0" marR="0" algn="ctr">
                        <a:lnSpc>
                          <a:spcPct val="107000"/>
                        </a:lnSpc>
                        <a:spcAft>
                          <a:spcPts val="800"/>
                        </a:spcAft>
                        <a:buNone/>
                      </a:pPr>
                      <a:r>
                        <a:rPr lang="en-US" sz="24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Pencils (x)</a:t>
                      </a:r>
                      <a:endParaRPr lang="en-US"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F9ED5"/>
                      </a:solidFill>
                      <a:prstDash val="solid"/>
                      <a:round/>
                      <a:headEnd type="none" w="med" len="med"/>
                      <a:tailEnd type="none" w="med" len="med"/>
                    </a:lnL>
                    <a:lnR>
                      <a:noFill/>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0F9ED5"/>
                    </a:solidFill>
                  </a:tcPr>
                </a:tc>
                <a:tc>
                  <a:txBody>
                    <a:bodyPr/>
                    <a:lstStyle/>
                    <a:p>
                      <a:pPr marL="0" marR="0" algn="ctr">
                        <a:lnSpc>
                          <a:spcPct val="107000"/>
                        </a:lnSpc>
                        <a:spcAft>
                          <a:spcPts val="800"/>
                        </a:spcAft>
                        <a:buNone/>
                      </a:pPr>
                      <a:r>
                        <a:rPr lang="en-US" sz="24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Cost (y)</a:t>
                      </a:r>
                      <a:endParaRPr lang="en-US"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0F9ED5"/>
                    </a:solidFill>
                  </a:tcPr>
                </a:tc>
                <a:tc>
                  <a:txBody>
                    <a:bodyPr/>
                    <a:lstStyle/>
                    <a:p>
                      <a:pPr marL="0" marR="0" algn="ctr">
                        <a:lnSpc>
                          <a:spcPct val="107000"/>
                        </a:lnSpc>
                        <a:spcAft>
                          <a:spcPts val="800"/>
                        </a:spcAft>
                        <a:buNone/>
                      </a:pPr>
                      <a:r>
                        <a:rPr lang="en-US" sz="2400" b="1" kern="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y ÷ x = k</a:t>
                      </a:r>
                      <a:endParaRPr lang="en-US"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0F9ED5"/>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0F9ED5"/>
                      </a:solidFill>
                      <a:prstDash val="solid"/>
                      <a:round/>
                      <a:headEnd type="none" w="med" len="med"/>
                      <a:tailEnd type="none" w="med" len="med"/>
                    </a:lnB>
                    <a:solidFill>
                      <a:srgbClr val="0F9ED5"/>
                    </a:solidFill>
                  </a:tcPr>
                </a:tc>
                <a:extLst>
                  <a:ext uri="{0D108BD9-81ED-4DB2-BD59-A6C34878D82A}">
                    <a16:rowId xmlns:a16="http://schemas.microsoft.com/office/drawing/2014/main" val="2095138569"/>
                  </a:ext>
                </a:extLst>
              </a:tr>
              <a:tr h="580567">
                <a:tc>
                  <a:txBody>
                    <a:bodyPr/>
                    <a:lstStyle/>
                    <a:p>
                      <a:pPr marL="0" marR="0" algn="ctr">
                        <a:lnSpc>
                          <a:spcPct val="107000"/>
                        </a:lnSpc>
                        <a:spcAft>
                          <a:spcPts val="800"/>
                        </a:spcAft>
                        <a:buNone/>
                      </a:pPr>
                      <a:r>
                        <a:rPr lang="en-US" sz="24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60CAF3"/>
                      </a:solidFill>
                      <a:prstDash val="solid"/>
                      <a:round/>
                      <a:headEnd type="none" w="med" len="med"/>
                      <a:tailEnd type="none" w="med" len="med"/>
                    </a:lnL>
                    <a:lnR w="12700" cap="flat" cmpd="sng" algn="ctr">
                      <a:solidFill>
                        <a:srgbClr val="60CAF3"/>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60CAF3"/>
                      </a:solidFill>
                      <a:prstDash val="solid"/>
                      <a:round/>
                      <a:headEnd type="none" w="med" len="med"/>
                      <a:tailEnd type="none" w="med" len="med"/>
                    </a:lnB>
                    <a:solidFill>
                      <a:srgbClr val="CAEDFB"/>
                    </a:solidFill>
                  </a:tcPr>
                </a:tc>
                <a:tc>
                  <a:txBody>
                    <a:bodyPr/>
                    <a:lstStyle/>
                    <a:p>
                      <a:pPr marL="0" marR="0" algn="ctr">
                        <a:lnSpc>
                          <a:spcPct val="107000"/>
                        </a:lnSpc>
                        <a:spcAft>
                          <a:spcPts val="800"/>
                        </a:spcAft>
                        <a:buNone/>
                      </a:pPr>
                      <a:r>
                        <a:rPr lang="en-US" sz="24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60CAF3"/>
                      </a:solidFill>
                      <a:prstDash val="solid"/>
                      <a:round/>
                      <a:headEnd type="none" w="med" len="med"/>
                      <a:tailEnd type="none" w="med" len="med"/>
                    </a:lnL>
                    <a:lnR w="12700" cap="flat" cmpd="sng" algn="ctr">
                      <a:solidFill>
                        <a:srgbClr val="60CAF3"/>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60CAF3"/>
                      </a:solidFill>
                      <a:prstDash val="solid"/>
                      <a:round/>
                      <a:headEnd type="none" w="med" len="med"/>
                      <a:tailEnd type="none" w="med" len="med"/>
                    </a:lnB>
                    <a:solidFill>
                      <a:srgbClr val="CAEDFB"/>
                    </a:solidFill>
                  </a:tcPr>
                </a:tc>
                <a:tc>
                  <a:txBody>
                    <a:bodyPr/>
                    <a:lstStyle/>
                    <a:p>
                      <a:pPr marL="0" marR="0" algn="ctr">
                        <a:lnSpc>
                          <a:spcPct val="107000"/>
                        </a:lnSpc>
                        <a:spcAft>
                          <a:spcPts val="800"/>
                        </a:spcAft>
                        <a:buNone/>
                      </a:pPr>
                      <a:r>
                        <a:rPr lang="en-US"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60CAF3"/>
                      </a:solidFill>
                      <a:prstDash val="solid"/>
                      <a:round/>
                      <a:headEnd type="none" w="med" len="med"/>
                      <a:tailEnd type="none" w="med" len="med"/>
                    </a:lnL>
                    <a:lnR w="12700" cap="flat" cmpd="sng" algn="ctr">
                      <a:solidFill>
                        <a:srgbClr val="60CAF3"/>
                      </a:solidFill>
                      <a:prstDash val="solid"/>
                      <a:round/>
                      <a:headEnd type="none" w="med" len="med"/>
                      <a:tailEnd type="none" w="med" len="med"/>
                    </a:lnR>
                    <a:lnT w="12700" cap="flat" cmpd="sng" algn="ctr">
                      <a:solidFill>
                        <a:srgbClr val="0F9ED5"/>
                      </a:solidFill>
                      <a:prstDash val="solid"/>
                      <a:round/>
                      <a:headEnd type="none" w="med" len="med"/>
                      <a:tailEnd type="none" w="med" len="med"/>
                    </a:lnT>
                    <a:lnB w="12700" cap="flat" cmpd="sng" algn="ctr">
                      <a:solidFill>
                        <a:srgbClr val="60CAF3"/>
                      </a:solidFill>
                      <a:prstDash val="solid"/>
                      <a:round/>
                      <a:headEnd type="none" w="med" len="med"/>
                      <a:tailEnd type="none" w="med" len="med"/>
                    </a:lnB>
                    <a:solidFill>
                      <a:srgbClr val="CAEDFB"/>
                    </a:solidFill>
                  </a:tcPr>
                </a:tc>
                <a:extLst>
                  <a:ext uri="{0D108BD9-81ED-4DB2-BD59-A6C34878D82A}">
                    <a16:rowId xmlns:a16="http://schemas.microsoft.com/office/drawing/2014/main" val="3762777627"/>
                  </a:ext>
                </a:extLst>
              </a:tr>
              <a:tr h="580567">
                <a:tc>
                  <a:txBody>
                    <a:bodyPr/>
                    <a:lstStyle/>
                    <a:p>
                      <a:pPr marL="0" marR="0" algn="ctr">
                        <a:lnSpc>
                          <a:spcPct val="107000"/>
                        </a:lnSpc>
                        <a:spcAft>
                          <a:spcPts val="800"/>
                        </a:spcAft>
                        <a:buNone/>
                      </a:pPr>
                      <a:r>
                        <a:rPr lang="en-US" sz="2400" b="1" kern="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60CAF3"/>
                      </a:solidFill>
                      <a:prstDash val="solid"/>
                      <a:round/>
                      <a:headEnd type="none" w="med" len="med"/>
                      <a:tailEnd type="none" w="med" len="med"/>
                    </a:lnL>
                    <a:lnR w="12700" cap="flat" cmpd="sng" algn="ctr">
                      <a:solidFill>
                        <a:srgbClr val="60CAF3"/>
                      </a:solidFill>
                      <a:prstDash val="solid"/>
                      <a:round/>
                      <a:headEnd type="none" w="med" len="med"/>
                      <a:tailEnd type="none" w="med" len="med"/>
                    </a:lnR>
                    <a:lnT w="12700" cap="flat" cmpd="sng" algn="ctr">
                      <a:solidFill>
                        <a:srgbClr val="60CAF3"/>
                      </a:solidFill>
                      <a:prstDash val="solid"/>
                      <a:round/>
                      <a:headEnd type="none" w="med" len="med"/>
                      <a:tailEnd type="none" w="med" len="med"/>
                    </a:lnT>
                    <a:lnB w="12700" cap="flat" cmpd="sng" algn="ctr">
                      <a:solidFill>
                        <a:srgbClr val="60CAF3"/>
                      </a:solidFill>
                      <a:prstDash val="solid"/>
                      <a:round/>
                      <a:headEnd type="none" w="med" len="med"/>
                      <a:tailEnd type="none" w="med" len="med"/>
                    </a:lnB>
                    <a:noFill/>
                  </a:tcPr>
                </a:tc>
                <a:tc>
                  <a:txBody>
                    <a:bodyPr/>
                    <a:lstStyle/>
                    <a:p>
                      <a:pPr marL="0" marR="0" algn="ctr">
                        <a:lnSpc>
                          <a:spcPct val="107000"/>
                        </a:lnSpc>
                        <a:spcAft>
                          <a:spcPts val="800"/>
                        </a:spcAft>
                        <a:buNone/>
                      </a:pP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60CAF3"/>
                      </a:solidFill>
                      <a:prstDash val="solid"/>
                      <a:round/>
                      <a:headEnd type="none" w="med" len="med"/>
                      <a:tailEnd type="none" w="med" len="med"/>
                    </a:lnL>
                    <a:lnR w="12700" cap="flat" cmpd="sng" algn="ctr">
                      <a:solidFill>
                        <a:srgbClr val="60CAF3"/>
                      </a:solidFill>
                      <a:prstDash val="solid"/>
                      <a:round/>
                      <a:headEnd type="none" w="med" len="med"/>
                      <a:tailEnd type="none" w="med" len="med"/>
                    </a:lnR>
                    <a:lnT w="12700" cap="flat" cmpd="sng" algn="ctr">
                      <a:solidFill>
                        <a:srgbClr val="60CAF3"/>
                      </a:solidFill>
                      <a:prstDash val="solid"/>
                      <a:round/>
                      <a:headEnd type="none" w="med" len="med"/>
                      <a:tailEnd type="none" w="med" len="med"/>
                    </a:lnT>
                    <a:lnB w="12700" cap="flat" cmpd="sng" algn="ctr">
                      <a:solidFill>
                        <a:srgbClr val="60CAF3"/>
                      </a:solidFill>
                      <a:prstDash val="solid"/>
                      <a:round/>
                      <a:headEnd type="none" w="med" len="med"/>
                      <a:tailEnd type="none" w="med" len="med"/>
                    </a:lnB>
                    <a:noFill/>
                  </a:tcPr>
                </a:tc>
                <a:tc>
                  <a:txBody>
                    <a:bodyPr/>
                    <a:lstStyle/>
                    <a:p>
                      <a:pPr marL="0" marR="0" algn="ctr">
                        <a:lnSpc>
                          <a:spcPct val="107000"/>
                        </a:lnSpc>
                        <a:spcAft>
                          <a:spcPts val="800"/>
                        </a:spcAft>
                        <a:buNone/>
                      </a:pP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60CAF3"/>
                      </a:solidFill>
                      <a:prstDash val="solid"/>
                      <a:round/>
                      <a:headEnd type="none" w="med" len="med"/>
                      <a:tailEnd type="none" w="med" len="med"/>
                    </a:lnL>
                    <a:lnR w="12700" cap="flat" cmpd="sng" algn="ctr">
                      <a:solidFill>
                        <a:srgbClr val="60CAF3"/>
                      </a:solidFill>
                      <a:prstDash val="solid"/>
                      <a:round/>
                      <a:headEnd type="none" w="med" len="med"/>
                      <a:tailEnd type="none" w="med" len="med"/>
                    </a:lnR>
                    <a:lnT w="12700" cap="flat" cmpd="sng" algn="ctr">
                      <a:solidFill>
                        <a:srgbClr val="60CAF3"/>
                      </a:solidFill>
                      <a:prstDash val="solid"/>
                      <a:round/>
                      <a:headEnd type="none" w="med" len="med"/>
                      <a:tailEnd type="none" w="med" len="med"/>
                    </a:lnT>
                    <a:lnB w="12700" cap="flat" cmpd="sng" algn="ctr">
                      <a:solidFill>
                        <a:srgbClr val="60CAF3"/>
                      </a:solidFill>
                      <a:prstDash val="solid"/>
                      <a:round/>
                      <a:headEnd type="none" w="med" len="med"/>
                      <a:tailEnd type="none" w="med" len="med"/>
                    </a:lnB>
                    <a:noFill/>
                  </a:tcPr>
                </a:tc>
                <a:extLst>
                  <a:ext uri="{0D108BD9-81ED-4DB2-BD59-A6C34878D82A}">
                    <a16:rowId xmlns:a16="http://schemas.microsoft.com/office/drawing/2014/main" val="1435887467"/>
                  </a:ext>
                </a:extLst>
              </a:tr>
              <a:tr h="580567">
                <a:tc>
                  <a:txBody>
                    <a:bodyPr/>
                    <a:lstStyle/>
                    <a:p>
                      <a:pPr marL="0" marR="0" algn="ctr">
                        <a:lnSpc>
                          <a:spcPct val="107000"/>
                        </a:lnSpc>
                        <a:spcAft>
                          <a:spcPts val="800"/>
                        </a:spcAft>
                        <a:buNone/>
                      </a:pPr>
                      <a:r>
                        <a:rPr lang="en-US" sz="24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60CAF3"/>
                      </a:solidFill>
                      <a:prstDash val="solid"/>
                      <a:round/>
                      <a:headEnd type="none" w="med" len="med"/>
                      <a:tailEnd type="none" w="med" len="med"/>
                    </a:lnL>
                    <a:lnR w="12700" cap="flat" cmpd="sng" algn="ctr">
                      <a:solidFill>
                        <a:srgbClr val="60CAF3"/>
                      </a:solidFill>
                      <a:prstDash val="solid"/>
                      <a:round/>
                      <a:headEnd type="none" w="med" len="med"/>
                      <a:tailEnd type="none" w="med" len="med"/>
                    </a:lnR>
                    <a:lnT w="12700" cap="flat" cmpd="sng" algn="ctr">
                      <a:solidFill>
                        <a:srgbClr val="60CAF3"/>
                      </a:solidFill>
                      <a:prstDash val="solid"/>
                      <a:round/>
                      <a:headEnd type="none" w="med" len="med"/>
                      <a:tailEnd type="none" w="med" len="med"/>
                    </a:lnT>
                    <a:lnB w="12700" cap="flat" cmpd="sng" algn="ctr">
                      <a:solidFill>
                        <a:srgbClr val="60CAF3"/>
                      </a:solidFill>
                      <a:prstDash val="solid"/>
                      <a:round/>
                      <a:headEnd type="none" w="med" len="med"/>
                      <a:tailEnd type="none" w="med" len="med"/>
                    </a:lnB>
                    <a:solidFill>
                      <a:srgbClr val="CAEDFB"/>
                    </a:solidFill>
                  </a:tcPr>
                </a:tc>
                <a:tc>
                  <a:txBody>
                    <a:bodyPr/>
                    <a:lstStyle/>
                    <a:p>
                      <a:pPr marL="0" marR="0" algn="ctr">
                        <a:lnSpc>
                          <a:spcPct val="107000"/>
                        </a:lnSpc>
                        <a:spcAft>
                          <a:spcPts val="800"/>
                        </a:spcAft>
                        <a:buNone/>
                      </a:pPr>
                      <a:r>
                        <a:rPr lang="en-US" sz="24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60CAF3"/>
                      </a:solidFill>
                      <a:prstDash val="solid"/>
                      <a:round/>
                      <a:headEnd type="none" w="med" len="med"/>
                      <a:tailEnd type="none" w="med" len="med"/>
                    </a:lnL>
                    <a:lnR w="12700" cap="flat" cmpd="sng" algn="ctr">
                      <a:solidFill>
                        <a:srgbClr val="60CAF3"/>
                      </a:solidFill>
                      <a:prstDash val="solid"/>
                      <a:round/>
                      <a:headEnd type="none" w="med" len="med"/>
                      <a:tailEnd type="none" w="med" len="med"/>
                    </a:lnR>
                    <a:lnT w="12700" cap="flat" cmpd="sng" algn="ctr">
                      <a:solidFill>
                        <a:srgbClr val="60CAF3"/>
                      </a:solidFill>
                      <a:prstDash val="solid"/>
                      <a:round/>
                      <a:headEnd type="none" w="med" len="med"/>
                      <a:tailEnd type="none" w="med" len="med"/>
                    </a:lnT>
                    <a:lnB w="12700" cap="flat" cmpd="sng" algn="ctr">
                      <a:solidFill>
                        <a:srgbClr val="60CAF3"/>
                      </a:solidFill>
                      <a:prstDash val="solid"/>
                      <a:round/>
                      <a:headEnd type="none" w="med" len="med"/>
                      <a:tailEnd type="none" w="med" len="med"/>
                    </a:lnB>
                    <a:solidFill>
                      <a:srgbClr val="CAEDFB"/>
                    </a:solidFill>
                  </a:tcPr>
                </a:tc>
                <a:tc>
                  <a:txBody>
                    <a:bodyPr/>
                    <a:lstStyle/>
                    <a:p>
                      <a:pPr marL="0" marR="0" algn="ctr">
                        <a:lnSpc>
                          <a:spcPct val="107000"/>
                        </a:lnSpc>
                        <a:spcAft>
                          <a:spcPts val="800"/>
                        </a:spcAft>
                        <a:buNone/>
                      </a:pPr>
                      <a:r>
                        <a:rPr lang="en-US"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60CAF3"/>
                      </a:solidFill>
                      <a:prstDash val="solid"/>
                      <a:round/>
                      <a:headEnd type="none" w="med" len="med"/>
                      <a:tailEnd type="none" w="med" len="med"/>
                    </a:lnL>
                    <a:lnR w="12700" cap="flat" cmpd="sng" algn="ctr">
                      <a:solidFill>
                        <a:srgbClr val="60CAF3"/>
                      </a:solidFill>
                      <a:prstDash val="solid"/>
                      <a:round/>
                      <a:headEnd type="none" w="med" len="med"/>
                      <a:tailEnd type="none" w="med" len="med"/>
                    </a:lnR>
                    <a:lnT w="12700" cap="flat" cmpd="sng" algn="ctr">
                      <a:solidFill>
                        <a:srgbClr val="60CAF3"/>
                      </a:solidFill>
                      <a:prstDash val="solid"/>
                      <a:round/>
                      <a:headEnd type="none" w="med" len="med"/>
                      <a:tailEnd type="none" w="med" len="med"/>
                    </a:lnT>
                    <a:lnB w="12700" cap="flat" cmpd="sng" algn="ctr">
                      <a:solidFill>
                        <a:srgbClr val="60CAF3"/>
                      </a:solidFill>
                      <a:prstDash val="solid"/>
                      <a:round/>
                      <a:headEnd type="none" w="med" len="med"/>
                      <a:tailEnd type="none" w="med" len="med"/>
                    </a:lnB>
                    <a:solidFill>
                      <a:srgbClr val="CAEDFB"/>
                    </a:solidFill>
                  </a:tcPr>
                </a:tc>
                <a:extLst>
                  <a:ext uri="{0D108BD9-81ED-4DB2-BD59-A6C34878D82A}">
                    <a16:rowId xmlns:a16="http://schemas.microsoft.com/office/drawing/2014/main" val="2862506079"/>
                  </a:ext>
                </a:extLst>
              </a:tr>
            </a:tbl>
          </a:graphicData>
        </a:graphic>
      </p:graphicFrame>
      <p:pic>
        <p:nvPicPr>
          <p:cNvPr id="20" name="Picture 19">
            <a:extLst>
              <a:ext uri="{FF2B5EF4-FFF2-40B4-BE49-F238E27FC236}">
                <a16:creationId xmlns:a16="http://schemas.microsoft.com/office/drawing/2014/main" id="{1F3F9F15-C3BC-9CD9-5FEC-DB9F0E7E1A0D}"/>
              </a:ext>
            </a:extLst>
          </p:cNvPr>
          <p:cNvPicPr>
            <a:picLocks noChangeAspect="1"/>
          </p:cNvPicPr>
          <p:nvPr/>
        </p:nvPicPr>
        <p:blipFill>
          <a:blip r:embed="rId4"/>
          <a:srcRect l="3342" t="4729" r="6171"/>
          <a:stretch>
            <a:fillRect/>
          </a:stretch>
        </p:blipFill>
        <p:spPr>
          <a:xfrm>
            <a:off x="6518786" y="3620803"/>
            <a:ext cx="3903407" cy="2973873"/>
          </a:xfrm>
          <a:prstGeom prst="rect">
            <a:avLst/>
          </a:prstGeom>
        </p:spPr>
      </p:pic>
      <p:sp>
        <p:nvSpPr>
          <p:cNvPr id="22" name="Subtitle 2">
            <a:extLst>
              <a:ext uri="{FF2B5EF4-FFF2-40B4-BE49-F238E27FC236}">
                <a16:creationId xmlns:a16="http://schemas.microsoft.com/office/drawing/2014/main" id="{CA25BA65-8A8E-30E0-2BC8-49E8E6949A18}"/>
              </a:ext>
            </a:extLst>
          </p:cNvPr>
          <p:cNvSpPr txBox="1">
            <a:spLocks/>
          </p:cNvSpPr>
          <p:nvPr/>
        </p:nvSpPr>
        <p:spPr>
          <a:xfrm>
            <a:off x="11084158" y="118729"/>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1</a:t>
            </a:r>
          </a:p>
        </p:txBody>
      </p:sp>
      <p:sp>
        <p:nvSpPr>
          <p:cNvPr id="24" name="Rectangle 23">
            <a:extLst>
              <a:ext uri="{FF2B5EF4-FFF2-40B4-BE49-F238E27FC236}">
                <a16:creationId xmlns:a16="http://schemas.microsoft.com/office/drawing/2014/main" id="{BC603161-F604-75B9-52E9-BC7FBA0C60DB}"/>
              </a:ext>
            </a:extLst>
          </p:cNvPr>
          <p:cNvSpPr/>
          <p:nvPr/>
        </p:nvSpPr>
        <p:spPr>
          <a:xfrm>
            <a:off x="8292956" y="6410010"/>
            <a:ext cx="3688830"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hlinkClick r:id="rId5">
                  <a:extLst>
                    <a:ext uri="{A12FA001-AC4F-418D-AE19-62706E023703}">
                      <ahyp:hlinkClr xmlns:ahyp="http://schemas.microsoft.com/office/drawing/2018/hyperlinkcolor" val="tx"/>
                    </a:ext>
                  </a:extLst>
                </a:hlinkClick>
              </a:rPr>
              <a:t>www.innovatewithmrbarbado.com</a:t>
            </a:r>
            <a:r>
              <a:rPr lang="en-US" b="0" cap="none" spc="0" dirty="0">
                <a:ln w="0"/>
                <a:solidFill>
                  <a:srgbClr val="FF000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06754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7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2" grpId="0"/>
      <p:bldP spid="2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0" name="Slide Background">
            <a:extLst>
              <a:ext uri="{FF2B5EF4-FFF2-40B4-BE49-F238E27FC236}">
                <a16:creationId xmlns:a16="http://schemas.microsoft.com/office/drawing/2014/main" id="{CAB6D7AF-734C-43E5-AE74-E8EC5D462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6933351-F3B5-B9EE-1517-F37460F79B5D}"/>
              </a:ext>
            </a:extLst>
          </p:cNvPr>
          <p:cNvSpPr>
            <a:spLocks noGrp="1"/>
          </p:cNvSpPr>
          <p:nvPr>
            <p:ph type="title"/>
          </p:nvPr>
        </p:nvSpPr>
        <p:spPr>
          <a:xfrm>
            <a:off x="523844" y="596484"/>
            <a:ext cx="5052000" cy="1815151"/>
          </a:xfrm>
        </p:spPr>
        <p:txBody>
          <a:bodyPr vert="horz" lIns="91440" tIns="45720" rIns="91440" bIns="45720" rtlCol="0" anchor="ctr">
            <a:normAutofit fontScale="90000"/>
          </a:bodyPr>
          <a:lstStyle/>
          <a:p>
            <a:pPr>
              <a:lnSpc>
                <a:spcPct val="90000"/>
              </a:lnSpc>
            </a:pPr>
            <a:r>
              <a:rPr lang="en-US" sz="3100" b="1" dirty="0"/>
              <a:t>Find k and Classify</a:t>
            </a:r>
            <a:br>
              <a:rPr lang="en-US" sz="1700" b="1" dirty="0"/>
            </a:br>
            <a:br>
              <a:rPr lang="en-US" sz="1700" dirty="0"/>
            </a:br>
            <a:r>
              <a:rPr lang="en-US" sz="2200" dirty="0"/>
              <a:t>Instructions: For each table of values below, calculate</a:t>
            </a:r>
            <a:r>
              <a:rPr lang="en-US" sz="2200" b="1" dirty="0"/>
              <a:t> 𝑘=𝑦/x </a:t>
            </a:r>
            <a:r>
              <a:rPr lang="en-US" sz="2200" dirty="0"/>
              <a:t>for each ordered pair. Decide if the relationship is proportional. Determine if it is a function (does each x have exactly one y?). Write your reasoning.</a:t>
            </a:r>
            <a:endParaRPr lang="en-US" sz="1700" dirty="0"/>
          </a:p>
        </p:txBody>
      </p:sp>
      <p:sp useBgFill="1">
        <p:nvSpPr>
          <p:cNvPr id="22" name="Rectangle 21">
            <a:extLst>
              <a:ext uri="{FF2B5EF4-FFF2-40B4-BE49-F238E27FC236}">
                <a16:creationId xmlns:a16="http://schemas.microsoft.com/office/drawing/2014/main" id="{36830A5B-65B2-40C0-80F8-67EFC8A6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815" y="0"/>
            <a:ext cx="6128182" cy="6862190"/>
          </a:xfrm>
          <a:prstGeom prst="rect">
            <a:avLst/>
          </a:prstGeom>
          <a:ln>
            <a:noFill/>
          </a:ln>
          <a:effectLst>
            <a:outerShdw blurRad="317500" dist="2540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2E6B6C39-3A8E-4EAF-A0CD-4FE0CDFCD7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98588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69DDD87-E8DB-DF87-67F8-23574BFE4137}"/>
              </a:ext>
            </a:extLst>
          </p:cNvPr>
          <p:cNvPicPr>
            <a:picLocks noChangeAspect="1"/>
          </p:cNvPicPr>
          <p:nvPr/>
        </p:nvPicPr>
        <p:blipFill>
          <a:blip r:embed="rId3"/>
          <a:stretch>
            <a:fillRect/>
          </a:stretch>
        </p:blipFill>
        <p:spPr>
          <a:xfrm>
            <a:off x="410399" y="3008119"/>
            <a:ext cx="5231159" cy="2537112"/>
          </a:xfrm>
          <a:prstGeom prst="rect">
            <a:avLst/>
          </a:prstGeom>
        </p:spPr>
      </p:pic>
      <p:pic>
        <p:nvPicPr>
          <p:cNvPr id="7" name="Picture 6">
            <a:extLst>
              <a:ext uri="{FF2B5EF4-FFF2-40B4-BE49-F238E27FC236}">
                <a16:creationId xmlns:a16="http://schemas.microsoft.com/office/drawing/2014/main" id="{447FCFEC-28C0-5116-3883-B521DD6A79DC}"/>
              </a:ext>
            </a:extLst>
          </p:cNvPr>
          <p:cNvPicPr>
            <a:picLocks noChangeAspect="1"/>
          </p:cNvPicPr>
          <p:nvPr/>
        </p:nvPicPr>
        <p:blipFill>
          <a:blip r:embed="rId4"/>
          <a:stretch>
            <a:fillRect/>
          </a:stretch>
        </p:blipFill>
        <p:spPr>
          <a:xfrm>
            <a:off x="6383157" y="3014658"/>
            <a:ext cx="5231159" cy="2524034"/>
          </a:xfrm>
          <a:prstGeom prst="rect">
            <a:avLst/>
          </a:prstGeom>
        </p:spPr>
      </p:pic>
      <p:sp>
        <p:nvSpPr>
          <p:cNvPr id="9" name="TextBox 8">
            <a:extLst>
              <a:ext uri="{FF2B5EF4-FFF2-40B4-BE49-F238E27FC236}">
                <a16:creationId xmlns:a16="http://schemas.microsoft.com/office/drawing/2014/main" id="{7E3D2626-9DFB-2E67-0345-481EEF26DFEC}"/>
              </a:ext>
            </a:extLst>
          </p:cNvPr>
          <p:cNvSpPr txBox="1"/>
          <p:nvPr/>
        </p:nvSpPr>
        <p:spPr>
          <a:xfrm>
            <a:off x="6383157" y="907165"/>
            <a:ext cx="5231158" cy="1754326"/>
          </a:xfrm>
          <a:prstGeom prst="rect">
            <a:avLst/>
          </a:prstGeom>
          <a:noFill/>
        </p:spPr>
        <p:txBody>
          <a:bodyPr wrap="square">
            <a:spAutoFit/>
          </a:bodyPr>
          <a:lstStyle/>
          <a:p>
            <a:r>
              <a:rPr lang="en-US" b="1" dirty="0"/>
              <a:t>Discussion Questions:</a:t>
            </a:r>
          </a:p>
          <a:p>
            <a:endParaRPr lang="en-US" dirty="0"/>
          </a:p>
          <a:p>
            <a:pPr marL="342900" indent="-342900">
              <a:buFont typeface="+mj-lt"/>
              <a:buAutoNum type="arabicPeriod"/>
            </a:pPr>
            <a:r>
              <a:rPr lang="en-US" dirty="0"/>
              <a:t>Which table is </a:t>
            </a:r>
            <a:r>
              <a:rPr lang="en-US" b="1" dirty="0"/>
              <a:t>proportional</a:t>
            </a:r>
            <a:r>
              <a:rPr lang="en-US" dirty="0"/>
              <a:t>? Why?</a:t>
            </a:r>
          </a:p>
          <a:p>
            <a:pPr marL="342900" indent="-342900">
              <a:buFont typeface="+mj-lt"/>
              <a:buAutoNum type="arabicPeriod"/>
            </a:pPr>
            <a:r>
              <a:rPr lang="en-US" dirty="0"/>
              <a:t>Which table is </a:t>
            </a:r>
            <a:r>
              <a:rPr lang="en-US" b="1" dirty="0"/>
              <a:t>non-proportional</a:t>
            </a:r>
            <a:r>
              <a:rPr lang="en-US" dirty="0"/>
              <a:t>? Why?</a:t>
            </a:r>
          </a:p>
          <a:p>
            <a:pPr marL="342900" indent="-342900">
              <a:buFont typeface="+mj-lt"/>
              <a:buAutoNum type="arabicPeriod"/>
            </a:pPr>
            <a:r>
              <a:rPr lang="en-US" dirty="0"/>
              <a:t>Are both tables </a:t>
            </a:r>
            <a:r>
              <a:rPr lang="en-US" b="1" dirty="0"/>
              <a:t>functions</a:t>
            </a:r>
            <a:r>
              <a:rPr lang="en-US" dirty="0"/>
              <a:t>? Explain your answer.</a:t>
            </a:r>
          </a:p>
        </p:txBody>
      </p:sp>
      <p:sp>
        <p:nvSpPr>
          <p:cNvPr id="10" name="Subtitle 2">
            <a:extLst>
              <a:ext uri="{FF2B5EF4-FFF2-40B4-BE49-F238E27FC236}">
                <a16:creationId xmlns:a16="http://schemas.microsoft.com/office/drawing/2014/main" id="{E1D80CC5-98D7-2931-D5D4-EEAD2E1C0B39}"/>
              </a:ext>
            </a:extLst>
          </p:cNvPr>
          <p:cNvSpPr txBox="1">
            <a:spLocks/>
          </p:cNvSpPr>
          <p:nvPr/>
        </p:nvSpPr>
        <p:spPr>
          <a:xfrm>
            <a:off x="11084158" y="118729"/>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1</a:t>
            </a:r>
          </a:p>
        </p:txBody>
      </p:sp>
      <p:sp>
        <p:nvSpPr>
          <p:cNvPr id="11" name="Rectangle 10">
            <a:extLst>
              <a:ext uri="{FF2B5EF4-FFF2-40B4-BE49-F238E27FC236}">
                <a16:creationId xmlns:a16="http://schemas.microsoft.com/office/drawing/2014/main" id="{43103E0B-EA1C-8907-482F-961279AF4EBF}"/>
              </a:ext>
            </a:extLst>
          </p:cNvPr>
          <p:cNvSpPr/>
          <p:nvPr/>
        </p:nvSpPr>
        <p:spPr>
          <a:xfrm>
            <a:off x="8292956" y="6410010"/>
            <a:ext cx="3688830"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hlinkClick r:id="rId5">
                  <a:extLst>
                    <a:ext uri="{A12FA001-AC4F-418D-AE19-62706E023703}">
                      <ahyp:hlinkClr xmlns:ahyp="http://schemas.microsoft.com/office/drawing/2018/hyperlinkcolor" val="tx"/>
                    </a:ext>
                  </a:extLst>
                </a:hlinkClick>
              </a:rPr>
              <a:t>www.innovatewithmrbarbado.com</a:t>
            </a:r>
            <a:r>
              <a:rPr lang="en-US" b="0" cap="none" spc="0" dirty="0">
                <a:ln w="0"/>
                <a:solidFill>
                  <a:srgbClr val="FF000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6372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284A420-F50C-4C2C-B88E-E6F4EF504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9" name="Rectangle 48">
            <a:extLst>
              <a:ext uri="{FF2B5EF4-FFF2-40B4-BE49-F238E27FC236}">
                <a16:creationId xmlns:a16="http://schemas.microsoft.com/office/drawing/2014/main" id="{893A6D2E-5228-4998-9E24-EFCCA024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3ADB48DB-8E25-4F2F-8C02-5B7939372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32BA7E3-7313-49C8-A245-A85BDEB13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55" name="Slide Background">
            <a:extLst>
              <a:ext uri="{FF2B5EF4-FFF2-40B4-BE49-F238E27FC236}">
                <a16:creationId xmlns:a16="http://schemas.microsoft.com/office/drawing/2014/main" id="{650F81D8-60BF-43DE-9145-74AB655E4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ellow paper folded as graph">
            <a:extLst>
              <a:ext uri="{FF2B5EF4-FFF2-40B4-BE49-F238E27FC236}">
                <a16:creationId xmlns:a16="http://schemas.microsoft.com/office/drawing/2014/main" id="{30157BD1-C253-8970-9B77-407F024BBF09}"/>
              </a:ext>
            </a:extLst>
          </p:cNvPr>
          <p:cNvPicPr>
            <a:picLocks noChangeAspect="1"/>
          </p:cNvPicPr>
          <p:nvPr/>
        </p:nvPicPr>
        <p:blipFill>
          <a:blip r:embed="rId3"/>
          <a:srcRect t="15730"/>
          <a:stretch>
            <a:fillRect/>
          </a:stretch>
        </p:blipFill>
        <p:spPr>
          <a:xfrm>
            <a:off x="20" y="1"/>
            <a:ext cx="12191979" cy="6857998"/>
          </a:xfrm>
          <a:prstGeom prst="rect">
            <a:avLst/>
          </a:prstGeom>
          <a:effectLst>
            <a:outerShdw blurRad="596900" dist="330200" dir="8820000" sx="87000" sy="87000" algn="ctr" rotWithShape="0">
              <a:srgbClr val="000000">
                <a:alpha val="29000"/>
              </a:srgbClr>
            </a:outerShdw>
          </a:effectLst>
        </p:spPr>
      </p:pic>
      <p:sp>
        <p:nvSpPr>
          <p:cNvPr id="57" name="Rectangle 56">
            <a:extLst>
              <a:ext uri="{FF2B5EF4-FFF2-40B4-BE49-F238E27FC236}">
                <a16:creationId xmlns:a16="http://schemas.microsoft.com/office/drawing/2014/main" id="{095830D2-F2AE-4DD8-B586-89B097791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8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647BDDE-2A1A-457C-BEC0-E40FDB36C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3712191"/>
            <a:ext cx="12192000" cy="3145807"/>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D754CE-900A-CAD0-6151-17E7A8751D33}"/>
              </a:ext>
            </a:extLst>
          </p:cNvPr>
          <p:cNvSpPr>
            <a:spLocks noGrp="1"/>
          </p:cNvSpPr>
          <p:nvPr>
            <p:ph type="title"/>
          </p:nvPr>
        </p:nvSpPr>
        <p:spPr>
          <a:xfrm>
            <a:off x="589558" y="558413"/>
            <a:ext cx="5474257" cy="4725564"/>
          </a:xfrm>
        </p:spPr>
        <p:txBody>
          <a:bodyPr vert="horz" lIns="91440" tIns="45720" rIns="91440" bIns="45720" rtlCol="0" anchor="t">
            <a:normAutofit/>
          </a:bodyPr>
          <a:lstStyle/>
          <a:p>
            <a:r>
              <a:rPr lang="en-US" sz="4800" b="1" dirty="0">
                <a:solidFill>
                  <a:srgbClr val="FFFFFF"/>
                </a:solidFill>
                <a:latin typeface="Amasis MT Pro" panose="02040504050005020304" pitchFamily="18" charset="0"/>
              </a:rPr>
              <a:t>Graphing Proportional Relationships:</a:t>
            </a:r>
            <a:r>
              <a:rPr lang="en-US" sz="4800" dirty="0">
                <a:solidFill>
                  <a:srgbClr val="FFFFFF"/>
                </a:solidFill>
                <a:latin typeface="Amasis MT Pro" panose="02040504050005020304" pitchFamily="18" charset="0"/>
              </a:rPr>
              <a:t> Proportional Relationships and Slope </a:t>
            </a:r>
          </a:p>
        </p:txBody>
      </p:sp>
      <p:sp useBgFill="1">
        <p:nvSpPr>
          <p:cNvPr id="61" name="Rectangle 6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28481"/>
            <a:ext cx="12192000" cy="939092"/>
          </a:xfrm>
          <a:prstGeom prst="rect">
            <a:avLst/>
          </a:prstGeom>
          <a:ln>
            <a:noFill/>
          </a:ln>
          <a:effectLst>
            <a:outerShdw blurRad="203200" dist="101600" dir="1212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a:extLst>
              <a:ext uri="{FF2B5EF4-FFF2-40B4-BE49-F238E27FC236}">
                <a16:creationId xmlns:a16="http://schemas.microsoft.com/office/drawing/2014/main" id="{DF9357EB-7D54-4539-B1CD-2F21C5F248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0725878" y="6088919"/>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6B6FBB75-F01F-1EAD-919C-3F0A06B7DA02}"/>
              </a:ext>
            </a:extLst>
          </p:cNvPr>
          <p:cNvSpPr txBox="1">
            <a:spLocks/>
          </p:cNvSpPr>
          <p:nvPr/>
        </p:nvSpPr>
        <p:spPr>
          <a:xfrm>
            <a:off x="222313" y="6128395"/>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2</a:t>
            </a:r>
          </a:p>
        </p:txBody>
      </p:sp>
      <p:sp>
        <p:nvSpPr>
          <p:cNvPr id="10" name="TextBox 9">
            <a:extLst>
              <a:ext uri="{FF2B5EF4-FFF2-40B4-BE49-F238E27FC236}">
                <a16:creationId xmlns:a16="http://schemas.microsoft.com/office/drawing/2014/main" id="{C9193D6D-A890-6685-636E-D0B58DF77EAC}"/>
              </a:ext>
            </a:extLst>
          </p:cNvPr>
          <p:cNvSpPr txBox="1"/>
          <p:nvPr/>
        </p:nvSpPr>
        <p:spPr>
          <a:xfrm>
            <a:off x="6598916" y="5245522"/>
            <a:ext cx="5366942" cy="646331"/>
          </a:xfrm>
          <a:prstGeom prst="rect">
            <a:avLst/>
          </a:prstGeom>
          <a:noFill/>
        </p:spPr>
        <p:txBody>
          <a:bodyPr wrap="square">
            <a:spAutoFit/>
          </a:bodyPr>
          <a:lstStyle/>
          <a:p>
            <a:r>
              <a:rPr lang="en-US" dirty="0">
                <a:solidFill>
                  <a:schemeClr val="accent3">
                    <a:lumMod val="40000"/>
                    <a:lumOff val="60000"/>
                  </a:schemeClr>
                </a:solidFill>
                <a:hlinkClick r:id="rId4">
                  <a:extLst>
                    <a:ext uri="{A12FA001-AC4F-418D-AE19-62706E023703}">
                      <ahyp:hlinkClr xmlns:ahyp="http://schemas.microsoft.com/office/drawing/2018/hyperlinkcolor" val="tx"/>
                    </a:ext>
                  </a:extLst>
                </a:hlinkClick>
              </a:rPr>
              <a:t>How to Plot Points a Coordinate Plane | Positive and Negative Coordinates | Math with Mr. J</a:t>
            </a:r>
            <a:endParaRPr lang="en-US" dirty="0">
              <a:solidFill>
                <a:schemeClr val="accent3">
                  <a:lumMod val="40000"/>
                  <a:lumOff val="60000"/>
                </a:schemeClr>
              </a:solidFill>
            </a:endParaRPr>
          </a:p>
        </p:txBody>
      </p:sp>
      <p:sp>
        <p:nvSpPr>
          <p:cNvPr id="12" name="Rectangle 11">
            <a:extLst>
              <a:ext uri="{FF2B5EF4-FFF2-40B4-BE49-F238E27FC236}">
                <a16:creationId xmlns:a16="http://schemas.microsoft.com/office/drawing/2014/main" id="{A63022D7-F9C4-8170-7705-15C7A26D634A}"/>
              </a:ext>
            </a:extLst>
          </p:cNvPr>
          <p:cNvSpPr/>
          <p:nvPr/>
        </p:nvSpPr>
        <p:spPr>
          <a:xfrm>
            <a:off x="8292956" y="6410010"/>
            <a:ext cx="3688830"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hlinkClick r:id="rId5">
                  <a:extLst>
                    <a:ext uri="{A12FA001-AC4F-418D-AE19-62706E023703}">
                      <ahyp:hlinkClr xmlns:ahyp="http://schemas.microsoft.com/office/drawing/2018/hyperlinkcolor" val="tx"/>
                    </a:ext>
                  </a:extLst>
                </a:hlinkClick>
              </a:rPr>
              <a:t>www.innovatewithmrbarbado.com</a:t>
            </a:r>
            <a:r>
              <a:rPr lang="en-US" b="0" cap="none" spc="0" dirty="0">
                <a:ln w="0"/>
                <a:solidFill>
                  <a:srgbClr val="FF000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70693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B11C179D-808F-4D23-BAFC-A14C6DCDA7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908137D4-4D0A-4ED1-BFB8-97D4A8335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4378" y="2727729"/>
            <a:ext cx="6057620" cy="4130271"/>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1CC260F1-CD9A-42C9-8ED4-1C61328D8F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727729"/>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13F260-5C50-13E5-27DB-5A175917C2D4}"/>
              </a:ext>
            </a:extLst>
          </p:cNvPr>
          <p:cNvSpPr>
            <a:spLocks noGrp="1"/>
          </p:cNvSpPr>
          <p:nvPr>
            <p:ph type="title"/>
          </p:nvPr>
        </p:nvSpPr>
        <p:spPr>
          <a:xfrm>
            <a:off x="761801" y="858982"/>
            <a:ext cx="9967409" cy="1515728"/>
          </a:xfrm>
        </p:spPr>
        <p:txBody>
          <a:bodyPr>
            <a:normAutofit/>
          </a:bodyPr>
          <a:lstStyle/>
          <a:p>
            <a:r>
              <a:rPr lang="en-US" dirty="0"/>
              <a:t>How to Graph a Proportional Relationship</a:t>
            </a:r>
          </a:p>
        </p:txBody>
      </p:sp>
      <p:sp>
        <p:nvSpPr>
          <p:cNvPr id="4" name="Rectangle 1">
            <a:extLst>
              <a:ext uri="{FF2B5EF4-FFF2-40B4-BE49-F238E27FC236}">
                <a16:creationId xmlns:a16="http://schemas.microsoft.com/office/drawing/2014/main" id="{43EE720C-3F1C-BFFF-B05D-061D5FEA4826}"/>
              </a:ext>
            </a:extLst>
          </p:cNvPr>
          <p:cNvSpPr>
            <a:spLocks noGrp="1" noChangeArrowheads="1"/>
          </p:cNvSpPr>
          <p:nvPr>
            <p:ph idx="1"/>
          </p:nvPr>
        </p:nvSpPr>
        <p:spPr bwMode="auto">
          <a:xfrm>
            <a:off x="761801" y="2980525"/>
            <a:ext cx="4880343" cy="303139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342900" marR="0" lvl="0" indent="-342900" defTabSz="914400" rtl="0" eaLnBrk="0" fontAlgn="base" latinLnBrk="0" hangingPunct="0">
              <a:spcBef>
                <a:spcPct val="0"/>
              </a:spcBef>
              <a:spcAft>
                <a:spcPts val="600"/>
              </a:spcAft>
              <a:buClrTx/>
              <a:buSzTx/>
              <a:buFont typeface="+mj-lt"/>
              <a:buAutoNum type="arabicPeriod"/>
              <a:tabLst/>
            </a:pPr>
            <a:r>
              <a:rPr kumimoji="0" lang="en-US" altLang="en-US" b="0" i="0" u="none" strike="noStrike" cap="none" normalizeH="0" baseline="0" dirty="0">
                <a:ln>
                  <a:noFill/>
                </a:ln>
                <a:effectLst/>
                <a:latin typeface="Arial" panose="020B0604020202020204" pitchFamily="34" charset="0"/>
              </a:rPr>
              <a:t>Take a </a:t>
            </a:r>
            <a:r>
              <a:rPr kumimoji="0" lang="en-US" altLang="en-US" b="1" i="0" u="none" strike="noStrike" cap="none" normalizeH="0" baseline="0" dirty="0">
                <a:ln>
                  <a:noFill/>
                </a:ln>
                <a:effectLst/>
                <a:latin typeface="Arial" panose="020B0604020202020204" pitchFamily="34" charset="0"/>
              </a:rPr>
              <a:t>table of values</a:t>
            </a:r>
            <a:r>
              <a:rPr kumimoji="0" lang="en-US" altLang="en-US" b="0" i="0" u="none" strike="noStrike" cap="none" normalizeH="0" baseline="0" dirty="0">
                <a:ln>
                  <a:noFill/>
                </a:ln>
                <a:effectLst/>
                <a:latin typeface="Arial" panose="020B0604020202020204" pitchFamily="34" charset="0"/>
              </a:rPr>
              <a:t> (x, y).</a:t>
            </a:r>
          </a:p>
          <a:p>
            <a:pPr marL="342900" marR="0" lvl="0" indent="-342900" defTabSz="914400" rtl="0" eaLnBrk="0" fontAlgn="base" latinLnBrk="0" hangingPunct="0">
              <a:spcBef>
                <a:spcPct val="0"/>
              </a:spcBef>
              <a:spcAft>
                <a:spcPts val="600"/>
              </a:spcAft>
              <a:buClrTx/>
              <a:buSzTx/>
              <a:buFont typeface="+mj-lt"/>
              <a:buAutoNum type="arabicPeriod"/>
              <a:tabLst/>
            </a:pPr>
            <a:r>
              <a:rPr kumimoji="0" lang="en-US" altLang="en-US" b="0" i="0" u="none" strike="noStrike" cap="none" normalizeH="0" baseline="0" dirty="0">
                <a:ln>
                  <a:noFill/>
                </a:ln>
                <a:effectLst/>
                <a:latin typeface="Arial" panose="020B0604020202020204" pitchFamily="34" charset="0"/>
              </a:rPr>
              <a:t>Plot each point on the </a:t>
            </a:r>
            <a:r>
              <a:rPr kumimoji="0" lang="en-US" altLang="en-US" b="1" i="0" u="none" strike="noStrike" cap="none" normalizeH="0" baseline="0" dirty="0">
                <a:ln>
                  <a:noFill/>
                </a:ln>
                <a:effectLst/>
                <a:latin typeface="Arial" panose="020B0604020202020204" pitchFamily="34" charset="0"/>
              </a:rPr>
              <a:t>coordinate plane</a:t>
            </a:r>
            <a:r>
              <a:rPr kumimoji="0" lang="en-US" altLang="en-US" b="0" i="0" u="none" strike="noStrike" cap="none" normalizeH="0" baseline="0" dirty="0">
                <a:ln>
                  <a:noFill/>
                </a:ln>
                <a:effectLst/>
                <a:latin typeface="Arial" panose="020B0604020202020204" pitchFamily="34" charset="0"/>
              </a:rPr>
              <a:t>.</a:t>
            </a:r>
          </a:p>
          <a:p>
            <a:pPr marL="342900" marR="0" lvl="0" indent="-342900" defTabSz="914400" rtl="0" eaLnBrk="0" fontAlgn="base" latinLnBrk="0" hangingPunct="0">
              <a:spcBef>
                <a:spcPct val="0"/>
              </a:spcBef>
              <a:spcAft>
                <a:spcPts val="600"/>
              </a:spcAft>
              <a:buClrTx/>
              <a:buSzTx/>
              <a:buFont typeface="+mj-lt"/>
              <a:buAutoNum type="arabicPeriod"/>
              <a:tabLst/>
            </a:pPr>
            <a:r>
              <a:rPr kumimoji="0" lang="en-US" altLang="en-US" b="0" i="0" u="none" strike="noStrike" cap="none" normalizeH="0" baseline="0" dirty="0">
                <a:ln>
                  <a:noFill/>
                </a:ln>
                <a:effectLst/>
                <a:latin typeface="Arial" panose="020B0604020202020204" pitchFamily="34" charset="0"/>
              </a:rPr>
              <a:t>Draw a </a:t>
            </a:r>
            <a:r>
              <a:rPr kumimoji="0" lang="en-US" altLang="en-US" b="1" i="0" u="none" strike="noStrike" cap="none" normalizeH="0" baseline="0" dirty="0">
                <a:ln>
                  <a:noFill/>
                </a:ln>
                <a:effectLst/>
                <a:latin typeface="Arial" panose="020B0604020202020204" pitchFamily="34" charset="0"/>
              </a:rPr>
              <a:t>straight line</a:t>
            </a:r>
            <a:r>
              <a:rPr kumimoji="0" lang="en-US" altLang="en-US" b="0" i="0" u="none" strike="noStrike" cap="none" normalizeH="0" baseline="0" dirty="0">
                <a:ln>
                  <a:noFill/>
                </a:ln>
                <a:effectLst/>
                <a:latin typeface="Arial" panose="020B0604020202020204" pitchFamily="34" charset="0"/>
              </a:rPr>
              <a:t> through the </a:t>
            </a:r>
            <a:r>
              <a:rPr kumimoji="0" lang="en-US" altLang="en-US" b="1" i="0" u="none" strike="noStrike" cap="none" normalizeH="0" baseline="0" dirty="0">
                <a:ln>
                  <a:noFill/>
                </a:ln>
                <a:effectLst/>
                <a:latin typeface="Arial" panose="020B0604020202020204" pitchFamily="34" charset="0"/>
              </a:rPr>
              <a:t>origin (0,0)</a:t>
            </a:r>
            <a:r>
              <a:rPr kumimoji="0" lang="en-US" altLang="en-US" b="0" i="0" u="none" strike="noStrike" cap="none" normalizeH="0" baseline="0" dirty="0">
                <a:ln>
                  <a:noFill/>
                </a:ln>
                <a:effectLst/>
                <a:latin typeface="Arial" panose="020B0604020202020204" pitchFamily="34" charset="0"/>
              </a:rPr>
              <a:t>.</a:t>
            </a:r>
          </a:p>
          <a:p>
            <a:pPr marL="342900" marR="0" lvl="0" indent="-342900" defTabSz="914400" rtl="0" eaLnBrk="0" fontAlgn="base" latinLnBrk="0" hangingPunct="0">
              <a:spcBef>
                <a:spcPct val="0"/>
              </a:spcBef>
              <a:spcAft>
                <a:spcPts val="600"/>
              </a:spcAft>
              <a:buClrTx/>
              <a:buSzTx/>
              <a:buFont typeface="+mj-lt"/>
              <a:buAutoNum type="arabicPeriod"/>
              <a:tabLst/>
            </a:pPr>
            <a:r>
              <a:rPr kumimoji="0" lang="en-US" altLang="en-US" b="0" i="0" u="none" strike="noStrike" cap="none" normalizeH="0" baseline="0" dirty="0">
                <a:ln>
                  <a:noFill/>
                </a:ln>
                <a:effectLst/>
                <a:latin typeface="Arial" panose="020B0604020202020204" pitchFamily="34" charset="0"/>
              </a:rPr>
              <a:t>The slope of the line = </a:t>
            </a:r>
            <a:r>
              <a:rPr kumimoji="0" lang="en-US" altLang="en-US" b="1" i="0" u="none" strike="noStrike" cap="none" normalizeH="0" baseline="0" dirty="0">
                <a:ln>
                  <a:noFill/>
                </a:ln>
                <a:effectLst/>
                <a:latin typeface="Arial" panose="020B0604020202020204" pitchFamily="34" charset="0"/>
              </a:rPr>
              <a:t>k (constant of proportionality)</a:t>
            </a:r>
            <a:r>
              <a:rPr kumimoji="0" lang="en-US" altLang="en-US" b="0" i="0" u="none" strike="noStrike" cap="none" normalizeH="0" baseline="0" dirty="0">
                <a:ln>
                  <a:noFill/>
                </a:ln>
                <a:effectLst/>
                <a:latin typeface="Arial" panose="020B0604020202020204" pitchFamily="34" charset="0"/>
              </a:rPr>
              <a:t>.</a:t>
            </a:r>
          </a:p>
        </p:txBody>
      </p:sp>
      <p:cxnSp>
        <p:nvCxnSpPr>
          <p:cNvPr id="16" name="Straight Connector 15">
            <a:extLst>
              <a:ext uri="{FF2B5EF4-FFF2-40B4-BE49-F238E27FC236}">
                <a16:creationId xmlns:a16="http://schemas.microsoft.com/office/drawing/2014/main" id="{61FF92BA-874E-408A-BFAD-416A7FFE59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D5ADDB98-2691-EEB4-0B18-97E85CBD7E45}"/>
              </a:ext>
            </a:extLst>
          </p:cNvPr>
          <p:cNvGraphicFramePr>
            <a:graphicFrameLocks noGrp="1"/>
          </p:cNvGraphicFramePr>
          <p:nvPr>
            <p:extLst>
              <p:ext uri="{D42A27DB-BD31-4B8C-83A1-F6EECF244321}">
                <p14:modId xmlns:p14="http://schemas.microsoft.com/office/powerpoint/2010/main" val="1541776063"/>
              </p:ext>
            </p:extLst>
          </p:nvPr>
        </p:nvGraphicFramePr>
        <p:xfrm>
          <a:off x="6675310" y="3399042"/>
          <a:ext cx="4353402" cy="2462912"/>
        </p:xfrm>
        <a:graphic>
          <a:graphicData uri="http://schemas.openxmlformats.org/drawingml/2006/table">
            <a:tbl>
              <a:tblPr firstRow="1" firstCol="1" bandRow="1">
                <a:tableStyleId>{5C22544A-7EE6-4342-B048-85BDC9FD1C3A}</a:tableStyleId>
              </a:tblPr>
              <a:tblGrid>
                <a:gridCol w="2373154">
                  <a:extLst>
                    <a:ext uri="{9D8B030D-6E8A-4147-A177-3AD203B41FA5}">
                      <a16:colId xmlns:a16="http://schemas.microsoft.com/office/drawing/2014/main" val="1708914398"/>
                    </a:ext>
                  </a:extLst>
                </a:gridCol>
                <a:gridCol w="1980248">
                  <a:extLst>
                    <a:ext uri="{9D8B030D-6E8A-4147-A177-3AD203B41FA5}">
                      <a16:colId xmlns:a16="http://schemas.microsoft.com/office/drawing/2014/main" val="1018730236"/>
                    </a:ext>
                  </a:extLst>
                </a:gridCol>
              </a:tblGrid>
              <a:tr h="615728">
                <a:tc>
                  <a:txBody>
                    <a:bodyPr/>
                    <a:lstStyle/>
                    <a:p>
                      <a:pPr marL="0" marR="0" algn="ctr">
                        <a:lnSpc>
                          <a:spcPct val="107000"/>
                        </a:lnSpc>
                        <a:spcAft>
                          <a:spcPts val="800"/>
                        </a:spcAft>
                        <a:buNone/>
                      </a:pPr>
                      <a:r>
                        <a:rPr lang="en-US" sz="3300" kern="0">
                          <a:effectLst/>
                        </a:rPr>
                        <a:t>Hours (x)</a:t>
                      </a:r>
                      <a:endParaRPr lang="en-US" sz="3000" kern="100">
                        <a:effectLst/>
                        <a:latin typeface="Aptos" panose="020B0004020202020204" pitchFamily="34" charset="0"/>
                        <a:ea typeface="Aptos" panose="020B0004020202020204" pitchFamily="34" charset="0"/>
                        <a:cs typeface="Times New Roman" panose="02020603050405020304" pitchFamily="18" charset="0"/>
                      </a:endParaRPr>
                    </a:p>
                  </a:txBody>
                  <a:tcPr marL="188595" marR="188595" marT="0" marB="0"/>
                </a:tc>
                <a:tc>
                  <a:txBody>
                    <a:bodyPr/>
                    <a:lstStyle/>
                    <a:p>
                      <a:pPr marL="0" marR="0" algn="ctr">
                        <a:lnSpc>
                          <a:spcPct val="107000"/>
                        </a:lnSpc>
                        <a:spcAft>
                          <a:spcPts val="800"/>
                        </a:spcAft>
                        <a:buNone/>
                      </a:pPr>
                      <a:r>
                        <a:rPr lang="en-US" sz="3300" kern="0">
                          <a:effectLst/>
                        </a:rPr>
                        <a:t>Pay (y)</a:t>
                      </a:r>
                      <a:endParaRPr lang="en-US" sz="3000" kern="100">
                        <a:effectLst/>
                        <a:latin typeface="Aptos" panose="020B0004020202020204" pitchFamily="34" charset="0"/>
                        <a:ea typeface="Aptos" panose="020B000402020202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3148050964"/>
                  </a:ext>
                </a:extLst>
              </a:tr>
              <a:tr h="615728">
                <a:tc>
                  <a:txBody>
                    <a:bodyPr/>
                    <a:lstStyle/>
                    <a:p>
                      <a:pPr marL="0" marR="0">
                        <a:lnSpc>
                          <a:spcPct val="107000"/>
                        </a:lnSpc>
                        <a:spcAft>
                          <a:spcPts val="800"/>
                        </a:spcAft>
                        <a:buNone/>
                      </a:pPr>
                      <a:r>
                        <a:rPr lang="en-US" sz="3300" kern="0">
                          <a:effectLst/>
                        </a:rPr>
                        <a:t>1</a:t>
                      </a:r>
                      <a:endParaRPr lang="en-US" sz="3000" kern="100">
                        <a:effectLst/>
                        <a:latin typeface="Aptos" panose="020B0004020202020204" pitchFamily="34" charset="0"/>
                        <a:ea typeface="Aptos" panose="020B0004020202020204" pitchFamily="34" charset="0"/>
                        <a:cs typeface="Times New Roman" panose="02020603050405020304" pitchFamily="18" charset="0"/>
                      </a:endParaRPr>
                    </a:p>
                  </a:txBody>
                  <a:tcPr marL="188595" marR="188595" marT="0" marB="0"/>
                </a:tc>
                <a:tc>
                  <a:txBody>
                    <a:bodyPr/>
                    <a:lstStyle/>
                    <a:p>
                      <a:pPr marL="0" marR="0">
                        <a:lnSpc>
                          <a:spcPct val="107000"/>
                        </a:lnSpc>
                        <a:spcAft>
                          <a:spcPts val="800"/>
                        </a:spcAft>
                        <a:buNone/>
                      </a:pPr>
                      <a:r>
                        <a:rPr lang="en-US" sz="3300" kern="0">
                          <a:effectLst/>
                        </a:rPr>
                        <a:t>15</a:t>
                      </a:r>
                      <a:endParaRPr lang="en-US" sz="3000" kern="100">
                        <a:effectLst/>
                        <a:latin typeface="Aptos" panose="020B0004020202020204" pitchFamily="34" charset="0"/>
                        <a:ea typeface="Aptos" panose="020B000402020202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1056287592"/>
                  </a:ext>
                </a:extLst>
              </a:tr>
              <a:tr h="615728">
                <a:tc>
                  <a:txBody>
                    <a:bodyPr/>
                    <a:lstStyle/>
                    <a:p>
                      <a:pPr marL="0" marR="0">
                        <a:lnSpc>
                          <a:spcPct val="107000"/>
                        </a:lnSpc>
                        <a:spcAft>
                          <a:spcPts val="800"/>
                        </a:spcAft>
                        <a:buNone/>
                      </a:pPr>
                      <a:r>
                        <a:rPr lang="en-US" sz="3300" kern="0">
                          <a:effectLst/>
                        </a:rPr>
                        <a:t>2</a:t>
                      </a:r>
                      <a:endParaRPr lang="en-US" sz="3000" kern="100">
                        <a:effectLst/>
                        <a:latin typeface="Aptos" panose="020B0004020202020204" pitchFamily="34" charset="0"/>
                        <a:ea typeface="Aptos" panose="020B0004020202020204" pitchFamily="34" charset="0"/>
                        <a:cs typeface="Times New Roman" panose="02020603050405020304" pitchFamily="18" charset="0"/>
                      </a:endParaRPr>
                    </a:p>
                  </a:txBody>
                  <a:tcPr marL="188595" marR="188595" marT="0" marB="0"/>
                </a:tc>
                <a:tc>
                  <a:txBody>
                    <a:bodyPr/>
                    <a:lstStyle/>
                    <a:p>
                      <a:pPr marL="0" marR="0">
                        <a:lnSpc>
                          <a:spcPct val="107000"/>
                        </a:lnSpc>
                        <a:spcAft>
                          <a:spcPts val="800"/>
                        </a:spcAft>
                        <a:buNone/>
                      </a:pPr>
                      <a:r>
                        <a:rPr lang="en-US" sz="3300" kern="0">
                          <a:effectLst/>
                        </a:rPr>
                        <a:t>30</a:t>
                      </a:r>
                      <a:endParaRPr lang="en-US" sz="3000" kern="100">
                        <a:effectLst/>
                        <a:latin typeface="Aptos" panose="020B0004020202020204" pitchFamily="34" charset="0"/>
                        <a:ea typeface="Aptos" panose="020B000402020202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394500500"/>
                  </a:ext>
                </a:extLst>
              </a:tr>
              <a:tr h="615728">
                <a:tc>
                  <a:txBody>
                    <a:bodyPr/>
                    <a:lstStyle/>
                    <a:p>
                      <a:pPr marL="0" marR="0">
                        <a:lnSpc>
                          <a:spcPct val="107000"/>
                        </a:lnSpc>
                        <a:spcAft>
                          <a:spcPts val="800"/>
                        </a:spcAft>
                        <a:buNone/>
                      </a:pPr>
                      <a:r>
                        <a:rPr lang="en-US" sz="3300" kern="0">
                          <a:effectLst/>
                        </a:rPr>
                        <a:t>3</a:t>
                      </a:r>
                      <a:endParaRPr lang="en-US" sz="3000" kern="100">
                        <a:effectLst/>
                        <a:latin typeface="Aptos" panose="020B0004020202020204" pitchFamily="34" charset="0"/>
                        <a:ea typeface="Aptos" panose="020B0004020202020204" pitchFamily="34" charset="0"/>
                        <a:cs typeface="Times New Roman" panose="02020603050405020304" pitchFamily="18" charset="0"/>
                      </a:endParaRPr>
                    </a:p>
                  </a:txBody>
                  <a:tcPr marL="188595" marR="188595" marT="0" marB="0"/>
                </a:tc>
                <a:tc>
                  <a:txBody>
                    <a:bodyPr/>
                    <a:lstStyle/>
                    <a:p>
                      <a:pPr marL="0" marR="0">
                        <a:lnSpc>
                          <a:spcPct val="107000"/>
                        </a:lnSpc>
                        <a:spcAft>
                          <a:spcPts val="800"/>
                        </a:spcAft>
                        <a:buNone/>
                      </a:pPr>
                      <a:r>
                        <a:rPr lang="en-US" sz="3300" kern="0" dirty="0">
                          <a:effectLst/>
                        </a:rPr>
                        <a:t>45</a:t>
                      </a:r>
                      <a:endParaRPr lang="en-US" sz="3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2944157986"/>
                  </a:ext>
                </a:extLst>
              </a:tr>
            </a:tbl>
          </a:graphicData>
        </a:graphic>
      </p:graphicFrame>
      <p:sp>
        <p:nvSpPr>
          <p:cNvPr id="6" name="Subtitle 2">
            <a:extLst>
              <a:ext uri="{FF2B5EF4-FFF2-40B4-BE49-F238E27FC236}">
                <a16:creationId xmlns:a16="http://schemas.microsoft.com/office/drawing/2014/main" id="{195EA052-A25A-E13E-967E-C8983A249026}"/>
              </a:ext>
            </a:extLst>
          </p:cNvPr>
          <p:cNvSpPr txBox="1">
            <a:spLocks/>
          </p:cNvSpPr>
          <p:nvPr/>
        </p:nvSpPr>
        <p:spPr>
          <a:xfrm>
            <a:off x="11107528" y="232570"/>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2</a:t>
            </a:r>
          </a:p>
        </p:txBody>
      </p:sp>
      <p:sp>
        <p:nvSpPr>
          <p:cNvPr id="7" name="Rectangle 6">
            <a:extLst>
              <a:ext uri="{FF2B5EF4-FFF2-40B4-BE49-F238E27FC236}">
                <a16:creationId xmlns:a16="http://schemas.microsoft.com/office/drawing/2014/main" id="{BD093345-E310-CBA4-854F-812FF65EB77D}"/>
              </a:ext>
            </a:extLst>
          </p:cNvPr>
          <p:cNvSpPr/>
          <p:nvPr/>
        </p:nvSpPr>
        <p:spPr>
          <a:xfrm>
            <a:off x="8292956" y="6410010"/>
            <a:ext cx="3688830"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hlinkClick r:id="rId3">
                  <a:extLst>
                    <a:ext uri="{A12FA001-AC4F-418D-AE19-62706E023703}">
                      <ahyp:hlinkClr xmlns:ahyp="http://schemas.microsoft.com/office/drawing/2018/hyperlinkcolor" val="tx"/>
                    </a:ext>
                  </a:extLst>
                </a:hlinkClick>
              </a:rPr>
              <a:t>www.innovatewithmrbarbado.com</a:t>
            </a:r>
            <a:r>
              <a:rPr lang="en-US" b="0" cap="none" spc="0" dirty="0">
                <a:ln w="0"/>
                <a:solidFill>
                  <a:srgbClr val="FF000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84206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7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Slide Background">
            <a:extLst>
              <a:ext uri="{FF2B5EF4-FFF2-40B4-BE49-F238E27FC236}">
                <a16:creationId xmlns:a16="http://schemas.microsoft.com/office/drawing/2014/main" id="{10C92917-A828-4B36-95DE-11CA4F9C2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7" name="Rectangle 36">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4809"/>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B1CEF1-3DD7-61E3-4A98-72F169EB2F93}"/>
              </a:ext>
            </a:extLst>
          </p:cNvPr>
          <p:cNvSpPr>
            <a:spLocks noGrp="1"/>
          </p:cNvSpPr>
          <p:nvPr>
            <p:ph type="title"/>
          </p:nvPr>
        </p:nvSpPr>
        <p:spPr>
          <a:xfrm>
            <a:off x="761801" y="858983"/>
            <a:ext cx="9906799" cy="1161594"/>
          </a:xfrm>
        </p:spPr>
        <p:txBody>
          <a:bodyPr>
            <a:normAutofit/>
          </a:bodyPr>
          <a:lstStyle/>
          <a:p>
            <a:pPr>
              <a:lnSpc>
                <a:spcPct val="90000"/>
              </a:lnSpc>
            </a:pPr>
            <a:r>
              <a:rPr lang="en-US" sz="2400" b="1" dirty="0"/>
              <a:t>Guided Practice Activity:</a:t>
            </a:r>
            <a:br>
              <a:rPr lang="en-US" sz="2400" dirty="0"/>
            </a:br>
            <a:r>
              <a:rPr lang="en-US" sz="2400" b="1" dirty="0"/>
              <a:t>Instructions: </a:t>
            </a:r>
            <a:r>
              <a:rPr lang="en-US" sz="2400" dirty="0"/>
              <a:t>Graph the following table. Draw a line through the origin. Identify the constant of proportionality </a:t>
            </a:r>
            <a:r>
              <a:rPr lang="en-US" sz="2400" b="1" dirty="0"/>
              <a:t>K</a:t>
            </a:r>
            <a:r>
              <a:rPr lang="en-US" sz="2400" dirty="0"/>
              <a:t>. Is the relationship proportional?</a:t>
            </a:r>
          </a:p>
        </p:txBody>
      </p:sp>
      <p:sp>
        <p:nvSpPr>
          <p:cNvPr id="21" name="Content Placeholder 20">
            <a:extLst>
              <a:ext uri="{FF2B5EF4-FFF2-40B4-BE49-F238E27FC236}">
                <a16:creationId xmlns:a16="http://schemas.microsoft.com/office/drawing/2014/main" id="{EA294F1E-754F-D4E8-8C5C-7A72AF0FA295}"/>
              </a:ext>
            </a:extLst>
          </p:cNvPr>
          <p:cNvSpPr>
            <a:spLocks noGrp="1"/>
          </p:cNvSpPr>
          <p:nvPr>
            <p:ph idx="1"/>
          </p:nvPr>
        </p:nvSpPr>
        <p:spPr>
          <a:xfrm>
            <a:off x="6649081" y="2638498"/>
            <a:ext cx="4119258" cy="3601581"/>
          </a:xfrm>
        </p:spPr>
        <p:txBody>
          <a:bodyPr anchor="ctr">
            <a:normAutofit/>
          </a:bodyPr>
          <a:lstStyle/>
          <a:p>
            <a:r>
              <a:rPr lang="en-US" b="1" dirty="0"/>
              <a:t>Questions:</a:t>
            </a:r>
            <a:endParaRPr lang="en-US" dirty="0"/>
          </a:p>
          <a:p>
            <a:pPr marL="457200" indent="-457200">
              <a:buFont typeface="+mj-lt"/>
              <a:buAutoNum type="arabicPeriod"/>
            </a:pPr>
            <a:r>
              <a:rPr lang="en-US" dirty="0"/>
              <a:t>Plot the points.</a:t>
            </a:r>
          </a:p>
          <a:p>
            <a:pPr marL="457200" indent="-457200">
              <a:buFont typeface="+mj-lt"/>
              <a:buAutoNum type="arabicPeriod"/>
            </a:pPr>
            <a:r>
              <a:rPr lang="en-US" dirty="0"/>
              <a:t>Draw a line through the origin.</a:t>
            </a:r>
          </a:p>
          <a:p>
            <a:pPr marL="457200" indent="-457200">
              <a:buFont typeface="+mj-lt"/>
              <a:buAutoNum type="arabicPeriod"/>
            </a:pPr>
            <a:r>
              <a:rPr lang="en-US" dirty="0"/>
              <a:t>Find k.</a:t>
            </a:r>
          </a:p>
          <a:p>
            <a:pPr marL="457200" indent="-457200">
              <a:buFont typeface="+mj-lt"/>
              <a:buAutoNum type="arabicPeriod"/>
            </a:pPr>
            <a:r>
              <a:rPr lang="en-US" dirty="0"/>
              <a:t>Proportional or not?</a:t>
            </a:r>
          </a:p>
          <a:p>
            <a:pPr marL="457200" indent="-457200">
              <a:buFont typeface="+mj-lt"/>
              <a:buAutoNum type="arabicPeriod"/>
            </a:pPr>
            <a:endParaRPr lang="en-US" dirty="0"/>
          </a:p>
        </p:txBody>
      </p:sp>
      <p:cxnSp>
        <p:nvCxnSpPr>
          <p:cNvPr id="39" name="Straight Connector 38">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3">
            <a:extLst>
              <a:ext uri="{FF2B5EF4-FFF2-40B4-BE49-F238E27FC236}">
                <a16:creationId xmlns:a16="http://schemas.microsoft.com/office/drawing/2014/main" id="{73B96418-11BA-1F8E-4B77-4DE318807C8E}"/>
              </a:ext>
            </a:extLst>
          </p:cNvPr>
          <p:cNvGraphicFramePr>
            <a:graphicFrameLocks/>
          </p:cNvGraphicFramePr>
          <p:nvPr>
            <p:extLst>
              <p:ext uri="{D42A27DB-BD31-4B8C-83A1-F6EECF244321}">
                <p14:modId xmlns:p14="http://schemas.microsoft.com/office/powerpoint/2010/main" val="3247598669"/>
              </p:ext>
            </p:extLst>
          </p:nvPr>
        </p:nvGraphicFramePr>
        <p:xfrm>
          <a:off x="1443501" y="2885508"/>
          <a:ext cx="3590880" cy="2799506"/>
        </p:xfrm>
        <a:graphic>
          <a:graphicData uri="http://schemas.openxmlformats.org/drawingml/2006/table">
            <a:tbl>
              <a:tblPr firstRow="1" firstCol="1" bandRow="1">
                <a:tableStyleId>{5C22544A-7EE6-4342-B048-85BDC9FD1C3A}</a:tableStyleId>
              </a:tblPr>
              <a:tblGrid>
                <a:gridCol w="2308401">
                  <a:extLst>
                    <a:ext uri="{9D8B030D-6E8A-4147-A177-3AD203B41FA5}">
                      <a16:colId xmlns:a16="http://schemas.microsoft.com/office/drawing/2014/main" val="2304733791"/>
                    </a:ext>
                  </a:extLst>
                </a:gridCol>
                <a:gridCol w="1282479">
                  <a:extLst>
                    <a:ext uri="{9D8B030D-6E8A-4147-A177-3AD203B41FA5}">
                      <a16:colId xmlns:a16="http://schemas.microsoft.com/office/drawing/2014/main" val="1526266338"/>
                    </a:ext>
                  </a:extLst>
                </a:gridCol>
              </a:tblGrid>
              <a:tr h="1103456">
                <a:tc>
                  <a:txBody>
                    <a:bodyPr/>
                    <a:lstStyle/>
                    <a:p>
                      <a:pPr marL="0" marR="0" algn="ctr">
                        <a:lnSpc>
                          <a:spcPct val="107000"/>
                        </a:lnSpc>
                        <a:spcAft>
                          <a:spcPts val="800"/>
                        </a:spcAft>
                        <a:buNone/>
                      </a:pPr>
                      <a:r>
                        <a:rPr lang="en-US" sz="3300" kern="0">
                          <a:effectLst/>
                        </a:rPr>
                        <a:t>Pounds of Apples (x)</a:t>
                      </a:r>
                      <a:endParaRPr lang="en-US" sz="2600" kern="100">
                        <a:effectLst/>
                        <a:latin typeface="Aptos" panose="020B0004020202020204" pitchFamily="34" charset="0"/>
                        <a:ea typeface="Aptos" panose="020B0004020202020204" pitchFamily="34" charset="0"/>
                        <a:cs typeface="Times New Roman" panose="02020603050405020304" pitchFamily="18" charset="0"/>
                      </a:endParaRPr>
                    </a:p>
                  </a:txBody>
                  <a:tcPr marL="105141" marR="105141" marT="0" marB="0"/>
                </a:tc>
                <a:tc>
                  <a:txBody>
                    <a:bodyPr/>
                    <a:lstStyle/>
                    <a:p>
                      <a:pPr marL="0" marR="0" algn="ctr">
                        <a:lnSpc>
                          <a:spcPct val="107000"/>
                        </a:lnSpc>
                        <a:spcAft>
                          <a:spcPts val="800"/>
                        </a:spcAft>
                        <a:buNone/>
                      </a:pPr>
                      <a:r>
                        <a:rPr lang="en-US" sz="3300" kern="0" dirty="0">
                          <a:effectLst/>
                        </a:rPr>
                        <a:t>Cost (y)</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05141" marR="105141" marT="0" marB="0"/>
                </a:tc>
                <a:extLst>
                  <a:ext uri="{0D108BD9-81ED-4DB2-BD59-A6C34878D82A}">
                    <a16:rowId xmlns:a16="http://schemas.microsoft.com/office/drawing/2014/main" val="586769200"/>
                  </a:ext>
                </a:extLst>
              </a:tr>
              <a:tr h="565350">
                <a:tc>
                  <a:txBody>
                    <a:bodyPr/>
                    <a:lstStyle/>
                    <a:p>
                      <a:pPr marL="0" marR="0">
                        <a:lnSpc>
                          <a:spcPct val="107000"/>
                        </a:lnSpc>
                        <a:spcAft>
                          <a:spcPts val="800"/>
                        </a:spcAft>
                        <a:buNone/>
                      </a:pPr>
                      <a:r>
                        <a:rPr lang="en-US" sz="3300" kern="0">
                          <a:effectLst/>
                        </a:rPr>
                        <a:t>1</a:t>
                      </a:r>
                      <a:endParaRPr lang="en-US" sz="2600" kern="100">
                        <a:effectLst/>
                        <a:latin typeface="Aptos" panose="020B0004020202020204" pitchFamily="34" charset="0"/>
                        <a:ea typeface="Aptos" panose="020B0004020202020204" pitchFamily="34" charset="0"/>
                        <a:cs typeface="Times New Roman" panose="02020603050405020304" pitchFamily="18" charset="0"/>
                      </a:endParaRPr>
                    </a:p>
                  </a:txBody>
                  <a:tcPr marL="105141" marR="105141" marT="0" marB="0"/>
                </a:tc>
                <a:tc>
                  <a:txBody>
                    <a:bodyPr/>
                    <a:lstStyle/>
                    <a:p>
                      <a:pPr marL="0" marR="0">
                        <a:lnSpc>
                          <a:spcPct val="107000"/>
                        </a:lnSpc>
                        <a:spcAft>
                          <a:spcPts val="800"/>
                        </a:spcAft>
                        <a:buNone/>
                      </a:pPr>
                      <a:r>
                        <a:rPr lang="en-US" sz="3300" kern="0">
                          <a:effectLst/>
                        </a:rPr>
                        <a:t>3</a:t>
                      </a:r>
                      <a:endParaRPr lang="en-US" sz="2600" kern="100">
                        <a:effectLst/>
                        <a:latin typeface="Aptos" panose="020B0004020202020204" pitchFamily="34" charset="0"/>
                        <a:ea typeface="Aptos" panose="020B0004020202020204" pitchFamily="34" charset="0"/>
                        <a:cs typeface="Times New Roman" panose="02020603050405020304" pitchFamily="18" charset="0"/>
                      </a:endParaRPr>
                    </a:p>
                  </a:txBody>
                  <a:tcPr marL="105141" marR="105141" marT="0" marB="0"/>
                </a:tc>
                <a:extLst>
                  <a:ext uri="{0D108BD9-81ED-4DB2-BD59-A6C34878D82A}">
                    <a16:rowId xmlns:a16="http://schemas.microsoft.com/office/drawing/2014/main" val="46350732"/>
                  </a:ext>
                </a:extLst>
              </a:tr>
              <a:tr h="565350">
                <a:tc>
                  <a:txBody>
                    <a:bodyPr/>
                    <a:lstStyle/>
                    <a:p>
                      <a:pPr marL="0" marR="0">
                        <a:lnSpc>
                          <a:spcPct val="107000"/>
                        </a:lnSpc>
                        <a:spcAft>
                          <a:spcPts val="800"/>
                        </a:spcAft>
                        <a:buNone/>
                      </a:pPr>
                      <a:r>
                        <a:rPr lang="en-US" sz="3300" kern="0">
                          <a:effectLst/>
                        </a:rPr>
                        <a:t>2</a:t>
                      </a:r>
                      <a:endParaRPr lang="en-US" sz="2600" kern="100">
                        <a:effectLst/>
                        <a:latin typeface="Aptos" panose="020B0004020202020204" pitchFamily="34" charset="0"/>
                        <a:ea typeface="Aptos" panose="020B0004020202020204" pitchFamily="34" charset="0"/>
                        <a:cs typeface="Times New Roman" panose="02020603050405020304" pitchFamily="18" charset="0"/>
                      </a:endParaRPr>
                    </a:p>
                  </a:txBody>
                  <a:tcPr marL="105141" marR="105141" marT="0" marB="0"/>
                </a:tc>
                <a:tc>
                  <a:txBody>
                    <a:bodyPr/>
                    <a:lstStyle/>
                    <a:p>
                      <a:pPr marL="0" marR="0">
                        <a:lnSpc>
                          <a:spcPct val="107000"/>
                        </a:lnSpc>
                        <a:spcAft>
                          <a:spcPts val="800"/>
                        </a:spcAft>
                        <a:buNone/>
                      </a:pPr>
                      <a:r>
                        <a:rPr lang="en-US" sz="3300" kern="0">
                          <a:effectLst/>
                        </a:rPr>
                        <a:t>6</a:t>
                      </a:r>
                      <a:endParaRPr lang="en-US" sz="2600" kern="100">
                        <a:effectLst/>
                        <a:latin typeface="Aptos" panose="020B0004020202020204" pitchFamily="34" charset="0"/>
                        <a:ea typeface="Aptos" panose="020B0004020202020204" pitchFamily="34" charset="0"/>
                        <a:cs typeface="Times New Roman" panose="02020603050405020304" pitchFamily="18" charset="0"/>
                      </a:endParaRPr>
                    </a:p>
                  </a:txBody>
                  <a:tcPr marL="105141" marR="105141" marT="0" marB="0"/>
                </a:tc>
                <a:extLst>
                  <a:ext uri="{0D108BD9-81ED-4DB2-BD59-A6C34878D82A}">
                    <a16:rowId xmlns:a16="http://schemas.microsoft.com/office/drawing/2014/main" val="3673817422"/>
                  </a:ext>
                </a:extLst>
              </a:tr>
              <a:tr h="565350">
                <a:tc>
                  <a:txBody>
                    <a:bodyPr/>
                    <a:lstStyle/>
                    <a:p>
                      <a:pPr marL="0" marR="0">
                        <a:lnSpc>
                          <a:spcPct val="107000"/>
                        </a:lnSpc>
                        <a:spcAft>
                          <a:spcPts val="800"/>
                        </a:spcAft>
                        <a:buNone/>
                      </a:pPr>
                      <a:r>
                        <a:rPr lang="en-US" sz="3300" kern="0">
                          <a:effectLst/>
                        </a:rPr>
                        <a:t>5</a:t>
                      </a:r>
                      <a:endParaRPr lang="en-US" sz="2600" kern="100">
                        <a:effectLst/>
                        <a:latin typeface="Aptos" panose="020B0004020202020204" pitchFamily="34" charset="0"/>
                        <a:ea typeface="Aptos" panose="020B0004020202020204" pitchFamily="34" charset="0"/>
                        <a:cs typeface="Times New Roman" panose="02020603050405020304" pitchFamily="18" charset="0"/>
                      </a:endParaRPr>
                    </a:p>
                  </a:txBody>
                  <a:tcPr marL="105141" marR="105141" marT="0" marB="0"/>
                </a:tc>
                <a:tc>
                  <a:txBody>
                    <a:bodyPr/>
                    <a:lstStyle/>
                    <a:p>
                      <a:pPr marL="0" marR="0">
                        <a:lnSpc>
                          <a:spcPct val="107000"/>
                        </a:lnSpc>
                        <a:spcAft>
                          <a:spcPts val="800"/>
                        </a:spcAft>
                        <a:buNone/>
                      </a:pPr>
                      <a:r>
                        <a:rPr lang="en-US" sz="3300" kern="0" dirty="0">
                          <a:effectLst/>
                        </a:rPr>
                        <a:t>15</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05141" marR="105141" marT="0" marB="0"/>
                </a:tc>
                <a:extLst>
                  <a:ext uri="{0D108BD9-81ED-4DB2-BD59-A6C34878D82A}">
                    <a16:rowId xmlns:a16="http://schemas.microsoft.com/office/drawing/2014/main" val="4123572341"/>
                  </a:ext>
                </a:extLst>
              </a:tr>
            </a:tbl>
          </a:graphicData>
        </a:graphic>
      </p:graphicFrame>
      <p:sp>
        <p:nvSpPr>
          <p:cNvPr id="6" name="Subtitle 2">
            <a:extLst>
              <a:ext uri="{FF2B5EF4-FFF2-40B4-BE49-F238E27FC236}">
                <a16:creationId xmlns:a16="http://schemas.microsoft.com/office/drawing/2014/main" id="{AB88D138-EA0C-7936-EE1F-A6C218B2DC53}"/>
              </a:ext>
            </a:extLst>
          </p:cNvPr>
          <p:cNvSpPr txBox="1">
            <a:spLocks/>
          </p:cNvSpPr>
          <p:nvPr/>
        </p:nvSpPr>
        <p:spPr>
          <a:xfrm>
            <a:off x="11107528" y="232570"/>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2</a:t>
            </a:r>
          </a:p>
        </p:txBody>
      </p:sp>
      <p:sp>
        <p:nvSpPr>
          <p:cNvPr id="8" name="Rectangle 7">
            <a:extLst>
              <a:ext uri="{FF2B5EF4-FFF2-40B4-BE49-F238E27FC236}">
                <a16:creationId xmlns:a16="http://schemas.microsoft.com/office/drawing/2014/main" id="{F682B5A7-7B32-DAE6-CC96-A0864615A55F}"/>
              </a:ext>
            </a:extLst>
          </p:cNvPr>
          <p:cNvSpPr/>
          <p:nvPr/>
        </p:nvSpPr>
        <p:spPr>
          <a:xfrm>
            <a:off x="8292956" y="6410010"/>
            <a:ext cx="3688830"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hlinkClick r:id="rId3">
                  <a:extLst>
                    <a:ext uri="{A12FA001-AC4F-418D-AE19-62706E023703}">
                      <ahyp:hlinkClr xmlns:ahyp="http://schemas.microsoft.com/office/drawing/2018/hyperlinkcolor" val="tx"/>
                    </a:ext>
                  </a:extLst>
                </a:hlinkClick>
              </a:rPr>
              <a:t>www.innovatewithmrbarbado.com</a:t>
            </a:r>
            <a:r>
              <a:rPr lang="en-US" b="0" cap="none" spc="0" dirty="0">
                <a:ln w="0"/>
                <a:solidFill>
                  <a:srgbClr val="FF000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408968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7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fade">
                                      <p:cBhvr>
                                        <p:cTn id="26" dur="1000"/>
                                        <p:tgtEl>
                                          <p:spTgt spid="21">
                                            <p:txEl>
                                              <p:pRg st="0" end="0"/>
                                            </p:txEl>
                                          </p:spTgt>
                                        </p:tgtEl>
                                      </p:cBhvr>
                                    </p:animEffect>
                                    <p:anim calcmode="lin" valueType="num">
                                      <p:cBhvr>
                                        <p:cTn id="27"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xEl>
                                              <p:pRg st="1" end="1"/>
                                            </p:txEl>
                                          </p:spTgt>
                                        </p:tgtEl>
                                        <p:attrNameLst>
                                          <p:attrName>style.visibility</p:attrName>
                                        </p:attrNameLst>
                                      </p:cBhvr>
                                      <p:to>
                                        <p:strVal val="visible"/>
                                      </p:to>
                                    </p:set>
                                    <p:animEffect transition="in" filter="fade">
                                      <p:cBhvr>
                                        <p:cTn id="33" dur="1000"/>
                                        <p:tgtEl>
                                          <p:spTgt spid="21">
                                            <p:txEl>
                                              <p:pRg st="1" end="1"/>
                                            </p:txEl>
                                          </p:spTgt>
                                        </p:tgtEl>
                                      </p:cBhvr>
                                    </p:animEffect>
                                    <p:anim calcmode="lin" valueType="num">
                                      <p:cBhvr>
                                        <p:cTn id="34"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xEl>
                                              <p:pRg st="2" end="2"/>
                                            </p:txEl>
                                          </p:spTgt>
                                        </p:tgtEl>
                                        <p:attrNameLst>
                                          <p:attrName>style.visibility</p:attrName>
                                        </p:attrNameLst>
                                      </p:cBhvr>
                                      <p:to>
                                        <p:strVal val="visible"/>
                                      </p:to>
                                    </p:set>
                                    <p:animEffect transition="in" filter="fade">
                                      <p:cBhvr>
                                        <p:cTn id="40" dur="1000"/>
                                        <p:tgtEl>
                                          <p:spTgt spid="21">
                                            <p:txEl>
                                              <p:pRg st="2" end="2"/>
                                            </p:txEl>
                                          </p:spTgt>
                                        </p:tgtEl>
                                      </p:cBhvr>
                                    </p:animEffect>
                                    <p:anim calcmode="lin" valueType="num">
                                      <p:cBhvr>
                                        <p:cTn id="41"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1">
                                            <p:txEl>
                                              <p:pRg st="3" end="3"/>
                                            </p:txEl>
                                          </p:spTgt>
                                        </p:tgtEl>
                                        <p:attrNameLst>
                                          <p:attrName>style.visibility</p:attrName>
                                        </p:attrNameLst>
                                      </p:cBhvr>
                                      <p:to>
                                        <p:strVal val="visible"/>
                                      </p:to>
                                    </p:set>
                                    <p:animEffect transition="in" filter="fade">
                                      <p:cBhvr>
                                        <p:cTn id="47" dur="1000"/>
                                        <p:tgtEl>
                                          <p:spTgt spid="21">
                                            <p:txEl>
                                              <p:pRg st="3" end="3"/>
                                            </p:txEl>
                                          </p:spTgt>
                                        </p:tgtEl>
                                      </p:cBhvr>
                                    </p:animEffect>
                                    <p:anim calcmode="lin" valueType="num">
                                      <p:cBhvr>
                                        <p:cTn id="48"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xEl>
                                              <p:pRg st="4" end="4"/>
                                            </p:txEl>
                                          </p:spTgt>
                                        </p:tgtEl>
                                        <p:attrNameLst>
                                          <p:attrName>style.visibility</p:attrName>
                                        </p:attrNameLst>
                                      </p:cBhvr>
                                      <p:to>
                                        <p:strVal val="visible"/>
                                      </p:to>
                                    </p:set>
                                    <p:animEffect transition="in" filter="fade">
                                      <p:cBhvr>
                                        <p:cTn id="54" dur="1000"/>
                                        <p:tgtEl>
                                          <p:spTgt spid="21">
                                            <p:txEl>
                                              <p:pRg st="4" end="4"/>
                                            </p:txEl>
                                          </p:spTgt>
                                        </p:tgtEl>
                                      </p:cBhvr>
                                    </p:animEffect>
                                    <p:anim calcmode="lin" valueType="num">
                                      <p:cBhvr>
                                        <p:cTn id="55"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build="p"/>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4" name="Slide Background">
            <a:extLst>
              <a:ext uri="{FF2B5EF4-FFF2-40B4-BE49-F238E27FC236}">
                <a16:creationId xmlns:a16="http://schemas.microsoft.com/office/drawing/2014/main" id="{B11C179D-808F-4D23-BAFC-A14C6DCDA7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7186" name="Rectangle 7185">
            <a:extLst>
              <a:ext uri="{FF2B5EF4-FFF2-40B4-BE49-F238E27FC236}">
                <a16:creationId xmlns:a16="http://schemas.microsoft.com/office/drawing/2014/main" id="{908137D4-4D0A-4ED1-BFB8-97D4A8335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4378" y="2727729"/>
            <a:ext cx="6057620" cy="4130271"/>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188" name="Rectangle 7187">
            <a:extLst>
              <a:ext uri="{FF2B5EF4-FFF2-40B4-BE49-F238E27FC236}">
                <a16:creationId xmlns:a16="http://schemas.microsoft.com/office/drawing/2014/main" id="{1CC260F1-CD9A-42C9-8ED4-1C61328D8F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727729"/>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F7C6D9-6069-C662-2E2A-4CA1D742C91A}"/>
              </a:ext>
            </a:extLst>
          </p:cNvPr>
          <p:cNvSpPr>
            <a:spLocks noGrp="1"/>
          </p:cNvSpPr>
          <p:nvPr>
            <p:ph type="title"/>
          </p:nvPr>
        </p:nvSpPr>
        <p:spPr>
          <a:xfrm>
            <a:off x="761801" y="858982"/>
            <a:ext cx="9967409" cy="1515728"/>
          </a:xfrm>
        </p:spPr>
        <p:txBody>
          <a:bodyPr vert="horz" lIns="91440" tIns="45720" rIns="91440" bIns="45720" rtlCol="0" anchor="ctr">
            <a:normAutofit/>
          </a:bodyPr>
          <a:lstStyle/>
          <a:p>
            <a:r>
              <a:rPr lang="en-US" dirty="0"/>
              <a:t>Comparing Proportional &amp; Non-Proportional Relationships: </a:t>
            </a:r>
          </a:p>
        </p:txBody>
      </p:sp>
      <p:sp>
        <p:nvSpPr>
          <p:cNvPr id="5" name="TextBox 4">
            <a:extLst>
              <a:ext uri="{FF2B5EF4-FFF2-40B4-BE49-F238E27FC236}">
                <a16:creationId xmlns:a16="http://schemas.microsoft.com/office/drawing/2014/main" id="{339A79C2-E2B5-72D9-3E52-1E400604DF4D}"/>
              </a:ext>
            </a:extLst>
          </p:cNvPr>
          <p:cNvSpPr txBox="1"/>
          <p:nvPr/>
        </p:nvSpPr>
        <p:spPr>
          <a:xfrm>
            <a:off x="761801" y="2980525"/>
            <a:ext cx="4880343" cy="3180084"/>
          </a:xfrm>
          <a:prstGeom prst="rect">
            <a:avLst/>
          </a:prstGeom>
          <a:ln w="57150">
            <a:solidFill>
              <a:schemeClr val="accent1"/>
            </a:solidFill>
          </a:ln>
        </p:spPr>
        <p:txBody>
          <a:bodyPr vert="horz" lIns="91440" tIns="45720" rIns="91440" bIns="45720" rtlCol="0">
            <a:normAutofit/>
          </a:bodyPr>
          <a:lstStyle/>
          <a:p>
            <a:pPr>
              <a:lnSpc>
                <a:spcPct val="110000"/>
              </a:lnSpc>
              <a:spcAft>
                <a:spcPts val="600"/>
              </a:spcAft>
            </a:pPr>
            <a:r>
              <a:rPr lang="en-US" sz="2800" dirty="0">
                <a:latin typeface="Amasis MT Pro" panose="02040504050005020304" pitchFamily="18" charset="0"/>
              </a:rPr>
              <a:t>Distinguish between proportional and non-proportional relationships by comparing tables, graphs, and equations, and explain their reasoning.</a:t>
            </a:r>
          </a:p>
        </p:txBody>
      </p:sp>
      <p:pic>
        <p:nvPicPr>
          <p:cNvPr id="7170" name="Picture 2" descr="Generated image">
            <a:extLst>
              <a:ext uri="{FF2B5EF4-FFF2-40B4-BE49-F238E27FC236}">
                <a16:creationId xmlns:a16="http://schemas.microsoft.com/office/drawing/2014/main" id="{191A9DAE-A082-BC3E-FA3E-152C12ED26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59708" y="2980526"/>
            <a:ext cx="4584605" cy="3180084"/>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cxnSp>
        <p:nvCxnSpPr>
          <p:cNvPr id="7190" name="Straight Connector 7189">
            <a:extLst>
              <a:ext uri="{FF2B5EF4-FFF2-40B4-BE49-F238E27FC236}">
                <a16:creationId xmlns:a16="http://schemas.microsoft.com/office/drawing/2014/main" id="{61FF92BA-874E-408A-BFAD-416A7FFE59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ubtitle 2">
            <a:extLst>
              <a:ext uri="{FF2B5EF4-FFF2-40B4-BE49-F238E27FC236}">
                <a16:creationId xmlns:a16="http://schemas.microsoft.com/office/drawing/2014/main" id="{8C821D13-C813-DB7A-3281-20B1F6D7E463}"/>
              </a:ext>
            </a:extLst>
          </p:cNvPr>
          <p:cNvSpPr txBox="1">
            <a:spLocks/>
          </p:cNvSpPr>
          <p:nvPr/>
        </p:nvSpPr>
        <p:spPr>
          <a:xfrm>
            <a:off x="11107528" y="232570"/>
            <a:ext cx="944274" cy="539263"/>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dirty="0">
                <a:latin typeface="Amasis MT Pro" panose="02040504050005020304" pitchFamily="18" charset="0"/>
              </a:rPr>
              <a:t>Day 3</a:t>
            </a:r>
          </a:p>
        </p:txBody>
      </p:sp>
      <p:sp>
        <p:nvSpPr>
          <p:cNvPr id="7" name="Rectangle 6">
            <a:extLst>
              <a:ext uri="{FF2B5EF4-FFF2-40B4-BE49-F238E27FC236}">
                <a16:creationId xmlns:a16="http://schemas.microsoft.com/office/drawing/2014/main" id="{78D8E303-1E06-9BF0-918E-5D268EBDAAFF}"/>
              </a:ext>
            </a:extLst>
          </p:cNvPr>
          <p:cNvSpPr/>
          <p:nvPr/>
        </p:nvSpPr>
        <p:spPr>
          <a:xfrm>
            <a:off x="8292956" y="6410010"/>
            <a:ext cx="3688830"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www.innovatewithmrbarbado.com</a:t>
            </a:r>
            <a:r>
              <a:rPr lang="en-US" b="0" cap="none" spc="0" dirty="0">
                <a:ln w="0"/>
                <a:solidFill>
                  <a:srgbClr val="FF000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93748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7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170"/>
                                        </p:tgtEl>
                                        <p:attrNameLst>
                                          <p:attrName>style.visibility</p:attrName>
                                        </p:attrNameLst>
                                      </p:cBhvr>
                                      <p:to>
                                        <p:strVal val="visible"/>
                                      </p:to>
                                    </p:set>
                                    <p:animEffect transition="in" filter="fade">
                                      <p:cBhvr>
                                        <p:cTn id="26" dur="1000"/>
                                        <p:tgtEl>
                                          <p:spTgt spid="7170"/>
                                        </p:tgtEl>
                                      </p:cBhvr>
                                    </p:animEffect>
                                    <p:anim calcmode="lin" valueType="num">
                                      <p:cBhvr>
                                        <p:cTn id="27" dur="1000" fill="hold"/>
                                        <p:tgtEl>
                                          <p:spTgt spid="7170"/>
                                        </p:tgtEl>
                                        <p:attrNameLst>
                                          <p:attrName>ppt_x</p:attrName>
                                        </p:attrNameLst>
                                      </p:cBhvr>
                                      <p:tavLst>
                                        <p:tav tm="0">
                                          <p:val>
                                            <p:strVal val="#ppt_x"/>
                                          </p:val>
                                        </p:tav>
                                        <p:tav tm="100000">
                                          <p:val>
                                            <p:strVal val="#ppt_x"/>
                                          </p:val>
                                        </p:tav>
                                      </p:tavLst>
                                    </p:anim>
                                    <p:anim calcmode="lin" valueType="num">
                                      <p:cBhvr>
                                        <p:cTn id="28"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build="p"/>
    </p:bldLst>
  </p:timing>
</p:sld>
</file>

<file path=ppt/theme/theme1.xml><?xml version="1.0" encoding="utf-8"?>
<a:theme xmlns:a="http://schemas.openxmlformats.org/drawingml/2006/main" name="BevelVTI">
  <a:themeElements>
    <a:clrScheme name="Custom 148">
      <a:dk1>
        <a:srgbClr val="262626"/>
      </a:dk1>
      <a:lt1>
        <a:sysClr val="window" lastClr="FFFFFF"/>
      </a:lt1>
      <a:dk2>
        <a:srgbClr val="2F333D"/>
      </a:dk2>
      <a:lt2>
        <a:srgbClr val="ECF0F0"/>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Custom 53">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velVTI" id="{C9E5F598-602B-46C1-AA16-073CEB959654}" vid="{2AE1FD39-65AD-4D34-93E9-C7019D0ECB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251</TotalTime>
  <Words>1904</Words>
  <Application>Microsoft Office PowerPoint</Application>
  <PresentationFormat>Widescreen</PresentationFormat>
  <Paragraphs>229</Paragraphs>
  <Slides>17</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Amasis MT Pro</vt:lpstr>
      <vt:lpstr>Aptos</vt:lpstr>
      <vt:lpstr>Arial</vt:lpstr>
      <vt:lpstr>Bierstadt</vt:lpstr>
      <vt:lpstr>Times New Roman</vt:lpstr>
      <vt:lpstr>Wingdings</vt:lpstr>
      <vt:lpstr>BevelVTI</vt:lpstr>
      <vt:lpstr>Proportional Relationships &amp; Functions: Introduction to Tables &amp; Vocabulary</vt:lpstr>
      <vt:lpstr>Ratio &amp; Rate </vt:lpstr>
      <vt:lpstr>Unit Rate &amp; Constant of Proportionality</vt:lpstr>
      <vt:lpstr>Proportional Relationships &amp; Functions </vt:lpstr>
      <vt:lpstr>Find k and Classify  Instructions: For each table of values below, calculate 𝑘=𝑦/x for each ordered pair. Decide if the relationship is proportional. Determine if it is a function (does each x have exactly one y?). Write your reasoning.</vt:lpstr>
      <vt:lpstr>Graphing Proportional Relationships: Proportional Relationships and Slope </vt:lpstr>
      <vt:lpstr>How to Graph a Proportional Relationship</vt:lpstr>
      <vt:lpstr>Guided Practice Activity: Instructions: Graph the following table. Draw a line through the origin. Identify the constant of proportionality K. Is the relationship proportional?</vt:lpstr>
      <vt:lpstr>Comparing Proportional &amp; Non-Proportional Relationships: </vt:lpstr>
      <vt:lpstr>How to Compare Relationships</vt:lpstr>
      <vt:lpstr>Guided Practice: Is It Proportional or Non-Proportional?   1.  Solve for k (if possible). 2. Decide: Proportional or Non-Proportional? 3. Explain why.</vt:lpstr>
      <vt:lpstr>Functions &amp; Non-Proportional Relationships: Proportional Relationships &amp; Functions</vt:lpstr>
      <vt:lpstr>Understanding Functions &amp; Relationships</vt:lpstr>
      <vt:lpstr>Classify the Relationships</vt:lpstr>
      <vt:lpstr>Proportional Relationships &amp; Functions: Real-World Application  </vt:lpstr>
      <vt:lpstr>Group Project – Real-World Application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Mark  Barbado</dc:creator>
  <cp:lastModifiedBy>John Mark  Barbado</cp:lastModifiedBy>
  <cp:revision>1</cp:revision>
  <dcterms:created xsi:type="dcterms:W3CDTF">2025-09-01T14:59:29Z</dcterms:created>
  <dcterms:modified xsi:type="dcterms:W3CDTF">2025-09-01T19:10:54Z</dcterms:modified>
</cp:coreProperties>
</file>