
<file path=[Content_Types].xml><?xml version="1.0" encoding="utf-8"?>
<Types xmlns="http://schemas.openxmlformats.org/package/2006/content-types">
  <Default Extension="xml" ContentType="application/xml"/>
  <Default Extension="m4v" ContentType="video/mp4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gif" ContentType="image/gif"/>
  <Default Extension="png" ContentType="image/png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s/slide3.xml" ContentType="application/vnd.openxmlformats-officedocument.presentationml.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tableStyles" Target="tableStyles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 noEditPoints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 noEditPoints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9/23/2026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 noEditPoints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 noEditPoints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 noEditPoints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 noEditPoints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dt="0" sldNum="0"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EditPoints="1"/>
          </p:cNvSpPr>
          <p:nvPr>
            <p:ph type="sldImg"/>
          </p:nvPr>
        </p:nvSpPr>
        <p:spPr/>
        <p:txBody>
          <a:bodyPr/>
          <a:lstStyle/>
          <a:p/>
        </p:txBody>
      </p:sp>
      <p:sp>
        <p:nvSpPr>
          <p:cNvPr id="3" name="Notes Placeholder 2"/>
          <p:cNvSpPr>
            <a:spLocks noGrp="1" noEditPoint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 noEditPoints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EditPoints="1"/>
          </p:cNvSpPr>
          <p:nvPr>
            <p:ph type="sldImg"/>
          </p:nvPr>
        </p:nvSpPr>
        <p:spPr/>
        <p:txBody>
          <a:bodyPr/>
          <a:lstStyle/>
          <a:p/>
        </p:txBody>
      </p:sp>
      <p:sp>
        <p:nvSpPr>
          <p:cNvPr id="3" name="Notes Placeholder 2"/>
          <p:cNvSpPr>
            <a:spLocks noGrp="1" noEditPoint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 noEditPoints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EditPoints="1"/>
          </p:cNvSpPr>
          <p:nvPr>
            <p:ph type="sldImg"/>
          </p:nvPr>
        </p:nvSpPr>
        <p:spPr/>
        <p:txBody>
          <a:bodyPr/>
          <a:lstStyle/>
          <a:p/>
        </p:txBody>
      </p:sp>
      <p:sp>
        <p:nvSpPr>
          <p:cNvPr id="3" name="Notes Placeholder 2"/>
          <p:cNvSpPr>
            <a:spLocks noGrp="1" noEditPoint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 noEditPoints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EditPoints="1"/>
          </p:cNvSpPr>
          <p:nvPr>
            <p:ph type="sldImg"/>
          </p:nvPr>
        </p:nvSpPr>
        <p:spPr/>
        <p:txBody>
          <a:bodyPr/>
          <a:lstStyle/>
          <a:p/>
        </p:txBody>
      </p:sp>
      <p:sp>
        <p:nvSpPr>
          <p:cNvPr id="3" name="Notes Placeholder 2"/>
          <p:cNvSpPr>
            <a:spLocks noGrp="1" noEditPoint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 noEditPoints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EditPoints="1"/>
          </p:cNvSpPr>
          <p:nvPr>
            <p:ph type="sldImg"/>
          </p:nvPr>
        </p:nvSpPr>
        <p:spPr/>
        <p:txBody>
          <a:bodyPr/>
          <a:lstStyle/>
          <a:p/>
        </p:txBody>
      </p:sp>
      <p:sp>
        <p:nvSpPr>
          <p:cNvPr id="3" name="Notes Placeholder 2"/>
          <p:cNvSpPr>
            <a:spLocks noGrp="1" noEditPoint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 noEditPoints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EditPoints="1"/>
          </p:cNvSpPr>
          <p:nvPr>
            <p:ph type="sldImg"/>
          </p:nvPr>
        </p:nvSpPr>
        <p:spPr/>
        <p:txBody>
          <a:bodyPr/>
          <a:lstStyle/>
          <a:p/>
        </p:txBody>
      </p:sp>
      <p:sp>
        <p:nvSpPr>
          <p:cNvPr id="3" name="Notes Placeholder 2"/>
          <p:cNvSpPr>
            <a:spLocks noGrp="1" noEditPoint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 noEditPoints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EditPoints="1"/>
          </p:cNvSpPr>
          <p:nvPr>
            <p:ph type="sldImg"/>
          </p:nvPr>
        </p:nvSpPr>
        <p:spPr/>
        <p:txBody>
          <a:bodyPr/>
          <a:lstStyle/>
          <a:p/>
        </p:txBody>
      </p:sp>
      <p:sp>
        <p:nvSpPr>
          <p:cNvPr id="3" name="Notes Placeholder 2"/>
          <p:cNvSpPr>
            <a:spLocks noGrp="1" noEditPoint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 noEditPoints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EditPoints="1"/>
          </p:cNvSpPr>
          <p:nvPr>
            <p:ph type="sldImg"/>
          </p:nvPr>
        </p:nvSpPr>
        <p:spPr/>
        <p:txBody>
          <a:bodyPr/>
          <a:lstStyle/>
          <a:p/>
        </p:txBody>
      </p:sp>
      <p:sp>
        <p:nvSpPr>
          <p:cNvPr id="3" name="Notes Placeholder 2"/>
          <p:cNvSpPr>
            <a:spLocks noGrp="1" noEditPoint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 noEditPoints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EditPoints="1"/>
          </p:cNvSpPr>
          <p:nvPr>
            <p:ph type="sldImg"/>
          </p:nvPr>
        </p:nvSpPr>
        <p:spPr/>
        <p:txBody>
          <a:bodyPr/>
          <a:lstStyle/>
          <a:p/>
        </p:txBody>
      </p:sp>
      <p:sp>
        <p:nvSpPr>
          <p:cNvPr id="3" name="Notes Placeholder 2"/>
          <p:cNvSpPr>
            <a:spLocks noGrp="1" noEditPoint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 noEditPoints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EditPoints="1"/>
          </p:cNvSpPr>
          <p:nvPr>
            <p:ph type="sldImg"/>
          </p:nvPr>
        </p:nvSpPr>
        <p:spPr/>
        <p:txBody>
          <a:bodyPr/>
          <a:lstStyle/>
          <a:p/>
        </p:txBody>
      </p:sp>
      <p:sp>
        <p:nvSpPr>
          <p:cNvPr id="3" name="Notes Placeholder 2"/>
          <p:cNvSpPr>
            <a:spLocks noGrp="1" noEditPoint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 noEditPoints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hf dt="0" sldNum="0" hdr="0" ftr="0"/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dt="0" sldNum="0"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://www.stemscholarshub.net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://www.stemscholarshub.net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://www.stemscholarshub.net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hyperlink" Target="http://www.stemscholarshub.net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hyperlink" Target="http://www.stemscholarshub.net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hyperlink" Target="http://www.stemscholarshub.net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hyperlink" Target="http://www.stemscholarshub.net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hyperlink" Target="http://www.stemscholarshub.net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hyperlink" Target="http://www.stemscholarshub.net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hyperlink" Target="http://www.stemscholarshub.net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1E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49640" y="1261872"/>
            <a:ext cx="2834640" cy="1133856"/>
          </a:xfrm>
          <a:prstGeom prst="ellipse">
            <a:avLst/>
          </a:prstGeom>
          <a:ln w="15875">
            <a:solidFill>
              <a:srgbClr val="02C39A">
                <a:alpha val="75000"/>
              </a:srgbClr>
            </a:solidFill>
            <a:prstDash val="solid"/>
          </a:ln>
        </p:spPr>
        <p:txBody>
          <a:bodyPr/>
          <a:lstStyle/>
          <a:p/>
        </p:txBody>
      </p:sp>
      <p:sp>
        <p:nvSpPr>
          <p:cNvPr id="3" name="Shape 1"/>
          <p:cNvSpPr/>
          <p:nvPr/>
        </p:nvSpPr>
        <p:spPr>
          <a:xfrm rot="3600000">
            <a:off x="8549640" y="1261872"/>
            <a:ext cx="2834640" cy="1133856"/>
          </a:xfrm>
          <a:prstGeom prst="ellipse">
            <a:avLst/>
          </a:prstGeom>
          <a:ln w="15875">
            <a:solidFill>
              <a:srgbClr val="02C39A">
                <a:alpha val="75000"/>
              </a:srgbClr>
            </a:solidFill>
            <a:prstDash val="solid"/>
          </a:ln>
        </p:spPr>
        <p:txBody>
          <a:bodyPr/>
          <a:lstStyle/>
          <a:p/>
        </p:txBody>
      </p:sp>
      <p:sp>
        <p:nvSpPr>
          <p:cNvPr id="4" name="Shape 2"/>
          <p:cNvSpPr/>
          <p:nvPr/>
        </p:nvSpPr>
        <p:spPr>
          <a:xfrm rot="7200000">
            <a:off x="8549640" y="1261872"/>
            <a:ext cx="2834640" cy="1133856"/>
          </a:xfrm>
          <a:prstGeom prst="ellipse">
            <a:avLst/>
          </a:prstGeom>
          <a:ln w="15875">
            <a:solidFill>
              <a:srgbClr val="02C39A">
                <a:alpha val="75000"/>
              </a:srgbClr>
            </a:solidFill>
            <a:prstDash val="solid"/>
          </a:ln>
        </p:spPr>
        <p:txBody>
          <a:bodyPr/>
          <a:lstStyle/>
          <a:p/>
        </p:txBody>
      </p:sp>
      <p:sp>
        <p:nvSpPr>
          <p:cNvPr id="5" name="Shape 3"/>
          <p:cNvSpPr/>
          <p:nvPr/>
        </p:nvSpPr>
        <p:spPr>
          <a:xfrm>
            <a:off x="9768535" y="1630375"/>
            <a:ext cx="396850" cy="396850"/>
          </a:xfrm>
          <a:prstGeom prst="ellipse">
            <a:avLst/>
          </a:prstGeom>
          <a:solidFill>
            <a:srgbClr val="F96167"/>
          </a:solidFill>
        </p:spPr>
        <p:txBody>
          <a:bodyPr/>
          <a:lstStyle/>
          <a:p/>
        </p:txBody>
      </p:sp>
      <p:sp>
        <p:nvSpPr>
          <p:cNvPr id="6" name="Shape 4"/>
          <p:cNvSpPr/>
          <p:nvPr/>
        </p:nvSpPr>
        <p:spPr>
          <a:xfrm>
            <a:off x="11329416" y="1207008"/>
            <a:ext cx="109728" cy="109728"/>
          </a:xfrm>
          <a:prstGeom prst="ellipse">
            <a:avLst/>
          </a:prstGeom>
          <a:solidFill>
            <a:srgbClr val="02C39A"/>
          </a:solidFill>
        </p:spPr>
        <p:txBody>
          <a:bodyPr/>
          <a:lstStyle/>
          <a:p/>
        </p:txBody>
      </p:sp>
      <p:sp>
        <p:nvSpPr>
          <p:cNvPr id="7" name="Shape 5"/>
          <p:cNvSpPr/>
          <p:nvPr/>
        </p:nvSpPr>
        <p:spPr>
          <a:xfrm>
            <a:off x="8636508" y="1986534"/>
            <a:ext cx="109728" cy="109728"/>
          </a:xfrm>
          <a:prstGeom prst="ellipse">
            <a:avLst/>
          </a:prstGeom>
          <a:solidFill>
            <a:srgbClr val="02C39A"/>
          </a:solidFill>
        </p:spPr>
        <p:txBody>
          <a:bodyPr/>
          <a:lstStyle/>
          <a:p/>
        </p:txBody>
      </p:sp>
      <p:sp>
        <p:nvSpPr>
          <p:cNvPr id="8" name="Shape 6"/>
          <p:cNvSpPr/>
          <p:nvPr/>
        </p:nvSpPr>
        <p:spPr>
          <a:xfrm>
            <a:off x="10691622" y="2553462"/>
            <a:ext cx="109728" cy="109728"/>
          </a:xfrm>
          <a:prstGeom prst="ellipse">
            <a:avLst/>
          </a:prstGeom>
          <a:solidFill>
            <a:srgbClr val="02C39A"/>
          </a:solidFill>
        </p:spPr>
        <p:txBody>
          <a:bodyPr/>
          <a:lstStyle/>
          <a:p/>
        </p:txBody>
      </p:sp>
      <p:sp>
        <p:nvSpPr>
          <p:cNvPr id="9" name="Shape 7"/>
          <p:cNvSpPr/>
          <p:nvPr/>
        </p:nvSpPr>
        <p:spPr>
          <a:xfrm>
            <a:off x="10287000" y="4535424"/>
            <a:ext cx="1554480" cy="621792"/>
          </a:xfrm>
          <a:prstGeom prst="ellipse">
            <a:avLst/>
          </a:prstGeom>
          <a:ln w="15875">
            <a:solidFill>
              <a:srgbClr val="1C7293">
                <a:alpha val="75000"/>
              </a:srgbClr>
            </a:solidFill>
            <a:prstDash val="solid"/>
          </a:ln>
        </p:spPr>
        <p:txBody>
          <a:bodyPr/>
          <a:lstStyle/>
          <a:p/>
        </p:txBody>
      </p:sp>
      <p:sp>
        <p:nvSpPr>
          <p:cNvPr id="10" name="Shape 8"/>
          <p:cNvSpPr/>
          <p:nvPr/>
        </p:nvSpPr>
        <p:spPr>
          <a:xfrm rot="3600000">
            <a:off x="10287000" y="4535424"/>
            <a:ext cx="1554480" cy="621792"/>
          </a:xfrm>
          <a:prstGeom prst="ellipse">
            <a:avLst/>
          </a:prstGeom>
          <a:ln w="15875">
            <a:solidFill>
              <a:srgbClr val="1C7293">
                <a:alpha val="75000"/>
              </a:srgbClr>
            </a:solidFill>
            <a:prstDash val="solid"/>
          </a:ln>
        </p:spPr>
        <p:txBody>
          <a:bodyPr/>
          <a:lstStyle/>
          <a:p/>
        </p:txBody>
      </p:sp>
      <p:sp>
        <p:nvSpPr>
          <p:cNvPr id="11" name="Shape 9"/>
          <p:cNvSpPr/>
          <p:nvPr/>
        </p:nvSpPr>
        <p:spPr>
          <a:xfrm rot="7200000">
            <a:off x="10287000" y="4535424"/>
            <a:ext cx="1554480" cy="621792"/>
          </a:xfrm>
          <a:prstGeom prst="ellipse">
            <a:avLst/>
          </a:prstGeom>
          <a:ln w="15875">
            <a:solidFill>
              <a:srgbClr val="1C7293">
                <a:alpha val="75000"/>
              </a:srgbClr>
            </a:solidFill>
            <a:prstDash val="solid"/>
          </a:ln>
        </p:spPr>
        <p:txBody>
          <a:bodyPr/>
          <a:lstStyle/>
          <a:p/>
        </p:txBody>
      </p:sp>
      <p:sp>
        <p:nvSpPr>
          <p:cNvPr id="12" name="Shape 10"/>
          <p:cNvSpPr/>
          <p:nvPr/>
        </p:nvSpPr>
        <p:spPr>
          <a:xfrm>
            <a:off x="10955426" y="4737506"/>
            <a:ext cx="217627" cy="217627"/>
          </a:xfrm>
          <a:prstGeom prst="ellipse">
            <a:avLst/>
          </a:prstGeom>
          <a:solidFill>
            <a:srgbClr val="02C39A"/>
          </a:solidFill>
        </p:spPr>
        <p:txBody>
          <a:bodyPr/>
          <a:lstStyle/>
          <a:p/>
        </p:txBody>
      </p:sp>
      <p:sp>
        <p:nvSpPr>
          <p:cNvPr id="13" name="Shape 11"/>
          <p:cNvSpPr/>
          <p:nvPr/>
        </p:nvSpPr>
        <p:spPr>
          <a:xfrm>
            <a:off x="11786616" y="4480560"/>
            <a:ext cx="109728" cy="109728"/>
          </a:xfrm>
          <a:prstGeom prst="ellipse">
            <a:avLst/>
          </a:prstGeom>
          <a:solidFill>
            <a:srgbClr val="1C7293"/>
          </a:solidFill>
        </p:spPr>
        <p:txBody>
          <a:bodyPr/>
          <a:lstStyle/>
          <a:p/>
        </p:txBody>
      </p:sp>
      <p:sp>
        <p:nvSpPr>
          <p:cNvPr id="14" name="Shape 12"/>
          <p:cNvSpPr/>
          <p:nvPr/>
        </p:nvSpPr>
        <p:spPr>
          <a:xfrm>
            <a:off x="10309860" y="4908042"/>
            <a:ext cx="109728" cy="109728"/>
          </a:xfrm>
          <a:prstGeom prst="ellipse">
            <a:avLst/>
          </a:prstGeom>
          <a:solidFill>
            <a:srgbClr val="1C7293"/>
          </a:solidFill>
        </p:spPr>
        <p:txBody>
          <a:bodyPr/>
          <a:lstStyle/>
          <a:p/>
        </p:txBody>
      </p:sp>
      <p:sp>
        <p:nvSpPr>
          <p:cNvPr id="15" name="Shape 13"/>
          <p:cNvSpPr/>
          <p:nvPr/>
        </p:nvSpPr>
        <p:spPr>
          <a:xfrm>
            <a:off x="11436858" y="5218938"/>
            <a:ext cx="109728" cy="109728"/>
          </a:xfrm>
          <a:prstGeom prst="ellipse">
            <a:avLst/>
          </a:prstGeom>
          <a:solidFill>
            <a:srgbClr val="1C7293"/>
          </a:solidFill>
        </p:spPr>
        <p:txBody>
          <a:bodyPr/>
          <a:lstStyle/>
          <a:p/>
        </p:txBody>
      </p:sp>
      <p:sp>
        <p:nvSpPr>
          <p:cNvPr id="16" name="Text 14"/>
          <p:cNvSpPr txBox="1"/>
          <p:nvPr/>
        </p:nvSpPr>
        <p:spPr>
          <a:xfrm>
            <a:off x="822960" y="1965960"/>
            <a:ext cx="548640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rgbClr val="02C39A"/>
                </a:solidFill>
                <a:latin typeface="Calibri" pitchFamily="34" charset="0" panose="020F0502020204030204"/>
                <a:ea typeface="Calibri" pitchFamily="34" charset="0" panose="020F0502020204030204"/>
                <a:cs typeface="Calibri" pitchFamily="34" charset="0" panose="020F0502020204030204"/>
              </a:rPr>
              <a:t>MIDDLE SCHOOL SCIENCE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777240" y="2377440"/>
            <a:ext cx="8686800" cy="15544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4600" b="1" dirty="0">
                <a:solidFill>
                  <a:srgbClr val="FFFFFF"/>
                </a:solidFill>
                <a:latin typeface="Cambria" pitchFamily="34" charset="0"/>
                <a:ea typeface="Cambria" pitchFamily="34" charset="0"/>
                <a:cs typeface="Cambria" pitchFamily="34" charset="0"/>
              </a:rPr>
              <a:t>Atoms &amp; Atomic Structure</a:t>
            </a:r>
            <a:endParaRPr lang="en-US" sz="4600" dirty="0"/>
          </a:p>
        </p:txBody>
      </p:sp>
      <p:sp>
        <p:nvSpPr>
          <p:cNvPr id="18" name="Text 16"/>
          <p:cNvSpPr txBox="1"/>
          <p:nvPr/>
        </p:nvSpPr>
        <p:spPr>
          <a:xfrm>
            <a:off x="822960" y="3977640"/>
            <a:ext cx="7315200" cy="5486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i="1" dirty="0">
                <a:solidFill>
                  <a:srgbClr val="CADCFC"/>
                </a:solidFill>
                <a:latin typeface="Calibri" pitchFamily="34" charset="0" panose="020F0502020204030204"/>
                <a:ea typeface="Calibri" pitchFamily="34" charset="0" panose="020F0502020204030204"/>
                <a:cs typeface="Calibri" pitchFamily="34" charset="0" panose="020F0502020204030204"/>
              </a:rPr>
              <a:t>Exploring the tiny building blocks that make up everything around us</a:t>
            </a:r>
            <a:endParaRPr lang="en-US" sz="1800" dirty="0"/>
          </a:p>
        </p:txBody>
      </p:sp>
      <p:sp>
        <p:nvSpPr>
          <p:cNvPr id="19" name="Shape 17"/>
          <p:cNvSpPr/>
          <p:nvPr/>
        </p:nvSpPr>
        <p:spPr>
          <a:xfrm>
            <a:off x="822960" y="4709160"/>
            <a:ext cx="2011680" cy="0"/>
          </a:xfrm>
          <a:prstGeom prst="line">
            <a:avLst/>
          </a:prstGeom>
          <a:noFill/>
          <a:ln w="31750">
            <a:solidFill>
              <a:srgbClr val="02C39A"/>
            </a:solidFill>
            <a:prstDash val="solid"/>
          </a:ln>
        </p:spPr>
        <p:txBody>
          <a:bodyPr/>
          <a:lstStyle/>
          <a:p/>
        </p:txBody>
      </p:sp>
      <p:sp>
        <p:nvSpPr>
          <p:cNvPr id="20" name="Text 18"/>
          <p:cNvSpPr txBox="1"/>
          <p:nvPr/>
        </p:nvSpPr>
        <p:spPr>
          <a:xfrm>
            <a:off x="822960" y="4846320"/>
            <a:ext cx="548640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CADCFC">
                    <a:alpha val="80000"/>
                  </a:srgbClr>
                </a:solidFill>
                <a:latin typeface="Calibri" pitchFamily="34" charset="0" panose="020F0502020204030204"/>
                <a:ea typeface="Calibri" pitchFamily="34" charset="0" panose="020F0502020204030204"/>
                <a:cs typeface="Calibri" pitchFamily="34" charset="0" panose="020F0502020204030204"/>
              </a:rPr>
              <a:t>Physical Science - </a:t>
            </a:r>
            <a:r>
              <a:rPr lang="en-US" sz="1300" dirty="0">
                <a:solidFill>
                  <a:srgbClr val="CADCFC">
                    <a:alpha val="80000"/>
                  </a:srgbClr>
                </a:solidFill>
                <a:latin typeface="Calibri" pitchFamily="34" charset="0" panose="020F0502020204030204"/>
                <a:ea typeface="Calibri" pitchFamily="34" charset="0" panose="020F0502020204030204"/>
                <a:cs typeface="Calibri" pitchFamily="34" charset="0" panose="020F0502020204030204"/>
                <a:hlinkClick r:id="rId1"/>
              </a:rPr>
              <a:t>www.stemscholarshub.net</a:t>
            </a:r>
            <a:r>
              <a:rPr lang="en-US" sz="1300" dirty="0">
                <a:solidFill>
                  <a:srgbClr val="CADCFC">
                    <a:alpha val="80000"/>
                  </a:srgbClr>
                </a:solidFill>
                <a:latin typeface="Calibri" pitchFamily="34" charset="0" panose="020F0502020204030204"/>
                <a:ea typeface="Calibri" pitchFamily="34" charset="0" panose="020F0502020204030204"/>
                <a:cs typeface="Calibri" pitchFamily="34" charset="0" panose="020F0502020204030204"/>
              </a:rPr>
              <a:t> 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9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57200"/>
            <a:ext cx="2377440" cy="384048"/>
          </a:xfrm>
          <a:prstGeom prst="roundRect">
            <a:avLst>
              <a:gd name="adj" fmla="val 19048"/>
            </a:avLst>
          </a:prstGeom>
          <a:solidFill>
            <a:srgbClr val="1C7293"/>
          </a:solidFill>
        </p:spPr>
        <p:txBody>
          <a:bodyPr/>
          <a:lstStyle/>
          <a:p/>
        </p:txBody>
      </p:sp>
      <p:sp>
        <p:nvSpPr>
          <p:cNvPr id="3" name="Text 1"/>
          <p:cNvSpPr txBox="1"/>
          <p:nvPr/>
        </p:nvSpPr>
        <p:spPr>
          <a:xfrm>
            <a:off x="457200" y="457200"/>
            <a:ext cx="2377440" cy="38404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kern="0" spc="150" dirty="0">
                <a:solidFill>
                  <a:srgbClr val="FFFFFF"/>
                </a:solidFill>
                <a:latin typeface="Calibri" pitchFamily="34" charset="0" panose="020F0502020204030204"/>
                <a:ea typeface="Calibri" pitchFamily="34" charset="0" panose="020F0502020204030204"/>
                <a:cs typeface="Calibri" pitchFamily="34" charset="0" panose="020F0502020204030204"/>
              </a:rPr>
              <a:t>THE BASICS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960120"/>
            <a:ext cx="7772400" cy="685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1B2733"/>
                </a:solidFill>
                <a:latin typeface="Cambria" pitchFamily="34" charset="0"/>
                <a:ea typeface="Cambria" pitchFamily="34" charset="0"/>
                <a:cs typeface="Cambria" pitchFamily="34" charset="0"/>
              </a:rPr>
              <a:t>What Is an Atom?</a:t>
            </a:r>
            <a:endParaRPr lang="en-US" sz="34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1874520"/>
            <a:ext cx="6309360" cy="402336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●"/>
            </a:pPr>
            <a:r>
              <a:rPr lang="en-US" sz="1600" dirty="0">
                <a:solidFill>
                  <a:srgbClr val="1B2733"/>
                </a:solidFill>
                <a:latin typeface="Calibri" pitchFamily="34" charset="0" panose="020F0502020204030204"/>
                <a:ea typeface="Calibri" pitchFamily="34" charset="0" panose="020F0502020204030204"/>
                <a:cs typeface="Calibri" pitchFamily="34" charset="0" panose="020F0502020204030204"/>
              </a:rPr>
              <a:t>An atom is the smallest unit of matter that keeps the properties of an element.</a:t>
            </a:r>
            <a:endParaRPr lang="en-US" sz="1600" dirty="0"/>
          </a:p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●"/>
            </a:pPr>
            <a:r>
              <a:rPr lang="en-US" sz="1600" dirty="0">
                <a:solidFill>
                  <a:srgbClr val="1B2733"/>
                </a:solidFill>
                <a:latin typeface="Calibri" pitchFamily="34" charset="0" panose="020F0502020204030204"/>
                <a:ea typeface="Calibri" pitchFamily="34" charset="0" panose="020F0502020204030204"/>
                <a:cs typeface="Calibri" pitchFamily="34" charset="0" panose="020F0502020204030204"/>
              </a:rPr>
              <a:t>Everything around you — air, water, your desk, even you — is made of atoms.</a:t>
            </a:r>
            <a:endParaRPr lang="en-US" sz="1600" dirty="0"/>
          </a:p>
          <a:p>
            <a:pPr marL="342900" indent="-342900">
              <a:lnSpc>
                <a:spcPct val="115000"/>
              </a:lnSpc>
              <a:spcAft>
                <a:spcPts val="1400"/>
              </a:spcAft>
              <a:buSzPct val="100000"/>
              <a:buChar char="●"/>
            </a:pPr>
            <a:r>
              <a:rPr lang="en-US" sz="1600" dirty="0">
                <a:solidFill>
                  <a:srgbClr val="1B2733"/>
                </a:solidFill>
                <a:latin typeface="Calibri" pitchFamily="34" charset="0" panose="020F0502020204030204"/>
                <a:ea typeface="Calibri" pitchFamily="34" charset="0" panose="020F0502020204030204"/>
                <a:cs typeface="Calibri" pitchFamily="34" charset="0" panose="020F0502020204030204"/>
              </a:rPr>
              <a:t>Atoms are incredibly small: about 100 million of them lined up would only span 1 centimeter.</a:t>
            </a:r>
            <a:endParaRPr lang="en-US" sz="1600" dirty="0"/>
          </a:p>
          <a:p>
            <a:pPr marL="342900" indent="-342900">
              <a:lnSpc>
                <a:spcPct val="115000"/>
              </a:lnSpc>
              <a:buSzPct val="100000"/>
              <a:buChar char="●"/>
            </a:pPr>
            <a:r>
              <a:rPr lang="en-US" sz="1600" dirty="0">
                <a:solidFill>
                  <a:srgbClr val="1B2733"/>
                </a:solidFill>
                <a:latin typeface="Calibri" pitchFamily="34" charset="0" panose="020F0502020204030204"/>
                <a:ea typeface="Calibri" pitchFamily="34" charset="0" panose="020F0502020204030204"/>
                <a:cs typeface="Calibri" pitchFamily="34" charset="0" panose="020F0502020204030204"/>
              </a:rPr>
              <a:t>Atoms are made of even smaller particles — protons, neutrons, and electrons — which we'll explore in this lesson.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7086600" y="1828800"/>
            <a:ext cx="4617720" cy="4114800"/>
          </a:xfrm>
          <a:prstGeom prst="roundRect">
            <a:avLst>
              <a:gd name="adj" fmla="val 2667"/>
            </a:avLst>
          </a:prstGeom>
          <a:solidFill>
            <a:srgbClr val="0B1E3D"/>
          </a:solidFill>
          <a:effectLst>
            <a:outerShdw blurRad="101600" dist="38100" dir="5400000" algn="bl" rotWithShape="0">
              <a:srgbClr val="1B2733">
                <a:alpha val="25000"/>
              </a:srgbClr>
            </a:outerShdw>
          </a:effectLst>
        </p:spPr>
        <p:txBody>
          <a:bodyPr/>
          <a:lstStyle/>
          <a:p/>
        </p:txBody>
      </p:sp>
      <p:sp>
        <p:nvSpPr>
          <p:cNvPr id="7" name="Shape 5"/>
          <p:cNvSpPr/>
          <p:nvPr/>
        </p:nvSpPr>
        <p:spPr>
          <a:xfrm>
            <a:off x="7836408" y="3264408"/>
            <a:ext cx="3108960" cy="1243584"/>
          </a:xfrm>
          <a:prstGeom prst="ellipse">
            <a:avLst/>
          </a:prstGeom>
          <a:ln w="15875">
            <a:solidFill>
              <a:srgbClr val="02C39A">
                <a:alpha val="75000"/>
              </a:srgbClr>
            </a:solidFill>
            <a:prstDash val="solid"/>
          </a:ln>
        </p:spPr>
        <p:txBody>
          <a:bodyPr/>
          <a:lstStyle/>
          <a:p/>
        </p:txBody>
      </p:sp>
      <p:sp>
        <p:nvSpPr>
          <p:cNvPr id="8" name="Shape 6"/>
          <p:cNvSpPr/>
          <p:nvPr/>
        </p:nvSpPr>
        <p:spPr>
          <a:xfrm rot="3600000">
            <a:off x="7836408" y="3264408"/>
            <a:ext cx="3108960" cy="1243584"/>
          </a:xfrm>
          <a:prstGeom prst="ellipse">
            <a:avLst/>
          </a:prstGeom>
          <a:ln w="15875">
            <a:solidFill>
              <a:srgbClr val="02C39A">
                <a:alpha val="75000"/>
              </a:srgbClr>
            </a:solidFill>
            <a:prstDash val="solid"/>
          </a:ln>
        </p:spPr>
        <p:txBody>
          <a:bodyPr/>
          <a:lstStyle/>
          <a:p/>
        </p:txBody>
      </p:sp>
      <p:sp>
        <p:nvSpPr>
          <p:cNvPr id="9" name="Shape 7"/>
          <p:cNvSpPr/>
          <p:nvPr/>
        </p:nvSpPr>
        <p:spPr>
          <a:xfrm rot="7200000">
            <a:off x="7836408" y="3264408"/>
            <a:ext cx="3108960" cy="1243584"/>
          </a:xfrm>
          <a:prstGeom prst="ellipse">
            <a:avLst/>
          </a:prstGeom>
          <a:ln w="15875">
            <a:solidFill>
              <a:srgbClr val="02C39A">
                <a:alpha val="75000"/>
              </a:srgbClr>
            </a:solidFill>
            <a:prstDash val="solid"/>
          </a:ln>
        </p:spPr>
        <p:txBody>
          <a:bodyPr/>
          <a:lstStyle/>
          <a:p/>
        </p:txBody>
      </p:sp>
      <p:sp>
        <p:nvSpPr>
          <p:cNvPr id="10" name="Shape 8"/>
          <p:cNvSpPr/>
          <p:nvPr/>
        </p:nvSpPr>
        <p:spPr>
          <a:xfrm>
            <a:off x="9173261" y="3668573"/>
            <a:ext cx="435254" cy="435254"/>
          </a:xfrm>
          <a:prstGeom prst="ellipse">
            <a:avLst/>
          </a:prstGeom>
          <a:solidFill>
            <a:srgbClr val="F96167"/>
          </a:solidFill>
        </p:spPr>
        <p:txBody>
          <a:bodyPr/>
          <a:lstStyle/>
          <a:p/>
        </p:txBody>
      </p:sp>
      <p:sp>
        <p:nvSpPr>
          <p:cNvPr id="11" name="Shape 9"/>
          <p:cNvSpPr/>
          <p:nvPr/>
        </p:nvSpPr>
        <p:spPr>
          <a:xfrm>
            <a:off x="10890504" y="3209544"/>
            <a:ext cx="109728" cy="109728"/>
          </a:xfrm>
          <a:prstGeom prst="ellipse">
            <a:avLst/>
          </a:prstGeom>
          <a:solidFill>
            <a:srgbClr val="02C39A"/>
          </a:solidFill>
        </p:spPr>
        <p:txBody>
          <a:bodyPr/>
          <a:lstStyle/>
          <a:p/>
        </p:txBody>
      </p:sp>
      <p:sp>
        <p:nvSpPr>
          <p:cNvPr id="12" name="Shape 10"/>
          <p:cNvSpPr/>
          <p:nvPr/>
        </p:nvSpPr>
        <p:spPr>
          <a:xfrm>
            <a:off x="7936992" y="4064508"/>
            <a:ext cx="109728" cy="109728"/>
          </a:xfrm>
          <a:prstGeom prst="ellipse">
            <a:avLst/>
          </a:prstGeom>
          <a:solidFill>
            <a:srgbClr val="02C39A"/>
          </a:solidFill>
        </p:spPr>
        <p:txBody>
          <a:bodyPr/>
          <a:lstStyle/>
          <a:p/>
        </p:txBody>
      </p:sp>
      <p:sp>
        <p:nvSpPr>
          <p:cNvPr id="13" name="Shape 11"/>
          <p:cNvSpPr/>
          <p:nvPr/>
        </p:nvSpPr>
        <p:spPr>
          <a:xfrm>
            <a:off x="10190988" y="4686300"/>
            <a:ext cx="109728" cy="109728"/>
          </a:xfrm>
          <a:prstGeom prst="ellipse">
            <a:avLst/>
          </a:prstGeom>
          <a:solidFill>
            <a:srgbClr val="02C39A"/>
          </a:solidFill>
        </p:spPr>
        <p:txBody>
          <a:bodyPr/>
          <a:lstStyle/>
          <a:p/>
        </p:txBody>
      </p:sp>
      <p:sp>
        <p:nvSpPr>
          <p:cNvPr id="14" name="Text 12"/>
          <p:cNvSpPr txBox="1"/>
          <p:nvPr/>
        </p:nvSpPr>
        <p:spPr>
          <a:xfrm>
            <a:off x="7269480" y="5257800"/>
            <a:ext cx="425196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i="1" dirty="0">
                <a:solidFill>
                  <a:srgbClr val="CADCFC"/>
                </a:solidFill>
                <a:latin typeface="Calibri" pitchFamily="34" charset="0" panose="020F0502020204030204"/>
                <a:ea typeface="Calibri" pitchFamily="34" charset="0" panose="020F0502020204030204"/>
                <a:cs typeface="Calibri" pitchFamily="34" charset="0" panose="020F0502020204030204"/>
              </a:rPr>
              <a:t>A single atom of carbon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457200" y="6537960"/>
            <a:ext cx="548640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B6B7A"/>
                </a:solidFill>
                <a:latin typeface="Calibri" pitchFamily="34" charset="0" panose="020F0502020204030204"/>
                <a:ea typeface="Calibri" pitchFamily="34" charset="0" panose="020F0502020204030204"/>
                <a:cs typeface="Calibri" pitchFamily="34" charset="0" panose="020F0502020204030204"/>
              </a:rPr>
              <a:t>Atoms &amp; Atomic Structure - </a:t>
            </a:r>
            <a:r>
              <a:rPr lang="en-US" sz="1000" dirty="0">
                <a:solidFill>
                  <a:srgbClr val="5B6B7A"/>
                </a:solidFill>
                <a:latin typeface="Calibri" pitchFamily="34" charset="0" panose="020F0502020204030204"/>
                <a:ea typeface="Calibri" pitchFamily="34" charset="0" panose="020F0502020204030204"/>
                <a:cs typeface="Calibri" pitchFamily="34" charset="0" panose="020F0502020204030204"/>
                <a:hlinkClick r:id="rId1"/>
              </a:rPr>
              <a:t>www.stemscholarshub.net</a:t>
            </a:r>
            <a:r>
              <a:rPr lang="en-US" sz="1000" dirty="0">
                <a:solidFill>
                  <a:srgbClr val="5B6B7A"/>
                </a:solidFill>
                <a:latin typeface="Calibri" pitchFamily="34" charset="0" panose="020F0502020204030204"/>
                <a:ea typeface="Calibri" pitchFamily="34" charset="0" panose="020F0502020204030204"/>
                <a:cs typeface="Calibri" pitchFamily="34" charset="0" panose="020F0502020204030204"/>
              </a:rPr>
              <a:t> </a:t>
            </a:r>
            <a:endParaRPr lang="en-US" sz="1000" dirty="0"/>
          </a:p>
        </p:txBody>
      </p:sp>
      <p:sp>
        <p:nvSpPr>
          <p:cNvPr id="16" name="Text 14"/>
          <p:cNvSpPr txBox="1"/>
          <p:nvPr/>
        </p:nvSpPr>
        <p:spPr>
          <a:xfrm>
            <a:off x="11430000" y="6537960"/>
            <a:ext cx="45720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B7A"/>
                </a:solidFill>
                <a:latin typeface="Calibri" pitchFamily="34" charset="0" panose="020F0502020204030204"/>
                <a:ea typeface="Calibri" pitchFamily="34" charset="0" panose="020F0502020204030204"/>
                <a:cs typeface="Calibri" pitchFamily="34" charset="0" panose="020F0502020204030204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9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57200"/>
            <a:ext cx="2377440" cy="384048"/>
          </a:xfrm>
          <a:prstGeom prst="roundRect">
            <a:avLst>
              <a:gd name="adj" fmla="val 19048"/>
            </a:avLst>
          </a:prstGeom>
          <a:solidFill>
            <a:srgbClr val="1C7293"/>
          </a:solidFill>
        </p:spPr>
        <p:txBody>
          <a:bodyPr/>
          <a:lstStyle/>
          <a:p/>
        </p:txBody>
      </p:sp>
      <p:sp>
        <p:nvSpPr>
          <p:cNvPr id="3" name="Text 1"/>
          <p:cNvSpPr txBox="1"/>
          <p:nvPr/>
        </p:nvSpPr>
        <p:spPr>
          <a:xfrm>
            <a:off x="457200" y="457200"/>
            <a:ext cx="2377440" cy="38404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kern="0" spc="150" dirty="0">
                <a:solidFill>
                  <a:srgbClr val="FFFFFF"/>
                </a:solidFill>
                <a:latin typeface="Calibri" pitchFamily="34" charset="0" panose="020F0502020204030204"/>
                <a:ea typeface="Calibri" pitchFamily="34" charset="0" panose="020F0502020204030204"/>
                <a:cs typeface="Calibri" pitchFamily="34" charset="0" panose="020F0502020204030204"/>
              </a:rPr>
              <a:t>HOW WE LEARNED THIS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960120"/>
            <a:ext cx="9144000" cy="685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B2733"/>
                </a:solidFill>
                <a:latin typeface="Cambria" pitchFamily="34" charset="0"/>
                <a:ea typeface="Cambria" pitchFamily="34" charset="0"/>
                <a:cs typeface="Cambria" pitchFamily="34" charset="0"/>
              </a:rPr>
              <a:t>A Brief History of the Atom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1554480"/>
            <a:ext cx="1051560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5B6B7A"/>
                </a:solidFill>
                <a:latin typeface="Calibri" pitchFamily="34" charset="0" panose="020F0502020204030204"/>
                <a:ea typeface="Calibri" pitchFamily="34" charset="0" panose="020F0502020204030204"/>
                <a:cs typeface="Calibri" pitchFamily="34" charset="0" panose="020F0502020204030204"/>
              </a:rPr>
              <a:t>Our understanding of the atom has changed many times as scientists made new discoveries.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57200" y="3566160"/>
            <a:ext cx="11247120" cy="0"/>
          </a:xfrm>
          <a:prstGeom prst="line">
            <a:avLst/>
          </a:prstGeom>
          <a:noFill/>
          <a:ln w="25400">
            <a:solidFill>
              <a:srgbClr val="1C7293"/>
            </a:solidFill>
            <a:prstDash val="solid"/>
          </a:ln>
        </p:spPr>
        <p:txBody>
          <a:bodyPr/>
          <a:lstStyle/>
          <a:p/>
        </p:txBody>
      </p:sp>
      <p:sp>
        <p:nvSpPr>
          <p:cNvPr id="7" name="Shape 5"/>
          <p:cNvSpPr/>
          <p:nvPr/>
        </p:nvSpPr>
        <p:spPr>
          <a:xfrm>
            <a:off x="1499616" y="3483864"/>
            <a:ext cx="164592" cy="164592"/>
          </a:xfrm>
          <a:prstGeom prst="ellipse">
            <a:avLst/>
          </a:prstGeom>
          <a:solidFill>
            <a:srgbClr val="02C39A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/>
        </p:txBody>
      </p:sp>
      <p:sp>
        <p:nvSpPr>
          <p:cNvPr id="8" name="Text 6"/>
          <p:cNvSpPr txBox="1"/>
          <p:nvPr/>
        </p:nvSpPr>
        <p:spPr>
          <a:xfrm>
            <a:off x="502920" y="2999232"/>
            <a:ext cx="2157984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C7293"/>
                </a:solidFill>
                <a:latin typeface="Calibri" pitchFamily="34" charset="0" panose="020F0502020204030204"/>
                <a:ea typeface="Calibri" pitchFamily="34" charset="0" panose="020F0502020204030204"/>
                <a:cs typeface="Calibri" pitchFamily="34" charset="0" panose="020F0502020204030204"/>
              </a:rPr>
              <a:t>400 BCE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502920" y="3749040"/>
            <a:ext cx="2157984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B2733"/>
                </a:solidFill>
                <a:latin typeface="Cambria" pitchFamily="34" charset="0"/>
                <a:ea typeface="Cambria" pitchFamily="34" charset="0"/>
                <a:cs typeface="Cambria" pitchFamily="34" charset="0"/>
              </a:rPr>
              <a:t>Democritus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530352" y="4096512"/>
            <a:ext cx="2103120" cy="155448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1050" dirty="0">
                <a:solidFill>
                  <a:srgbClr val="5B6B7A"/>
                </a:solidFill>
                <a:latin typeface="Calibri" pitchFamily="34" charset="0" panose="020F0502020204030204"/>
                <a:ea typeface="Calibri" pitchFamily="34" charset="0" panose="020F0502020204030204"/>
                <a:cs typeface="Calibri" pitchFamily="34" charset="0" panose="020F0502020204030204"/>
              </a:rPr>
              <a:t>Proposed matter is made of tiny, uncuttable particles called “atomos.”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3749040" y="3483864"/>
            <a:ext cx="164592" cy="164592"/>
          </a:xfrm>
          <a:prstGeom prst="ellipse">
            <a:avLst/>
          </a:prstGeom>
          <a:solidFill>
            <a:srgbClr val="F96167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/>
        </p:txBody>
      </p:sp>
      <p:sp>
        <p:nvSpPr>
          <p:cNvPr id="12" name="Text 10"/>
          <p:cNvSpPr txBox="1"/>
          <p:nvPr/>
        </p:nvSpPr>
        <p:spPr>
          <a:xfrm>
            <a:off x="2752344" y="2999232"/>
            <a:ext cx="2157984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C7293"/>
                </a:solidFill>
                <a:latin typeface="Calibri" pitchFamily="34" charset="0" panose="020F0502020204030204"/>
                <a:ea typeface="Calibri" pitchFamily="34" charset="0" panose="020F0502020204030204"/>
                <a:cs typeface="Calibri" pitchFamily="34" charset="0" panose="020F0502020204030204"/>
              </a:rPr>
              <a:t>1803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2752344" y="3749040"/>
            <a:ext cx="2157984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B2733"/>
                </a:solidFill>
                <a:latin typeface="Cambria" pitchFamily="34" charset="0"/>
                <a:ea typeface="Cambria" pitchFamily="34" charset="0"/>
                <a:cs typeface="Cambria" pitchFamily="34" charset="0"/>
              </a:rPr>
              <a:t>John Dalton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2779776" y="4096512"/>
            <a:ext cx="2103120" cy="155448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1050" dirty="0">
                <a:solidFill>
                  <a:srgbClr val="5B6B7A"/>
                </a:solidFill>
                <a:latin typeface="Calibri" pitchFamily="34" charset="0" panose="020F0502020204030204"/>
                <a:ea typeface="Calibri" pitchFamily="34" charset="0" panose="020F0502020204030204"/>
                <a:cs typeface="Calibri" pitchFamily="34" charset="0" panose="020F0502020204030204"/>
              </a:rPr>
              <a:t>Developed the first real atomic theory — atoms are solid spheres.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5998464" y="3483864"/>
            <a:ext cx="164592" cy="164592"/>
          </a:xfrm>
          <a:prstGeom prst="ellipse">
            <a:avLst/>
          </a:prstGeom>
          <a:solidFill>
            <a:srgbClr val="02C39A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/>
        </p:txBody>
      </p:sp>
      <p:sp>
        <p:nvSpPr>
          <p:cNvPr id="16" name="Text 14"/>
          <p:cNvSpPr txBox="1"/>
          <p:nvPr/>
        </p:nvSpPr>
        <p:spPr>
          <a:xfrm>
            <a:off x="5001768" y="2999232"/>
            <a:ext cx="2157984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C7293"/>
                </a:solidFill>
                <a:latin typeface="Calibri" pitchFamily="34" charset="0" panose="020F0502020204030204"/>
                <a:ea typeface="Calibri" pitchFamily="34" charset="0" panose="020F0502020204030204"/>
                <a:cs typeface="Calibri" pitchFamily="34" charset="0" panose="020F0502020204030204"/>
              </a:rPr>
              <a:t>1897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5001768" y="3749040"/>
            <a:ext cx="2157984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B2733"/>
                </a:solidFill>
                <a:latin typeface="Cambria" pitchFamily="34" charset="0"/>
                <a:ea typeface="Cambria" pitchFamily="34" charset="0"/>
                <a:cs typeface="Cambria" pitchFamily="34" charset="0"/>
              </a:rPr>
              <a:t>J.J. Thomson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5029200" y="4096512"/>
            <a:ext cx="2103120" cy="155448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1050" dirty="0">
                <a:solidFill>
                  <a:srgbClr val="5B6B7A"/>
                </a:solidFill>
                <a:latin typeface="Calibri" pitchFamily="34" charset="0" panose="020F0502020204030204"/>
                <a:ea typeface="Calibri" pitchFamily="34" charset="0" panose="020F0502020204030204"/>
                <a:cs typeface="Calibri" pitchFamily="34" charset="0" panose="020F0502020204030204"/>
              </a:rPr>
              <a:t>Discovered the electron; proposed the “plum pudding” model.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8247888" y="3483864"/>
            <a:ext cx="164592" cy="164592"/>
          </a:xfrm>
          <a:prstGeom prst="ellipse">
            <a:avLst/>
          </a:prstGeom>
          <a:solidFill>
            <a:srgbClr val="F96167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/>
        </p:txBody>
      </p:sp>
      <p:sp>
        <p:nvSpPr>
          <p:cNvPr id="20" name="Text 18"/>
          <p:cNvSpPr txBox="1"/>
          <p:nvPr/>
        </p:nvSpPr>
        <p:spPr>
          <a:xfrm>
            <a:off x="7251192" y="2999232"/>
            <a:ext cx="2157984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C7293"/>
                </a:solidFill>
                <a:latin typeface="Calibri" pitchFamily="34" charset="0" panose="020F0502020204030204"/>
                <a:ea typeface="Calibri" pitchFamily="34" charset="0" panose="020F0502020204030204"/>
                <a:cs typeface="Calibri" pitchFamily="34" charset="0" panose="020F0502020204030204"/>
              </a:rPr>
              <a:t>1911</a:t>
            </a:r>
            <a:endParaRPr lang="en-US" sz="1300" dirty="0"/>
          </a:p>
        </p:txBody>
      </p:sp>
      <p:sp>
        <p:nvSpPr>
          <p:cNvPr id="21" name="Text 19"/>
          <p:cNvSpPr txBox="1"/>
          <p:nvPr/>
        </p:nvSpPr>
        <p:spPr>
          <a:xfrm>
            <a:off x="7251192" y="3749040"/>
            <a:ext cx="2157984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B2733"/>
                </a:solidFill>
                <a:latin typeface="Cambria" pitchFamily="34" charset="0"/>
                <a:ea typeface="Cambria" pitchFamily="34" charset="0"/>
                <a:cs typeface="Cambria" pitchFamily="34" charset="0"/>
              </a:rPr>
              <a:t>Ernest Rutherford</a:t>
            </a:r>
            <a:endParaRPr lang="en-US" sz="1300" dirty="0"/>
          </a:p>
        </p:txBody>
      </p:sp>
      <p:sp>
        <p:nvSpPr>
          <p:cNvPr id="22" name="Text 20"/>
          <p:cNvSpPr txBox="1"/>
          <p:nvPr/>
        </p:nvSpPr>
        <p:spPr>
          <a:xfrm>
            <a:off x="7278624" y="4096512"/>
            <a:ext cx="2103120" cy="155448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1050" dirty="0">
                <a:solidFill>
                  <a:srgbClr val="5B6B7A"/>
                </a:solidFill>
                <a:latin typeface="Calibri" pitchFamily="34" charset="0" panose="020F0502020204030204"/>
                <a:ea typeface="Calibri" pitchFamily="34" charset="0" panose="020F0502020204030204"/>
                <a:cs typeface="Calibri" pitchFamily="34" charset="0" panose="020F0502020204030204"/>
              </a:rPr>
              <a:t>Discovered the nucleus using the gold foil experiment.</a:t>
            </a:r>
            <a:endParaRPr lang="en-US" sz="1050" dirty="0"/>
          </a:p>
        </p:txBody>
      </p:sp>
      <p:sp>
        <p:nvSpPr>
          <p:cNvPr id="23" name="Shape 21"/>
          <p:cNvSpPr/>
          <p:nvPr/>
        </p:nvSpPr>
        <p:spPr>
          <a:xfrm>
            <a:off x="10497312" y="3483864"/>
            <a:ext cx="164592" cy="164592"/>
          </a:xfrm>
          <a:prstGeom prst="ellipse">
            <a:avLst/>
          </a:prstGeom>
          <a:solidFill>
            <a:srgbClr val="02C39A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/>
        </p:txBody>
      </p:sp>
      <p:sp>
        <p:nvSpPr>
          <p:cNvPr id="24" name="Text 22"/>
          <p:cNvSpPr txBox="1"/>
          <p:nvPr/>
        </p:nvSpPr>
        <p:spPr>
          <a:xfrm>
            <a:off x="9500616" y="2999232"/>
            <a:ext cx="2157984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C7293"/>
                </a:solidFill>
                <a:latin typeface="Calibri" pitchFamily="34" charset="0" panose="020F0502020204030204"/>
                <a:ea typeface="Calibri" pitchFamily="34" charset="0" panose="020F0502020204030204"/>
                <a:cs typeface="Calibri" pitchFamily="34" charset="0" panose="020F0502020204030204"/>
              </a:rPr>
              <a:t>1913</a:t>
            </a:r>
            <a:endParaRPr lang="en-US" sz="1300" dirty="0"/>
          </a:p>
        </p:txBody>
      </p:sp>
      <p:sp>
        <p:nvSpPr>
          <p:cNvPr id="25" name="Text 23"/>
          <p:cNvSpPr txBox="1"/>
          <p:nvPr/>
        </p:nvSpPr>
        <p:spPr>
          <a:xfrm>
            <a:off x="9500616" y="3749040"/>
            <a:ext cx="2157984" cy="320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B2733"/>
                </a:solidFill>
                <a:latin typeface="Cambria" pitchFamily="34" charset="0"/>
                <a:ea typeface="Cambria" pitchFamily="34" charset="0"/>
                <a:cs typeface="Cambria" pitchFamily="34" charset="0"/>
              </a:rPr>
              <a:t>Niels Bohr</a:t>
            </a:r>
            <a:endParaRPr lang="en-US" sz="1300" dirty="0"/>
          </a:p>
        </p:txBody>
      </p:sp>
      <p:sp>
        <p:nvSpPr>
          <p:cNvPr id="26" name="Text 24"/>
          <p:cNvSpPr txBox="1"/>
          <p:nvPr/>
        </p:nvSpPr>
        <p:spPr>
          <a:xfrm>
            <a:off x="9528048" y="4096512"/>
            <a:ext cx="2103120" cy="155448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1050" dirty="0">
                <a:solidFill>
                  <a:srgbClr val="5B6B7A"/>
                </a:solidFill>
                <a:latin typeface="Calibri" pitchFamily="34" charset="0" panose="020F0502020204030204"/>
                <a:ea typeface="Calibri" pitchFamily="34" charset="0" panose="020F0502020204030204"/>
                <a:cs typeface="Calibri" pitchFamily="34" charset="0" panose="020F0502020204030204"/>
              </a:rPr>
              <a:t>Proposed electrons orbit the nucleus in fixed energy levels.</a:t>
            </a:r>
            <a:endParaRPr lang="en-US" sz="1050" dirty="0"/>
          </a:p>
        </p:txBody>
      </p:sp>
      <p:sp>
        <p:nvSpPr>
          <p:cNvPr id="27" name="Text 25"/>
          <p:cNvSpPr txBox="1"/>
          <p:nvPr/>
        </p:nvSpPr>
        <p:spPr>
          <a:xfrm>
            <a:off x="457200" y="6537960"/>
            <a:ext cx="548640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B6B7A"/>
                </a:solidFill>
                <a:latin typeface="Calibri" pitchFamily="34" charset="0" panose="020F0502020204030204"/>
                <a:ea typeface="Calibri" pitchFamily="34" charset="0" panose="020F0502020204030204"/>
                <a:cs typeface="Calibri" pitchFamily="34" charset="0" panose="020F0502020204030204"/>
              </a:rPr>
              <a:t>Atoms &amp; Atomic Structure - </a:t>
            </a:r>
            <a:r>
              <a:rPr lang="en-US" sz="1000" dirty="0">
                <a:solidFill>
                  <a:srgbClr val="5B6B7A"/>
                </a:solidFill>
                <a:latin typeface="Calibri" pitchFamily="34" charset="0" panose="020F0502020204030204"/>
                <a:ea typeface="Calibri" pitchFamily="34" charset="0" panose="020F0502020204030204"/>
                <a:cs typeface="Calibri" pitchFamily="34" charset="0" panose="020F0502020204030204"/>
                <a:hlinkClick r:id="rId1"/>
              </a:rPr>
              <a:t>www.stemscholarshub.net</a:t>
            </a:r>
            <a:r>
              <a:rPr lang="en-US" sz="1000" dirty="0">
                <a:solidFill>
                  <a:srgbClr val="5B6B7A"/>
                </a:solidFill>
                <a:latin typeface="Calibri" pitchFamily="34" charset="0" panose="020F0502020204030204"/>
                <a:ea typeface="Calibri" pitchFamily="34" charset="0" panose="020F0502020204030204"/>
                <a:cs typeface="Calibri" pitchFamily="34" charset="0" panose="020F0502020204030204"/>
              </a:rPr>
              <a:t> </a:t>
            </a:r>
            <a:endParaRPr lang="en-US" sz="1000" dirty="0"/>
          </a:p>
        </p:txBody>
      </p:sp>
      <p:sp>
        <p:nvSpPr>
          <p:cNvPr id="28" name="Text 26"/>
          <p:cNvSpPr txBox="1"/>
          <p:nvPr/>
        </p:nvSpPr>
        <p:spPr>
          <a:xfrm>
            <a:off x="11430000" y="6537960"/>
            <a:ext cx="45720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B7A"/>
                </a:solidFill>
                <a:latin typeface="Calibri" pitchFamily="34" charset="0" panose="020F0502020204030204"/>
                <a:ea typeface="Calibri" pitchFamily="34" charset="0" panose="020F0502020204030204"/>
                <a:cs typeface="Calibri" pitchFamily="34" charset="0" panose="020F0502020204030204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B1E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57200"/>
            <a:ext cx="2377440" cy="384048"/>
          </a:xfrm>
          <a:prstGeom prst="roundRect">
            <a:avLst>
              <a:gd name="adj" fmla="val 19048"/>
            </a:avLst>
          </a:prstGeom>
          <a:solidFill>
            <a:srgbClr val="02C39A"/>
          </a:solidFill>
        </p:spPr>
        <p:txBody>
          <a:bodyPr/>
          <a:lstStyle/>
          <a:p/>
        </p:txBody>
      </p:sp>
      <p:sp>
        <p:nvSpPr>
          <p:cNvPr id="3" name="Text 1"/>
          <p:cNvSpPr txBox="1"/>
          <p:nvPr/>
        </p:nvSpPr>
        <p:spPr>
          <a:xfrm>
            <a:off x="457200" y="457200"/>
            <a:ext cx="2377440" cy="38404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kern="0" spc="150" dirty="0">
                <a:solidFill>
                  <a:srgbClr val="0B1E3D"/>
                </a:solidFill>
                <a:latin typeface="Calibri" pitchFamily="34" charset="0" panose="020F0502020204030204"/>
                <a:ea typeface="Calibri" pitchFamily="34" charset="0" panose="020F0502020204030204"/>
                <a:cs typeface="Calibri" pitchFamily="34" charset="0" panose="020F0502020204030204"/>
              </a:rPr>
              <a:t>SUBATOMIC PARTICLES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960120"/>
            <a:ext cx="10058400" cy="685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0"/>
                <a:cs typeface="Cambria" pitchFamily="34" charset="0"/>
              </a:rPr>
              <a:t>Inside the Atom: Three Key Particles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457200" y="2011680"/>
            <a:ext cx="3383280" cy="3749040"/>
          </a:xfrm>
          <a:prstGeom prst="roundRect">
            <a:avLst>
              <a:gd name="adj" fmla="val 3243"/>
            </a:avLst>
          </a:prstGeom>
          <a:solidFill>
            <a:srgbClr val="132A54"/>
          </a:solidFill>
          <a:ln w="15875">
            <a:solidFill>
              <a:srgbClr val="F96167"/>
            </a:solidFill>
            <a:prstDash val="solid"/>
          </a:ln>
        </p:spPr>
        <p:txBody>
          <a:bodyPr/>
          <a:lstStyle/>
          <a:p/>
        </p:txBody>
      </p:sp>
      <p:sp>
        <p:nvSpPr>
          <p:cNvPr id="6" name="Shape 4"/>
          <p:cNvSpPr/>
          <p:nvPr/>
        </p:nvSpPr>
        <p:spPr>
          <a:xfrm>
            <a:off x="1645920" y="2423160"/>
            <a:ext cx="1005840" cy="1005840"/>
          </a:xfrm>
          <a:prstGeom prst="ellipse">
            <a:avLst/>
          </a:prstGeom>
          <a:solidFill>
            <a:srgbClr val="F96167"/>
          </a:solidFill>
        </p:spPr>
        <p:txBody>
          <a:bodyPr/>
          <a:lstStyle/>
          <a:p/>
        </p:txBody>
      </p:sp>
      <p:sp>
        <p:nvSpPr>
          <p:cNvPr id="7" name="Text 5"/>
          <p:cNvSpPr txBox="1"/>
          <p:nvPr/>
        </p:nvSpPr>
        <p:spPr>
          <a:xfrm>
            <a:off x="1645920" y="2423160"/>
            <a:ext cx="1005840" cy="10058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0B1E3D"/>
                </a:solidFill>
                <a:latin typeface="Cambria" pitchFamily="34" charset="0"/>
                <a:ea typeface="Cambria" pitchFamily="34" charset="0"/>
                <a:cs typeface="Cambria" pitchFamily="34" charset="0"/>
              </a:rPr>
              <a:t>P</a:t>
            </a:r>
            <a:endParaRPr lang="en-US" sz="3400" dirty="0"/>
          </a:p>
        </p:txBody>
      </p:sp>
      <p:sp>
        <p:nvSpPr>
          <p:cNvPr id="8" name="Text 6"/>
          <p:cNvSpPr txBox="1"/>
          <p:nvPr/>
        </p:nvSpPr>
        <p:spPr>
          <a:xfrm>
            <a:off x="457200" y="3611880"/>
            <a:ext cx="3383280" cy="4114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kern="0" spc="100" dirty="0">
                <a:solidFill>
                  <a:srgbClr val="FFFFFF"/>
                </a:solidFill>
                <a:latin typeface="Calibri" pitchFamily="34" charset="0" panose="020F0502020204030204"/>
                <a:ea typeface="Calibri" pitchFamily="34" charset="0" panose="020F0502020204030204"/>
                <a:cs typeface="Calibri" pitchFamily="34" charset="0" panose="020F0502020204030204"/>
              </a:rPr>
              <a:t>PROTON</a:t>
            </a:r>
            <a:endParaRPr lang="en-US" sz="1700" dirty="0"/>
          </a:p>
        </p:txBody>
      </p:sp>
      <p:sp>
        <p:nvSpPr>
          <p:cNvPr id="9" name="Text 7"/>
          <p:cNvSpPr txBox="1"/>
          <p:nvPr/>
        </p:nvSpPr>
        <p:spPr>
          <a:xfrm>
            <a:off x="457200" y="4069080"/>
            <a:ext cx="338328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96167"/>
                </a:solidFill>
                <a:latin typeface="Calibri" pitchFamily="34" charset="0" panose="020F0502020204030204"/>
                <a:ea typeface="Calibri" pitchFamily="34" charset="0" panose="020F0502020204030204"/>
                <a:cs typeface="Calibri" pitchFamily="34" charset="0" panose="020F0502020204030204"/>
              </a:rPr>
              <a:t>+1 charge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731520" y="4617720"/>
            <a:ext cx="2834640" cy="5486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CADCFC">
                    <a:alpha val="90000"/>
                  </a:srgbClr>
                </a:solidFill>
                <a:latin typeface="Calibri" pitchFamily="34" charset="0" panose="020F0502020204030204"/>
                <a:ea typeface="Calibri" pitchFamily="34" charset="0" panose="020F0502020204030204"/>
                <a:cs typeface="Calibri" pitchFamily="34" charset="0" panose="020F0502020204030204"/>
              </a:rPr>
              <a:t>Found in the nucleus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1005840" y="5074920"/>
            <a:ext cx="2286000" cy="0"/>
          </a:xfrm>
          <a:prstGeom prst="line">
            <a:avLst/>
          </a:prstGeom>
          <a:noFill/>
          <a:ln w="12700">
            <a:solidFill>
              <a:srgbClr val="F96167">
                <a:alpha val="50000"/>
              </a:srgbClr>
            </a:solidFill>
            <a:prstDash val="solid"/>
          </a:ln>
        </p:spPr>
        <p:txBody>
          <a:bodyPr/>
          <a:lstStyle/>
          <a:p/>
        </p:txBody>
      </p:sp>
      <p:sp>
        <p:nvSpPr>
          <p:cNvPr id="12" name="Text 10"/>
          <p:cNvSpPr txBox="1"/>
          <p:nvPr/>
        </p:nvSpPr>
        <p:spPr>
          <a:xfrm>
            <a:off x="731520" y="5212080"/>
            <a:ext cx="2834640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i="1" dirty="0">
                <a:solidFill>
                  <a:srgbClr val="CADCFC">
                    <a:alpha val="75000"/>
                  </a:srgbClr>
                </a:solidFill>
                <a:latin typeface="Calibri" pitchFamily="34" charset="0" panose="020F0502020204030204"/>
                <a:ea typeface="Calibri" pitchFamily="34" charset="0" panose="020F0502020204030204"/>
                <a:cs typeface="Calibri" pitchFamily="34" charset="0" panose="020F0502020204030204"/>
              </a:rPr>
              <a:t>Mass: about 1 amu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4206240" y="2011680"/>
            <a:ext cx="3383280" cy="3749040"/>
          </a:xfrm>
          <a:prstGeom prst="roundRect">
            <a:avLst>
              <a:gd name="adj" fmla="val 3243"/>
            </a:avLst>
          </a:prstGeom>
          <a:solidFill>
            <a:srgbClr val="132A54"/>
          </a:solidFill>
          <a:ln w="15875">
            <a:solidFill>
              <a:srgbClr val="8A96A3"/>
            </a:solidFill>
            <a:prstDash val="solid"/>
          </a:ln>
        </p:spPr>
        <p:txBody>
          <a:bodyPr/>
          <a:lstStyle/>
          <a:p/>
        </p:txBody>
      </p:sp>
      <p:sp>
        <p:nvSpPr>
          <p:cNvPr id="14" name="Shape 12"/>
          <p:cNvSpPr/>
          <p:nvPr/>
        </p:nvSpPr>
        <p:spPr>
          <a:xfrm>
            <a:off x="5394960" y="2423160"/>
            <a:ext cx="1005840" cy="1005840"/>
          </a:xfrm>
          <a:prstGeom prst="ellipse">
            <a:avLst/>
          </a:prstGeom>
          <a:solidFill>
            <a:srgbClr val="8A96A3"/>
          </a:solidFill>
        </p:spPr>
        <p:txBody>
          <a:bodyPr/>
          <a:lstStyle/>
          <a:p/>
        </p:txBody>
      </p:sp>
      <p:sp>
        <p:nvSpPr>
          <p:cNvPr id="15" name="Text 13"/>
          <p:cNvSpPr txBox="1"/>
          <p:nvPr/>
        </p:nvSpPr>
        <p:spPr>
          <a:xfrm>
            <a:off x="5394960" y="2423160"/>
            <a:ext cx="1005840" cy="10058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0B1E3D"/>
                </a:solidFill>
                <a:latin typeface="Cambria" pitchFamily="34" charset="0"/>
                <a:ea typeface="Cambria" pitchFamily="34" charset="0"/>
                <a:cs typeface="Cambria" pitchFamily="34" charset="0"/>
              </a:rPr>
              <a:t>N</a:t>
            </a:r>
            <a:endParaRPr lang="en-US" sz="3400" dirty="0"/>
          </a:p>
        </p:txBody>
      </p:sp>
      <p:sp>
        <p:nvSpPr>
          <p:cNvPr id="16" name="Text 14"/>
          <p:cNvSpPr txBox="1"/>
          <p:nvPr/>
        </p:nvSpPr>
        <p:spPr>
          <a:xfrm>
            <a:off x="4206240" y="3611880"/>
            <a:ext cx="3383280" cy="4114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kern="0" spc="100" dirty="0">
                <a:solidFill>
                  <a:srgbClr val="FFFFFF"/>
                </a:solidFill>
                <a:latin typeface="Calibri" pitchFamily="34" charset="0" panose="020F0502020204030204"/>
                <a:ea typeface="Calibri" pitchFamily="34" charset="0" panose="020F0502020204030204"/>
                <a:cs typeface="Calibri" pitchFamily="34" charset="0" panose="020F0502020204030204"/>
              </a:rPr>
              <a:t>NEUTRON</a:t>
            </a:r>
            <a:endParaRPr lang="en-US" sz="1700" dirty="0"/>
          </a:p>
        </p:txBody>
      </p:sp>
      <p:sp>
        <p:nvSpPr>
          <p:cNvPr id="17" name="Text 15"/>
          <p:cNvSpPr txBox="1"/>
          <p:nvPr/>
        </p:nvSpPr>
        <p:spPr>
          <a:xfrm>
            <a:off x="4206240" y="4069080"/>
            <a:ext cx="338328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8A96A3"/>
                </a:solidFill>
                <a:latin typeface="Calibri" pitchFamily="34" charset="0" panose="020F0502020204030204"/>
                <a:ea typeface="Calibri" pitchFamily="34" charset="0" panose="020F0502020204030204"/>
                <a:cs typeface="Calibri" pitchFamily="34" charset="0" panose="020F0502020204030204"/>
              </a:rPr>
              <a:t>No charge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4480560" y="4617720"/>
            <a:ext cx="2834640" cy="5486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CADCFC">
                    <a:alpha val="90000"/>
                  </a:srgbClr>
                </a:solidFill>
                <a:latin typeface="Calibri" pitchFamily="34" charset="0" panose="020F0502020204030204"/>
                <a:ea typeface="Calibri" pitchFamily="34" charset="0" panose="020F0502020204030204"/>
                <a:cs typeface="Calibri" pitchFamily="34" charset="0" panose="020F0502020204030204"/>
              </a:rPr>
              <a:t>Found in the nucleus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4754880" y="5074920"/>
            <a:ext cx="2286000" cy="0"/>
          </a:xfrm>
          <a:prstGeom prst="line">
            <a:avLst/>
          </a:prstGeom>
          <a:noFill/>
          <a:ln w="12700">
            <a:solidFill>
              <a:srgbClr val="8A96A3">
                <a:alpha val="50000"/>
              </a:srgbClr>
            </a:solidFill>
            <a:prstDash val="solid"/>
          </a:ln>
        </p:spPr>
        <p:txBody>
          <a:bodyPr/>
          <a:lstStyle/>
          <a:p/>
        </p:txBody>
      </p:sp>
      <p:sp>
        <p:nvSpPr>
          <p:cNvPr id="20" name="Text 18"/>
          <p:cNvSpPr txBox="1"/>
          <p:nvPr/>
        </p:nvSpPr>
        <p:spPr>
          <a:xfrm>
            <a:off x="4480560" y="5212080"/>
            <a:ext cx="2834640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i="1" dirty="0">
                <a:solidFill>
                  <a:srgbClr val="CADCFC">
                    <a:alpha val="75000"/>
                  </a:srgbClr>
                </a:solidFill>
                <a:latin typeface="Calibri" pitchFamily="34" charset="0" panose="020F0502020204030204"/>
                <a:ea typeface="Calibri" pitchFamily="34" charset="0" panose="020F0502020204030204"/>
                <a:cs typeface="Calibri" pitchFamily="34" charset="0" panose="020F0502020204030204"/>
              </a:rPr>
              <a:t>Mass: about 1 amu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7955280" y="2011680"/>
            <a:ext cx="3383280" cy="3749040"/>
          </a:xfrm>
          <a:prstGeom prst="roundRect">
            <a:avLst>
              <a:gd name="adj" fmla="val 3243"/>
            </a:avLst>
          </a:prstGeom>
          <a:solidFill>
            <a:srgbClr val="132A54"/>
          </a:solidFill>
          <a:ln w="15875">
            <a:solidFill>
              <a:srgbClr val="02C39A"/>
            </a:solidFill>
            <a:prstDash val="solid"/>
          </a:ln>
        </p:spPr>
        <p:txBody>
          <a:bodyPr/>
          <a:lstStyle/>
          <a:p/>
        </p:txBody>
      </p:sp>
      <p:sp>
        <p:nvSpPr>
          <p:cNvPr id="22" name="Shape 20"/>
          <p:cNvSpPr/>
          <p:nvPr/>
        </p:nvSpPr>
        <p:spPr>
          <a:xfrm>
            <a:off x="9144000" y="2423160"/>
            <a:ext cx="1005840" cy="1005840"/>
          </a:xfrm>
          <a:prstGeom prst="ellipse">
            <a:avLst/>
          </a:prstGeom>
          <a:solidFill>
            <a:srgbClr val="02C39A"/>
          </a:solidFill>
        </p:spPr>
        <p:txBody>
          <a:bodyPr/>
          <a:lstStyle/>
          <a:p/>
        </p:txBody>
      </p:sp>
      <p:sp>
        <p:nvSpPr>
          <p:cNvPr id="23" name="Text 21"/>
          <p:cNvSpPr txBox="1"/>
          <p:nvPr/>
        </p:nvSpPr>
        <p:spPr>
          <a:xfrm>
            <a:off x="9144000" y="2423160"/>
            <a:ext cx="1005840" cy="10058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0B1E3D"/>
                </a:solidFill>
                <a:latin typeface="Cambria" pitchFamily="34" charset="0"/>
                <a:ea typeface="Cambria" pitchFamily="34" charset="0"/>
                <a:cs typeface="Cambria" pitchFamily="34" charset="0"/>
              </a:rPr>
              <a:t>E</a:t>
            </a:r>
            <a:endParaRPr lang="en-US" sz="3400" dirty="0"/>
          </a:p>
        </p:txBody>
      </p:sp>
      <p:sp>
        <p:nvSpPr>
          <p:cNvPr id="24" name="Text 22"/>
          <p:cNvSpPr txBox="1"/>
          <p:nvPr/>
        </p:nvSpPr>
        <p:spPr>
          <a:xfrm>
            <a:off x="7955280" y="3611880"/>
            <a:ext cx="3383280" cy="4114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kern="0" spc="100" dirty="0">
                <a:solidFill>
                  <a:srgbClr val="FFFFFF"/>
                </a:solidFill>
                <a:latin typeface="Calibri" pitchFamily="34" charset="0" panose="020F0502020204030204"/>
                <a:ea typeface="Calibri" pitchFamily="34" charset="0" panose="020F0502020204030204"/>
                <a:cs typeface="Calibri" pitchFamily="34" charset="0" panose="020F0502020204030204"/>
              </a:rPr>
              <a:t>ELECTRON</a:t>
            </a:r>
            <a:endParaRPr lang="en-US" sz="1700" dirty="0"/>
          </a:p>
        </p:txBody>
      </p:sp>
      <p:sp>
        <p:nvSpPr>
          <p:cNvPr id="25" name="Text 23"/>
          <p:cNvSpPr txBox="1"/>
          <p:nvPr/>
        </p:nvSpPr>
        <p:spPr>
          <a:xfrm>
            <a:off x="7955280" y="4069080"/>
            <a:ext cx="338328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2C39A"/>
                </a:solidFill>
                <a:latin typeface="Calibri" pitchFamily="34" charset="0" panose="020F0502020204030204"/>
                <a:ea typeface="Calibri" pitchFamily="34" charset="0" panose="020F0502020204030204"/>
                <a:cs typeface="Calibri" pitchFamily="34" charset="0" panose="020F0502020204030204"/>
              </a:rPr>
              <a:t>−1 charge</a:t>
            </a:r>
            <a:endParaRPr lang="en-US" sz="1500" dirty="0"/>
          </a:p>
        </p:txBody>
      </p:sp>
      <p:sp>
        <p:nvSpPr>
          <p:cNvPr id="26" name="Text 24"/>
          <p:cNvSpPr txBox="1"/>
          <p:nvPr/>
        </p:nvSpPr>
        <p:spPr>
          <a:xfrm>
            <a:off x="8229600" y="4617720"/>
            <a:ext cx="2834640" cy="5486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CADCFC">
                    <a:alpha val="90000"/>
                  </a:srgbClr>
                </a:solidFill>
                <a:latin typeface="Calibri" pitchFamily="34" charset="0" panose="020F0502020204030204"/>
                <a:ea typeface="Calibri" pitchFamily="34" charset="0" panose="020F0502020204030204"/>
                <a:cs typeface="Calibri" pitchFamily="34" charset="0" panose="020F0502020204030204"/>
              </a:rPr>
              <a:t>Orbits the nucleus</a:t>
            </a:r>
            <a:endParaRPr lang="en-US" sz="1300" dirty="0"/>
          </a:p>
        </p:txBody>
      </p:sp>
      <p:sp>
        <p:nvSpPr>
          <p:cNvPr id="27" name="Shape 25"/>
          <p:cNvSpPr/>
          <p:nvPr/>
        </p:nvSpPr>
        <p:spPr>
          <a:xfrm>
            <a:off x="8503920" y="5074920"/>
            <a:ext cx="2286000" cy="0"/>
          </a:xfrm>
          <a:prstGeom prst="line">
            <a:avLst/>
          </a:prstGeom>
          <a:noFill/>
          <a:ln w="12700">
            <a:solidFill>
              <a:srgbClr val="02C39A">
                <a:alpha val="50000"/>
              </a:srgbClr>
            </a:solidFill>
            <a:prstDash val="solid"/>
          </a:ln>
        </p:spPr>
        <p:txBody>
          <a:bodyPr/>
          <a:lstStyle/>
          <a:p/>
        </p:txBody>
      </p:sp>
      <p:sp>
        <p:nvSpPr>
          <p:cNvPr id="28" name="Text 26"/>
          <p:cNvSpPr txBox="1"/>
          <p:nvPr/>
        </p:nvSpPr>
        <p:spPr>
          <a:xfrm>
            <a:off x="8229600" y="5212080"/>
            <a:ext cx="2834640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i="1" dirty="0">
                <a:solidFill>
                  <a:srgbClr val="CADCFC">
                    <a:alpha val="75000"/>
                  </a:srgbClr>
                </a:solidFill>
                <a:latin typeface="Calibri" pitchFamily="34" charset="0" panose="020F0502020204030204"/>
                <a:ea typeface="Calibri" pitchFamily="34" charset="0" panose="020F0502020204030204"/>
                <a:cs typeface="Calibri" pitchFamily="34" charset="0" panose="020F0502020204030204"/>
              </a:rPr>
              <a:t>Mass: ~1/1836 of a proton</a:t>
            </a:r>
            <a:endParaRPr lang="en-US" sz="1150" dirty="0"/>
          </a:p>
        </p:txBody>
      </p:sp>
      <p:sp>
        <p:nvSpPr>
          <p:cNvPr id="29" name="Text 27"/>
          <p:cNvSpPr txBox="1"/>
          <p:nvPr/>
        </p:nvSpPr>
        <p:spPr>
          <a:xfrm>
            <a:off x="457200" y="6537960"/>
            <a:ext cx="548640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CADCFC">
                    <a:alpha val="70000"/>
                  </a:srgbClr>
                </a:solidFill>
                <a:latin typeface="Calibri" pitchFamily="34" charset="0" panose="020F0502020204030204"/>
                <a:ea typeface="Calibri" pitchFamily="34" charset="0" panose="020F0502020204030204"/>
                <a:cs typeface="Calibri" pitchFamily="34" charset="0" panose="020F0502020204030204"/>
              </a:rPr>
              <a:t>Atoms &amp; Atomic Structure - </a:t>
            </a:r>
            <a:r>
              <a:rPr lang="en-US" sz="1000" dirty="0">
                <a:solidFill>
                  <a:srgbClr val="CADCFC">
                    <a:alpha val="70000"/>
                  </a:srgbClr>
                </a:solidFill>
                <a:latin typeface="Calibri" pitchFamily="34" charset="0" panose="020F0502020204030204"/>
                <a:ea typeface="Calibri" pitchFamily="34" charset="0" panose="020F0502020204030204"/>
                <a:cs typeface="Calibri" pitchFamily="34" charset="0" panose="020F0502020204030204"/>
                <a:hlinkClick r:id="rId1"/>
              </a:rPr>
              <a:t>www.stemscholarshub.net</a:t>
            </a:r>
            <a:r>
              <a:rPr lang="en-US" sz="1000" dirty="0">
                <a:solidFill>
                  <a:srgbClr val="CADCFC">
                    <a:alpha val="70000"/>
                  </a:srgbClr>
                </a:solidFill>
                <a:latin typeface="Calibri" pitchFamily="34" charset="0" panose="020F0502020204030204"/>
                <a:ea typeface="Calibri" pitchFamily="34" charset="0" panose="020F0502020204030204"/>
                <a:cs typeface="Calibri" pitchFamily="34" charset="0" panose="020F0502020204030204"/>
              </a:rPr>
              <a:t> </a:t>
            </a:r>
            <a:endParaRPr lang="en-US" sz="1000" dirty="0"/>
          </a:p>
        </p:txBody>
      </p:sp>
      <p:sp>
        <p:nvSpPr>
          <p:cNvPr id="30" name="Text 28"/>
          <p:cNvSpPr txBox="1"/>
          <p:nvPr/>
        </p:nvSpPr>
        <p:spPr>
          <a:xfrm>
            <a:off x="11430000" y="6537960"/>
            <a:ext cx="45720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CADCFC">
                    <a:alpha val="70000"/>
                  </a:srgbClr>
                </a:solidFill>
                <a:latin typeface="Calibri" pitchFamily="34" charset="0" panose="020F0502020204030204"/>
                <a:ea typeface="Calibri" pitchFamily="34" charset="0" panose="020F0502020204030204"/>
                <a:cs typeface="Calibri" pitchFamily="34" charset="0" panose="020F0502020204030204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9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57200"/>
            <a:ext cx="2377440" cy="384048"/>
          </a:xfrm>
          <a:prstGeom prst="roundRect">
            <a:avLst>
              <a:gd name="adj" fmla="val 19048"/>
            </a:avLst>
          </a:prstGeom>
          <a:solidFill>
            <a:srgbClr val="1C7293"/>
          </a:solidFill>
        </p:spPr>
        <p:txBody>
          <a:bodyPr/>
          <a:lstStyle/>
          <a:p/>
        </p:txBody>
      </p:sp>
      <p:sp>
        <p:nvSpPr>
          <p:cNvPr id="3" name="Text 1"/>
          <p:cNvSpPr txBox="1"/>
          <p:nvPr/>
        </p:nvSpPr>
        <p:spPr>
          <a:xfrm>
            <a:off x="457200" y="457200"/>
            <a:ext cx="2377440" cy="38404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kern="0" spc="150" dirty="0">
                <a:solidFill>
                  <a:srgbClr val="FFFFFF"/>
                </a:solidFill>
                <a:latin typeface="Calibri" pitchFamily="34" charset="0" panose="020F0502020204030204"/>
                <a:ea typeface="Calibri" pitchFamily="34" charset="0" panose="020F0502020204030204"/>
                <a:cs typeface="Calibri" pitchFamily="34" charset="0" panose="020F0502020204030204"/>
              </a:rPr>
              <a:t>THE NUCLEUS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960120"/>
            <a:ext cx="8686800" cy="685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B2733"/>
                </a:solidFill>
                <a:latin typeface="Cambria" pitchFamily="34" charset="0"/>
                <a:ea typeface="Cambria" pitchFamily="34" charset="0"/>
                <a:cs typeface="Cambria" pitchFamily="34" charset="0"/>
              </a:rPr>
              <a:t>Protons &amp; Neutrons: The Nucleus</a:t>
            </a:r>
            <a:endParaRPr lang="en-US" sz="3200" dirty="0"/>
          </a:p>
        </p:txBody>
      </p:sp>
      <p:sp>
        <p:nvSpPr>
          <p:cNvPr id="5" name="Shape 3"/>
          <p:cNvSpPr/>
          <p:nvPr/>
        </p:nvSpPr>
        <p:spPr>
          <a:xfrm>
            <a:off x="457200" y="1874520"/>
            <a:ext cx="4206240" cy="4069080"/>
          </a:xfrm>
          <a:prstGeom prst="roundRect">
            <a:avLst>
              <a:gd name="adj" fmla="val 2697"/>
            </a:avLst>
          </a:prstGeom>
          <a:solidFill>
            <a:srgbClr val="0B1E3D"/>
          </a:solidFill>
        </p:spPr>
        <p:txBody>
          <a:bodyPr/>
          <a:lstStyle/>
          <a:p/>
        </p:txBody>
      </p:sp>
      <p:sp>
        <p:nvSpPr>
          <p:cNvPr id="6" name="Shape 4"/>
          <p:cNvSpPr/>
          <p:nvPr/>
        </p:nvSpPr>
        <p:spPr>
          <a:xfrm>
            <a:off x="2340864" y="3666744"/>
            <a:ext cx="347472" cy="347472"/>
          </a:xfrm>
          <a:prstGeom prst="ellipse">
            <a:avLst/>
          </a:prstGeom>
          <a:solidFill>
            <a:srgbClr val="8A96A3"/>
          </a:solidFill>
          <a:ln w="19050">
            <a:solidFill>
              <a:srgbClr val="0B1E3D"/>
            </a:solidFill>
            <a:prstDash val="solid"/>
          </a:ln>
        </p:spPr>
        <p:txBody>
          <a:bodyPr/>
          <a:lstStyle/>
          <a:p/>
        </p:txBody>
      </p:sp>
      <p:sp>
        <p:nvSpPr>
          <p:cNvPr id="7" name="Shape 5"/>
          <p:cNvSpPr/>
          <p:nvPr/>
        </p:nvSpPr>
        <p:spPr>
          <a:xfrm>
            <a:off x="2523744" y="3803904"/>
            <a:ext cx="347472" cy="347472"/>
          </a:xfrm>
          <a:prstGeom prst="ellipse">
            <a:avLst/>
          </a:prstGeom>
          <a:solidFill>
            <a:srgbClr val="8A96A3"/>
          </a:solidFill>
          <a:ln w="19050">
            <a:solidFill>
              <a:srgbClr val="0B1E3D"/>
            </a:solidFill>
            <a:prstDash val="solid"/>
          </a:ln>
        </p:spPr>
        <p:txBody>
          <a:bodyPr/>
          <a:lstStyle/>
          <a:p/>
        </p:txBody>
      </p:sp>
      <p:sp>
        <p:nvSpPr>
          <p:cNvPr id="8" name="Shape 6"/>
          <p:cNvSpPr/>
          <p:nvPr/>
        </p:nvSpPr>
        <p:spPr>
          <a:xfrm>
            <a:off x="2157984" y="3438144"/>
            <a:ext cx="347472" cy="347472"/>
          </a:xfrm>
          <a:prstGeom prst="ellipse">
            <a:avLst/>
          </a:prstGeom>
          <a:solidFill>
            <a:srgbClr val="8A96A3"/>
          </a:solidFill>
          <a:ln w="19050">
            <a:solidFill>
              <a:srgbClr val="0B1E3D"/>
            </a:solidFill>
            <a:prstDash val="solid"/>
          </a:ln>
        </p:spPr>
        <p:txBody>
          <a:bodyPr/>
          <a:lstStyle/>
          <a:p/>
        </p:txBody>
      </p:sp>
      <p:sp>
        <p:nvSpPr>
          <p:cNvPr id="9" name="Shape 7"/>
          <p:cNvSpPr/>
          <p:nvPr/>
        </p:nvSpPr>
        <p:spPr>
          <a:xfrm>
            <a:off x="2386584" y="4032504"/>
            <a:ext cx="347472" cy="347472"/>
          </a:xfrm>
          <a:prstGeom prst="ellipse">
            <a:avLst/>
          </a:prstGeom>
          <a:solidFill>
            <a:srgbClr val="8A96A3"/>
          </a:solidFill>
          <a:ln w="19050">
            <a:solidFill>
              <a:srgbClr val="0B1E3D"/>
            </a:solidFill>
            <a:prstDash val="solid"/>
          </a:ln>
        </p:spPr>
        <p:txBody>
          <a:bodyPr/>
          <a:lstStyle/>
          <a:p/>
        </p:txBody>
      </p:sp>
      <p:sp>
        <p:nvSpPr>
          <p:cNvPr id="10" name="Shape 8"/>
          <p:cNvSpPr/>
          <p:nvPr/>
        </p:nvSpPr>
        <p:spPr>
          <a:xfrm>
            <a:off x="2066544" y="3666744"/>
            <a:ext cx="347472" cy="347472"/>
          </a:xfrm>
          <a:prstGeom prst="ellipse">
            <a:avLst/>
          </a:prstGeom>
          <a:solidFill>
            <a:srgbClr val="8A96A3"/>
          </a:solidFill>
          <a:ln w="19050">
            <a:solidFill>
              <a:srgbClr val="0B1E3D"/>
            </a:solidFill>
            <a:prstDash val="solid"/>
          </a:ln>
        </p:spPr>
        <p:txBody>
          <a:bodyPr/>
          <a:lstStyle/>
          <a:p/>
        </p:txBody>
      </p:sp>
      <p:sp>
        <p:nvSpPr>
          <p:cNvPr id="11" name="Shape 9"/>
          <p:cNvSpPr/>
          <p:nvPr/>
        </p:nvSpPr>
        <p:spPr>
          <a:xfrm>
            <a:off x="2706624" y="3483864"/>
            <a:ext cx="347472" cy="347472"/>
          </a:xfrm>
          <a:prstGeom prst="ellipse">
            <a:avLst/>
          </a:prstGeom>
          <a:solidFill>
            <a:srgbClr val="8A96A3"/>
          </a:solidFill>
          <a:ln w="19050">
            <a:solidFill>
              <a:srgbClr val="0B1E3D"/>
            </a:solidFill>
            <a:prstDash val="solid"/>
          </a:ln>
        </p:spPr>
        <p:txBody>
          <a:bodyPr/>
          <a:lstStyle/>
          <a:p/>
        </p:txBody>
      </p:sp>
      <p:sp>
        <p:nvSpPr>
          <p:cNvPr id="12" name="Shape 10"/>
          <p:cNvSpPr/>
          <p:nvPr/>
        </p:nvSpPr>
        <p:spPr>
          <a:xfrm>
            <a:off x="2130552" y="3575304"/>
            <a:ext cx="347472" cy="347472"/>
          </a:xfrm>
          <a:prstGeom prst="ellipse">
            <a:avLst/>
          </a:prstGeom>
          <a:solidFill>
            <a:srgbClr val="F96167"/>
          </a:solidFill>
          <a:ln w="19050">
            <a:solidFill>
              <a:srgbClr val="0B1E3D"/>
            </a:solidFill>
            <a:prstDash val="solid"/>
          </a:ln>
        </p:spPr>
        <p:txBody>
          <a:bodyPr/>
          <a:lstStyle/>
          <a:p/>
        </p:txBody>
      </p:sp>
      <p:sp>
        <p:nvSpPr>
          <p:cNvPr id="13" name="Shape 11"/>
          <p:cNvSpPr/>
          <p:nvPr/>
        </p:nvSpPr>
        <p:spPr>
          <a:xfrm>
            <a:off x="2432304" y="3392424"/>
            <a:ext cx="347472" cy="347472"/>
          </a:xfrm>
          <a:prstGeom prst="ellipse">
            <a:avLst/>
          </a:prstGeom>
          <a:solidFill>
            <a:srgbClr val="F96167"/>
          </a:solidFill>
          <a:ln w="19050">
            <a:solidFill>
              <a:srgbClr val="0B1E3D"/>
            </a:solidFill>
            <a:prstDash val="solid"/>
          </a:ln>
        </p:spPr>
        <p:txBody>
          <a:bodyPr/>
          <a:lstStyle/>
          <a:p/>
        </p:txBody>
      </p:sp>
      <p:sp>
        <p:nvSpPr>
          <p:cNvPr id="14" name="Shape 12"/>
          <p:cNvSpPr/>
          <p:nvPr/>
        </p:nvSpPr>
        <p:spPr>
          <a:xfrm>
            <a:off x="2679192" y="3666744"/>
            <a:ext cx="347472" cy="347472"/>
          </a:xfrm>
          <a:prstGeom prst="ellipse">
            <a:avLst/>
          </a:prstGeom>
          <a:solidFill>
            <a:srgbClr val="F96167"/>
          </a:solidFill>
          <a:ln w="19050">
            <a:solidFill>
              <a:srgbClr val="0B1E3D"/>
            </a:solidFill>
            <a:prstDash val="solid"/>
          </a:ln>
        </p:spPr>
        <p:txBody>
          <a:bodyPr/>
          <a:lstStyle/>
          <a:p/>
        </p:txBody>
      </p:sp>
      <p:sp>
        <p:nvSpPr>
          <p:cNvPr id="15" name="Shape 13"/>
          <p:cNvSpPr/>
          <p:nvPr/>
        </p:nvSpPr>
        <p:spPr>
          <a:xfrm>
            <a:off x="2295144" y="3895344"/>
            <a:ext cx="347472" cy="347472"/>
          </a:xfrm>
          <a:prstGeom prst="ellipse">
            <a:avLst/>
          </a:prstGeom>
          <a:solidFill>
            <a:srgbClr val="F96167"/>
          </a:solidFill>
          <a:ln w="19050">
            <a:solidFill>
              <a:srgbClr val="0B1E3D"/>
            </a:solidFill>
            <a:prstDash val="solid"/>
          </a:ln>
        </p:spPr>
        <p:txBody>
          <a:bodyPr/>
          <a:lstStyle/>
          <a:p/>
        </p:txBody>
      </p:sp>
      <p:sp>
        <p:nvSpPr>
          <p:cNvPr id="16" name="Shape 14"/>
          <p:cNvSpPr/>
          <p:nvPr/>
        </p:nvSpPr>
        <p:spPr>
          <a:xfrm>
            <a:off x="2615184" y="3986784"/>
            <a:ext cx="347472" cy="347472"/>
          </a:xfrm>
          <a:prstGeom prst="ellipse">
            <a:avLst/>
          </a:prstGeom>
          <a:solidFill>
            <a:srgbClr val="F96167"/>
          </a:solidFill>
          <a:ln w="19050">
            <a:solidFill>
              <a:srgbClr val="0B1E3D"/>
            </a:solidFill>
            <a:prstDash val="solid"/>
          </a:ln>
        </p:spPr>
        <p:txBody>
          <a:bodyPr/>
          <a:lstStyle/>
          <a:p/>
        </p:txBody>
      </p:sp>
      <p:sp>
        <p:nvSpPr>
          <p:cNvPr id="17" name="Shape 15"/>
          <p:cNvSpPr/>
          <p:nvPr/>
        </p:nvSpPr>
        <p:spPr>
          <a:xfrm>
            <a:off x="2066544" y="3849624"/>
            <a:ext cx="347472" cy="347472"/>
          </a:xfrm>
          <a:prstGeom prst="ellipse">
            <a:avLst/>
          </a:prstGeom>
          <a:solidFill>
            <a:srgbClr val="F96167"/>
          </a:solidFill>
          <a:ln w="19050">
            <a:solidFill>
              <a:srgbClr val="0B1E3D"/>
            </a:solidFill>
            <a:prstDash val="solid"/>
          </a:ln>
        </p:spPr>
        <p:txBody>
          <a:bodyPr/>
          <a:lstStyle/>
          <a:p/>
        </p:txBody>
      </p:sp>
      <p:sp>
        <p:nvSpPr>
          <p:cNvPr id="18" name="Text 16"/>
          <p:cNvSpPr txBox="1"/>
          <p:nvPr/>
        </p:nvSpPr>
        <p:spPr>
          <a:xfrm>
            <a:off x="457200" y="5394960"/>
            <a:ext cx="420624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96167"/>
                </a:solidFill>
                <a:latin typeface="Calibri" pitchFamily="34" charset="0" panose="020F0502020204030204"/>
                <a:ea typeface="Calibri" pitchFamily="34" charset="0" panose="020F0502020204030204"/>
                <a:cs typeface="Calibri" pitchFamily="34" charset="0" panose="020F0502020204030204"/>
              </a:rPr>
              <a:t>● Proton   </a:t>
            </a:r>
            <a:r>
              <a:rPr lang="en-US" sz="1300" b="1" dirty="0">
                <a:solidFill>
                  <a:srgbClr val="8A96A3"/>
                </a:solidFill>
                <a:latin typeface="Calibri" pitchFamily="34" charset="0" panose="020F0502020204030204"/>
                <a:ea typeface="Calibri" pitchFamily="34" charset="0" panose="020F0502020204030204"/>
                <a:cs typeface="Calibri" pitchFamily="34" charset="0" panose="020F0502020204030204"/>
              </a:rPr>
              <a:t>● Neutron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4937760" y="1920240"/>
            <a:ext cx="6766560" cy="393192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15000"/>
              </a:lnSpc>
              <a:spcAft>
                <a:spcPts val="1600"/>
              </a:spcAft>
              <a:buSzPct val="100000"/>
              <a:buChar char="●"/>
            </a:pPr>
            <a:r>
              <a:rPr lang="en-US" sz="1550" dirty="0">
                <a:solidFill>
                  <a:srgbClr val="1B2733"/>
                </a:solidFill>
                <a:latin typeface="Calibri" pitchFamily="34" charset="0" panose="020F0502020204030204"/>
                <a:ea typeface="Calibri" pitchFamily="34" charset="0" panose="020F0502020204030204"/>
                <a:cs typeface="Calibri" pitchFamily="34" charset="0" panose="020F0502020204030204"/>
              </a:rPr>
              <a:t>Protons and neutrons live packed tightly together in the nucleus — the atom's dense center.</a:t>
            </a:r>
            <a:endParaRPr lang="en-US" sz="1550" dirty="0"/>
          </a:p>
          <a:p>
            <a:pPr marL="342900" indent="-342900">
              <a:lnSpc>
                <a:spcPct val="115000"/>
              </a:lnSpc>
              <a:spcAft>
                <a:spcPts val="1600"/>
              </a:spcAft>
              <a:buSzPct val="100000"/>
              <a:buChar char="●"/>
            </a:pPr>
            <a:r>
              <a:rPr lang="en-US" sz="1550" dirty="0">
                <a:solidFill>
                  <a:srgbClr val="1B2733"/>
                </a:solidFill>
                <a:latin typeface="Calibri" pitchFamily="34" charset="0" panose="020F0502020204030204"/>
                <a:ea typeface="Calibri" pitchFamily="34" charset="0" panose="020F0502020204030204"/>
                <a:cs typeface="Calibri" pitchFamily="34" charset="0" panose="020F0502020204030204"/>
              </a:rPr>
              <a:t>The nucleus holds almost all of the atom's mass, even though it is tiny compared to the whole atom.</a:t>
            </a:r>
            <a:endParaRPr lang="en-US" sz="1550" dirty="0"/>
          </a:p>
          <a:p>
            <a:pPr marL="342900" indent="-342900">
              <a:lnSpc>
                <a:spcPct val="115000"/>
              </a:lnSpc>
              <a:spcAft>
                <a:spcPts val="1600"/>
              </a:spcAft>
              <a:buSzPct val="100000"/>
              <a:buChar char="●"/>
            </a:pPr>
            <a:r>
              <a:rPr lang="en-US" sz="1550" dirty="0">
                <a:solidFill>
                  <a:srgbClr val="1B2733"/>
                </a:solidFill>
                <a:latin typeface="Calibri" pitchFamily="34" charset="0" panose="020F0502020204030204"/>
                <a:ea typeface="Calibri" pitchFamily="34" charset="0" panose="020F0502020204030204"/>
                <a:cs typeface="Calibri" pitchFamily="34" charset="0" panose="020F0502020204030204"/>
              </a:rPr>
              <a:t>Protons carry a positive charge; neutrons carry no charge, which helps balance the repulsion between protons.</a:t>
            </a:r>
            <a:endParaRPr lang="en-US" sz="1550" dirty="0"/>
          </a:p>
          <a:p>
            <a:pPr marL="342900" indent="-342900">
              <a:lnSpc>
                <a:spcPct val="115000"/>
              </a:lnSpc>
              <a:buSzPct val="100000"/>
              <a:buChar char="●"/>
            </a:pPr>
            <a:r>
              <a:rPr lang="en-US" sz="1550" dirty="0">
                <a:solidFill>
                  <a:srgbClr val="1B2733"/>
                </a:solidFill>
                <a:latin typeface="Calibri" pitchFamily="34" charset="0" panose="020F0502020204030204"/>
                <a:ea typeface="Calibri" pitchFamily="34" charset="0" panose="020F0502020204030204"/>
                <a:cs typeface="Calibri" pitchFamily="34" charset="0" panose="020F0502020204030204"/>
              </a:rPr>
              <a:t>The number of protons determines which element an atom is — this is the atom's “atomic number.”</a:t>
            </a:r>
            <a:endParaRPr lang="en-US" sz="1550" dirty="0"/>
          </a:p>
        </p:txBody>
      </p:sp>
      <p:sp>
        <p:nvSpPr>
          <p:cNvPr id="20" name="Text 18"/>
          <p:cNvSpPr txBox="1"/>
          <p:nvPr/>
        </p:nvSpPr>
        <p:spPr>
          <a:xfrm>
            <a:off x="457200" y="6537960"/>
            <a:ext cx="548640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B6B7A"/>
                </a:solidFill>
                <a:latin typeface="Calibri" pitchFamily="34" charset="0" panose="020F0502020204030204"/>
                <a:ea typeface="Calibri" pitchFamily="34" charset="0" panose="020F0502020204030204"/>
                <a:cs typeface="Calibri" pitchFamily="34" charset="0" panose="020F0502020204030204"/>
              </a:rPr>
              <a:t>Atoms &amp; Atomic Structure - </a:t>
            </a:r>
            <a:r>
              <a:rPr lang="en-US" sz="1000" dirty="0">
                <a:solidFill>
                  <a:srgbClr val="5B6B7A"/>
                </a:solidFill>
                <a:latin typeface="Calibri" pitchFamily="34" charset="0" panose="020F0502020204030204"/>
                <a:ea typeface="Calibri" pitchFamily="34" charset="0" panose="020F0502020204030204"/>
                <a:cs typeface="Calibri" pitchFamily="34" charset="0" panose="020F0502020204030204"/>
                <a:hlinkClick r:id="rId1"/>
              </a:rPr>
              <a:t>www.stemscholarshub.net</a:t>
            </a:r>
            <a:r>
              <a:rPr lang="en-US" sz="1000" dirty="0">
                <a:solidFill>
                  <a:srgbClr val="5B6B7A"/>
                </a:solidFill>
                <a:latin typeface="Calibri" pitchFamily="34" charset="0" panose="020F0502020204030204"/>
                <a:ea typeface="Calibri" pitchFamily="34" charset="0" panose="020F0502020204030204"/>
                <a:cs typeface="Calibri" pitchFamily="34" charset="0" panose="020F0502020204030204"/>
              </a:rPr>
              <a:t> </a:t>
            </a:r>
            <a:endParaRPr lang="en-US" sz="1000" dirty="0"/>
          </a:p>
        </p:txBody>
      </p:sp>
      <p:sp>
        <p:nvSpPr>
          <p:cNvPr id="21" name="Text 19"/>
          <p:cNvSpPr txBox="1"/>
          <p:nvPr/>
        </p:nvSpPr>
        <p:spPr>
          <a:xfrm>
            <a:off x="11430000" y="6537960"/>
            <a:ext cx="45720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B7A"/>
                </a:solidFill>
                <a:latin typeface="Calibri" pitchFamily="34" charset="0" panose="020F0502020204030204"/>
                <a:ea typeface="Calibri" pitchFamily="34" charset="0" panose="020F0502020204030204"/>
                <a:cs typeface="Calibri" pitchFamily="34" charset="0" panose="020F0502020204030204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9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57200"/>
            <a:ext cx="2377440" cy="384048"/>
          </a:xfrm>
          <a:prstGeom prst="roundRect">
            <a:avLst>
              <a:gd name="adj" fmla="val 19048"/>
            </a:avLst>
          </a:prstGeom>
          <a:solidFill>
            <a:srgbClr val="1C7293"/>
          </a:solidFill>
        </p:spPr>
        <p:txBody>
          <a:bodyPr/>
          <a:lstStyle/>
          <a:p/>
        </p:txBody>
      </p:sp>
      <p:sp>
        <p:nvSpPr>
          <p:cNvPr id="3" name="Text 1"/>
          <p:cNvSpPr txBox="1"/>
          <p:nvPr/>
        </p:nvSpPr>
        <p:spPr>
          <a:xfrm>
            <a:off x="457200" y="457200"/>
            <a:ext cx="2377440" cy="38404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kern="0" spc="150" dirty="0">
                <a:solidFill>
                  <a:srgbClr val="FFFFFF"/>
                </a:solidFill>
                <a:latin typeface="Calibri" pitchFamily="34" charset="0" panose="020F0502020204030204"/>
                <a:ea typeface="Calibri" pitchFamily="34" charset="0" panose="020F0502020204030204"/>
                <a:cs typeface="Calibri" pitchFamily="34" charset="0" panose="020F0502020204030204"/>
              </a:rPr>
              <a:t>ELECTRONS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960120"/>
            <a:ext cx="8686800" cy="685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B2733"/>
                </a:solidFill>
                <a:latin typeface="Cambria" pitchFamily="34" charset="0"/>
                <a:ea typeface="Cambria" pitchFamily="34" charset="0"/>
                <a:cs typeface="Cambria" pitchFamily="34" charset="0"/>
              </a:rPr>
              <a:t>Electrons &amp; Energy Levels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1874520"/>
            <a:ext cx="6035040" cy="41148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15000"/>
              </a:lnSpc>
              <a:spcAft>
                <a:spcPts val="1600"/>
              </a:spcAft>
              <a:buSzPct val="100000"/>
              <a:buChar char="●"/>
            </a:pPr>
            <a:r>
              <a:rPr lang="en-US" sz="1550" dirty="0">
                <a:solidFill>
                  <a:srgbClr val="1B2733"/>
                </a:solidFill>
                <a:latin typeface="Calibri" pitchFamily="34" charset="0" panose="020F0502020204030204"/>
                <a:ea typeface="Calibri" pitchFamily="34" charset="0" panose="020F0502020204030204"/>
                <a:cs typeface="Calibri" pitchFamily="34" charset="0" panose="020F0502020204030204"/>
              </a:rPr>
              <a:t>Electrons are negatively charged particles that move around the nucleus in regions called energy levels, or shells.</a:t>
            </a:r>
            <a:endParaRPr lang="en-US" sz="1550" dirty="0"/>
          </a:p>
          <a:p>
            <a:pPr marL="342900" indent="-342900">
              <a:lnSpc>
                <a:spcPct val="115000"/>
              </a:lnSpc>
              <a:spcAft>
                <a:spcPts val="1600"/>
              </a:spcAft>
              <a:buSzPct val="100000"/>
              <a:buChar char="●"/>
            </a:pPr>
            <a:r>
              <a:rPr lang="en-US" sz="1550" dirty="0">
                <a:solidFill>
                  <a:srgbClr val="1B2733"/>
                </a:solidFill>
                <a:latin typeface="Calibri" pitchFamily="34" charset="0" panose="020F0502020204030204"/>
                <a:ea typeface="Calibri" pitchFamily="34" charset="0" panose="020F0502020204030204"/>
                <a:cs typeface="Calibri" pitchFamily="34" charset="0" panose="020F0502020204030204"/>
              </a:rPr>
              <a:t>Electrons are much smaller and lighter than protons or neutrons — about 1,836 times lighter than a proton.</a:t>
            </a:r>
            <a:endParaRPr lang="en-US" sz="1550" dirty="0"/>
          </a:p>
          <a:p>
            <a:pPr marL="342900" indent="-342900">
              <a:lnSpc>
                <a:spcPct val="115000"/>
              </a:lnSpc>
              <a:spcAft>
                <a:spcPts val="1600"/>
              </a:spcAft>
              <a:buSzPct val="100000"/>
              <a:buChar char="●"/>
            </a:pPr>
            <a:r>
              <a:rPr lang="en-US" sz="1550" dirty="0">
                <a:solidFill>
                  <a:srgbClr val="1B2733"/>
                </a:solidFill>
                <a:latin typeface="Calibri" pitchFamily="34" charset="0" panose="020F0502020204030204"/>
                <a:ea typeface="Calibri" pitchFamily="34" charset="0" panose="020F0502020204030204"/>
                <a:cs typeface="Calibri" pitchFamily="34" charset="0" panose="020F0502020204030204"/>
              </a:rPr>
              <a:t>Each energy level can hold a limited number of electrons: the 1st level holds up to 2, the 2nd up to 8, the 3rd up to 8 (for the elements we study in middle school).</a:t>
            </a:r>
            <a:endParaRPr lang="en-US" sz="1550" dirty="0"/>
          </a:p>
          <a:p>
            <a:pPr marL="342900" indent="-342900">
              <a:lnSpc>
                <a:spcPct val="115000"/>
              </a:lnSpc>
              <a:buSzPct val="100000"/>
              <a:buChar char="●"/>
            </a:pPr>
            <a:r>
              <a:rPr lang="en-US" sz="1550" dirty="0">
                <a:solidFill>
                  <a:srgbClr val="1B2733"/>
                </a:solidFill>
                <a:latin typeface="Calibri" pitchFamily="34" charset="0" panose="020F0502020204030204"/>
                <a:ea typeface="Calibri" pitchFamily="34" charset="0" panose="020F0502020204030204"/>
                <a:cs typeface="Calibri" pitchFamily="34" charset="0" panose="020F0502020204030204"/>
              </a:rPr>
              <a:t>Electrons fill the lowest energy levels first, before moving to the next level out.</a:t>
            </a:r>
            <a:endParaRPr lang="en-US" sz="1550" dirty="0"/>
          </a:p>
        </p:txBody>
      </p:sp>
      <p:sp>
        <p:nvSpPr>
          <p:cNvPr id="6" name="Shape 4"/>
          <p:cNvSpPr/>
          <p:nvPr/>
        </p:nvSpPr>
        <p:spPr>
          <a:xfrm>
            <a:off x="6903720" y="1828800"/>
            <a:ext cx="4800600" cy="4160520"/>
          </a:xfrm>
          <a:prstGeom prst="roundRect">
            <a:avLst>
              <a:gd name="adj" fmla="val 2637"/>
            </a:avLst>
          </a:prstGeom>
          <a:solidFill>
            <a:srgbClr val="0B1E3D"/>
          </a:solidFill>
        </p:spPr>
        <p:txBody>
          <a:bodyPr/>
          <a:lstStyle/>
          <a:p/>
        </p:txBody>
      </p:sp>
      <p:sp>
        <p:nvSpPr>
          <p:cNvPr id="7" name="Shape 5"/>
          <p:cNvSpPr/>
          <p:nvPr/>
        </p:nvSpPr>
        <p:spPr>
          <a:xfrm>
            <a:off x="8796528" y="3410712"/>
            <a:ext cx="1005840" cy="1005840"/>
          </a:xfrm>
          <a:prstGeom prst="ellipse">
            <a:avLst/>
          </a:prstGeom>
          <a:ln w="15875">
            <a:solidFill>
              <a:srgbClr val="1C7293">
                <a:alpha val="85000"/>
              </a:srgbClr>
            </a:solidFill>
            <a:prstDash val="solid"/>
          </a:ln>
        </p:spPr>
        <p:txBody>
          <a:bodyPr/>
          <a:lstStyle/>
          <a:p/>
        </p:txBody>
      </p:sp>
      <p:sp>
        <p:nvSpPr>
          <p:cNvPr id="8" name="Shape 6"/>
          <p:cNvSpPr/>
          <p:nvPr/>
        </p:nvSpPr>
        <p:spPr>
          <a:xfrm>
            <a:off x="8339328" y="2953512"/>
            <a:ext cx="1920240" cy="1920240"/>
          </a:xfrm>
          <a:prstGeom prst="ellipse">
            <a:avLst/>
          </a:prstGeom>
          <a:ln w="15875">
            <a:solidFill>
              <a:srgbClr val="1C7293">
                <a:alpha val="85000"/>
              </a:srgbClr>
            </a:solidFill>
            <a:prstDash val="solid"/>
          </a:ln>
        </p:spPr>
        <p:txBody>
          <a:bodyPr/>
          <a:lstStyle/>
          <a:p/>
        </p:txBody>
      </p:sp>
      <p:sp>
        <p:nvSpPr>
          <p:cNvPr id="9" name="Shape 7"/>
          <p:cNvSpPr/>
          <p:nvPr/>
        </p:nvSpPr>
        <p:spPr>
          <a:xfrm>
            <a:off x="7882128" y="2496312"/>
            <a:ext cx="2834640" cy="2834640"/>
          </a:xfrm>
          <a:prstGeom prst="ellipse">
            <a:avLst/>
          </a:prstGeom>
          <a:ln w="15875">
            <a:solidFill>
              <a:srgbClr val="1C7293">
                <a:alpha val="85000"/>
              </a:srgbClr>
            </a:solidFill>
            <a:prstDash val="solid"/>
          </a:ln>
        </p:spPr>
        <p:txBody>
          <a:bodyPr/>
          <a:lstStyle/>
          <a:p/>
        </p:txBody>
      </p:sp>
      <p:sp>
        <p:nvSpPr>
          <p:cNvPr id="10" name="Shape 8"/>
          <p:cNvSpPr/>
          <p:nvPr/>
        </p:nvSpPr>
        <p:spPr>
          <a:xfrm>
            <a:off x="9171432" y="3785616"/>
            <a:ext cx="256032" cy="256032"/>
          </a:xfrm>
          <a:prstGeom prst="ellipse">
            <a:avLst/>
          </a:prstGeom>
          <a:solidFill>
            <a:srgbClr val="F96167"/>
          </a:solidFill>
        </p:spPr>
        <p:txBody>
          <a:bodyPr/>
          <a:lstStyle/>
          <a:p/>
        </p:txBody>
      </p:sp>
      <p:sp>
        <p:nvSpPr>
          <p:cNvPr id="11" name="Shape 9"/>
          <p:cNvSpPr/>
          <p:nvPr/>
        </p:nvSpPr>
        <p:spPr>
          <a:xfrm>
            <a:off x="9733788" y="3845052"/>
            <a:ext cx="137160" cy="137160"/>
          </a:xfrm>
          <a:prstGeom prst="ellipse">
            <a:avLst/>
          </a:prstGeom>
          <a:solidFill>
            <a:srgbClr val="02C39A"/>
          </a:solidFill>
        </p:spPr>
        <p:txBody>
          <a:bodyPr/>
          <a:lstStyle/>
          <a:p/>
        </p:txBody>
      </p:sp>
      <p:sp>
        <p:nvSpPr>
          <p:cNvPr id="12" name="Shape 10"/>
          <p:cNvSpPr/>
          <p:nvPr/>
        </p:nvSpPr>
        <p:spPr>
          <a:xfrm>
            <a:off x="8727948" y="3845052"/>
            <a:ext cx="137160" cy="137160"/>
          </a:xfrm>
          <a:prstGeom prst="ellipse">
            <a:avLst/>
          </a:prstGeom>
          <a:solidFill>
            <a:srgbClr val="02C39A"/>
          </a:solidFill>
        </p:spPr>
        <p:txBody>
          <a:bodyPr/>
          <a:lstStyle/>
          <a:p/>
        </p:txBody>
      </p:sp>
      <p:sp>
        <p:nvSpPr>
          <p:cNvPr id="13" name="Shape 11"/>
          <p:cNvSpPr/>
          <p:nvPr/>
        </p:nvSpPr>
        <p:spPr>
          <a:xfrm>
            <a:off x="10073453" y="4305358"/>
            <a:ext cx="137160" cy="137160"/>
          </a:xfrm>
          <a:prstGeom prst="ellipse">
            <a:avLst/>
          </a:prstGeom>
          <a:solidFill>
            <a:srgbClr val="02C39A"/>
          </a:solidFill>
        </p:spPr>
        <p:txBody>
          <a:bodyPr/>
          <a:lstStyle/>
          <a:p/>
        </p:txBody>
      </p:sp>
      <p:sp>
        <p:nvSpPr>
          <p:cNvPr id="14" name="Shape 12"/>
          <p:cNvSpPr/>
          <p:nvPr/>
        </p:nvSpPr>
        <p:spPr>
          <a:xfrm>
            <a:off x="8770562" y="4687637"/>
            <a:ext cx="137160" cy="137160"/>
          </a:xfrm>
          <a:prstGeom prst="ellipse">
            <a:avLst/>
          </a:prstGeom>
          <a:solidFill>
            <a:srgbClr val="02C39A"/>
          </a:solidFill>
        </p:spPr>
        <p:txBody>
          <a:bodyPr/>
          <a:lstStyle/>
          <a:p/>
        </p:txBody>
      </p:sp>
      <p:sp>
        <p:nvSpPr>
          <p:cNvPr id="15" name="Shape 13"/>
          <p:cNvSpPr/>
          <p:nvPr/>
        </p:nvSpPr>
        <p:spPr>
          <a:xfrm>
            <a:off x="8388283" y="3384746"/>
            <a:ext cx="137160" cy="137160"/>
          </a:xfrm>
          <a:prstGeom prst="ellipse">
            <a:avLst/>
          </a:prstGeom>
          <a:solidFill>
            <a:srgbClr val="02C39A"/>
          </a:solidFill>
        </p:spPr>
        <p:txBody>
          <a:bodyPr/>
          <a:lstStyle/>
          <a:p/>
        </p:txBody>
      </p:sp>
      <p:sp>
        <p:nvSpPr>
          <p:cNvPr id="16" name="Shape 14"/>
          <p:cNvSpPr/>
          <p:nvPr/>
        </p:nvSpPr>
        <p:spPr>
          <a:xfrm>
            <a:off x="9691174" y="3002467"/>
            <a:ext cx="137160" cy="137160"/>
          </a:xfrm>
          <a:prstGeom prst="ellipse">
            <a:avLst/>
          </a:prstGeom>
          <a:solidFill>
            <a:srgbClr val="02C39A"/>
          </a:solidFill>
        </p:spPr>
        <p:txBody>
          <a:bodyPr/>
          <a:lstStyle/>
          <a:p/>
        </p:txBody>
      </p:sp>
      <p:sp>
        <p:nvSpPr>
          <p:cNvPr id="17" name="Shape 15"/>
          <p:cNvSpPr/>
          <p:nvPr/>
        </p:nvSpPr>
        <p:spPr>
          <a:xfrm>
            <a:off x="9996649" y="5037686"/>
            <a:ext cx="137160" cy="137160"/>
          </a:xfrm>
          <a:prstGeom prst="ellipse">
            <a:avLst/>
          </a:prstGeom>
          <a:solidFill>
            <a:srgbClr val="02C39A"/>
          </a:solidFill>
        </p:spPr>
        <p:txBody>
          <a:bodyPr/>
          <a:lstStyle/>
          <a:p/>
        </p:txBody>
      </p:sp>
      <p:sp>
        <p:nvSpPr>
          <p:cNvPr id="18" name="Shape 16"/>
          <p:cNvSpPr/>
          <p:nvPr/>
        </p:nvSpPr>
        <p:spPr>
          <a:xfrm>
            <a:off x="7815126" y="3911921"/>
            <a:ext cx="137160" cy="137160"/>
          </a:xfrm>
          <a:prstGeom prst="ellipse">
            <a:avLst/>
          </a:prstGeom>
          <a:solidFill>
            <a:srgbClr val="02C39A"/>
          </a:solidFill>
        </p:spPr>
        <p:txBody>
          <a:bodyPr/>
          <a:lstStyle/>
          <a:p/>
        </p:txBody>
      </p:sp>
      <p:sp>
        <p:nvSpPr>
          <p:cNvPr id="19" name="Shape 17"/>
          <p:cNvSpPr/>
          <p:nvPr/>
        </p:nvSpPr>
        <p:spPr>
          <a:xfrm>
            <a:off x="9880828" y="2585549"/>
            <a:ext cx="137160" cy="137160"/>
          </a:xfrm>
          <a:prstGeom prst="ellipse">
            <a:avLst/>
          </a:prstGeom>
          <a:solidFill>
            <a:srgbClr val="02C39A"/>
          </a:solidFill>
        </p:spPr>
        <p:txBody>
          <a:bodyPr/>
          <a:lstStyle/>
          <a:p/>
        </p:txBody>
      </p:sp>
      <p:sp>
        <p:nvSpPr>
          <p:cNvPr id="20" name="Text 18"/>
          <p:cNvSpPr txBox="1"/>
          <p:nvPr/>
        </p:nvSpPr>
        <p:spPr>
          <a:xfrm>
            <a:off x="6903720" y="5440680"/>
            <a:ext cx="480060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i="1" dirty="0">
                <a:solidFill>
                  <a:srgbClr val="CADCFC"/>
                </a:solidFill>
                <a:latin typeface="Calibri" pitchFamily="34" charset="0" panose="020F0502020204030204"/>
                <a:ea typeface="Calibri" pitchFamily="34" charset="0" panose="020F0502020204030204"/>
                <a:cs typeface="Calibri" pitchFamily="34" charset="0" panose="020F0502020204030204"/>
              </a:rPr>
              <a:t>Electron shells (energy levels)</a:t>
            </a:r>
            <a:endParaRPr lang="en-US" sz="1250" dirty="0"/>
          </a:p>
        </p:txBody>
      </p:sp>
      <p:sp>
        <p:nvSpPr>
          <p:cNvPr id="21" name="Text 19"/>
          <p:cNvSpPr txBox="1"/>
          <p:nvPr/>
        </p:nvSpPr>
        <p:spPr>
          <a:xfrm>
            <a:off x="457200" y="6537960"/>
            <a:ext cx="548640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B6B7A"/>
                </a:solidFill>
                <a:latin typeface="Calibri" pitchFamily="34" charset="0" panose="020F0502020204030204"/>
                <a:ea typeface="Calibri" pitchFamily="34" charset="0" panose="020F0502020204030204"/>
                <a:cs typeface="Calibri" pitchFamily="34" charset="0" panose="020F0502020204030204"/>
              </a:rPr>
              <a:t>Atoms &amp; Atomic Structure - </a:t>
            </a:r>
            <a:r>
              <a:rPr lang="en-US" sz="1000" dirty="0">
                <a:solidFill>
                  <a:srgbClr val="5B6B7A"/>
                </a:solidFill>
                <a:latin typeface="Calibri" pitchFamily="34" charset="0" panose="020F0502020204030204"/>
                <a:ea typeface="Calibri" pitchFamily="34" charset="0" panose="020F0502020204030204"/>
                <a:cs typeface="Calibri" pitchFamily="34" charset="0" panose="020F0502020204030204"/>
                <a:hlinkClick r:id="rId1"/>
              </a:rPr>
              <a:t>www.stemscholarshub.net</a:t>
            </a:r>
            <a:r>
              <a:rPr lang="en-US" sz="1000" dirty="0">
                <a:solidFill>
                  <a:srgbClr val="5B6B7A"/>
                </a:solidFill>
                <a:latin typeface="Calibri" pitchFamily="34" charset="0" panose="020F0502020204030204"/>
                <a:ea typeface="Calibri" pitchFamily="34" charset="0" panose="020F0502020204030204"/>
                <a:cs typeface="Calibri" pitchFamily="34" charset="0" panose="020F0502020204030204"/>
              </a:rPr>
              <a:t> </a:t>
            </a:r>
            <a:endParaRPr lang="en-US" sz="1000" dirty="0"/>
          </a:p>
        </p:txBody>
      </p:sp>
      <p:sp>
        <p:nvSpPr>
          <p:cNvPr id="22" name="Text 20"/>
          <p:cNvSpPr txBox="1"/>
          <p:nvPr/>
        </p:nvSpPr>
        <p:spPr>
          <a:xfrm>
            <a:off x="11430000" y="6537960"/>
            <a:ext cx="45720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B7A"/>
                </a:solidFill>
                <a:latin typeface="Calibri" pitchFamily="34" charset="0" panose="020F0502020204030204"/>
                <a:ea typeface="Calibri" pitchFamily="34" charset="0" panose="020F0502020204030204"/>
                <a:cs typeface="Calibri" pitchFamily="34" charset="0" panose="020F0502020204030204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B1E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57200"/>
            <a:ext cx="2377440" cy="384048"/>
          </a:xfrm>
          <a:prstGeom prst="roundRect">
            <a:avLst>
              <a:gd name="adj" fmla="val 19048"/>
            </a:avLst>
          </a:prstGeom>
          <a:solidFill>
            <a:srgbClr val="02C39A"/>
          </a:solidFill>
        </p:spPr>
        <p:txBody>
          <a:bodyPr/>
          <a:lstStyle/>
          <a:p/>
        </p:txBody>
      </p:sp>
      <p:sp>
        <p:nvSpPr>
          <p:cNvPr id="3" name="Text 1"/>
          <p:cNvSpPr txBox="1"/>
          <p:nvPr/>
        </p:nvSpPr>
        <p:spPr>
          <a:xfrm>
            <a:off x="457200" y="457200"/>
            <a:ext cx="2377440" cy="38404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kern="0" spc="150" dirty="0">
                <a:solidFill>
                  <a:srgbClr val="0B1E3D"/>
                </a:solidFill>
                <a:latin typeface="Calibri" pitchFamily="34" charset="0" panose="020F0502020204030204"/>
                <a:ea typeface="Calibri" pitchFamily="34" charset="0" panose="020F0502020204030204"/>
                <a:cs typeface="Calibri" pitchFamily="34" charset="0" panose="020F0502020204030204"/>
              </a:rPr>
              <a:t>COUNTING PARTICLES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960120"/>
            <a:ext cx="10058400" cy="685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0"/>
                <a:cs typeface="Cambria" pitchFamily="34" charset="0"/>
              </a:rPr>
              <a:t>Atomic Number vs. Mass Number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548640" y="1920240"/>
            <a:ext cx="3017520" cy="3749040"/>
          </a:xfrm>
          <a:prstGeom prst="roundRect">
            <a:avLst>
              <a:gd name="adj" fmla="val 3636"/>
            </a:avLst>
          </a:prstGeom>
          <a:solidFill>
            <a:srgbClr val="132A54"/>
          </a:solidFill>
          <a:ln w="12700">
            <a:solidFill>
              <a:srgbClr val="1C7293"/>
            </a:solidFill>
            <a:prstDash val="solid"/>
          </a:ln>
        </p:spPr>
        <p:txBody>
          <a:bodyPr/>
          <a:lstStyle/>
          <a:p/>
        </p:txBody>
      </p:sp>
      <p:sp>
        <p:nvSpPr>
          <p:cNvPr id="6" name="Text 4"/>
          <p:cNvSpPr txBox="1"/>
          <p:nvPr/>
        </p:nvSpPr>
        <p:spPr>
          <a:xfrm>
            <a:off x="731520" y="2103120"/>
            <a:ext cx="1097280" cy="5486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2C39A"/>
                </a:solidFill>
                <a:latin typeface="Calibri" pitchFamily="34" charset="0" panose="020F0502020204030204"/>
                <a:ea typeface="Calibri" pitchFamily="34" charset="0" panose="020F0502020204030204"/>
                <a:cs typeface="Calibri" pitchFamily="34" charset="0" panose="020F0502020204030204"/>
              </a:rPr>
              <a:t>6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731520" y="2514600"/>
            <a:ext cx="1097280" cy="5486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96167"/>
                </a:solidFill>
                <a:latin typeface="Calibri" pitchFamily="34" charset="0" panose="020F0502020204030204"/>
                <a:ea typeface="Calibri" pitchFamily="34" charset="0" panose="020F0502020204030204"/>
                <a:cs typeface="Calibri" pitchFamily="34" charset="0" panose="020F0502020204030204"/>
              </a:rPr>
              <a:t>12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737360" y="2468880"/>
            <a:ext cx="1645920" cy="12801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400" b="1" dirty="0">
                <a:solidFill>
                  <a:srgbClr val="FFFFFF"/>
                </a:solidFill>
                <a:latin typeface="Cambria" pitchFamily="34" charset="0"/>
                <a:ea typeface="Cambria" pitchFamily="34" charset="0"/>
                <a:cs typeface="Cambria" pitchFamily="34" charset="0"/>
              </a:rPr>
              <a:t>C</a:t>
            </a:r>
            <a:endParaRPr lang="en-US" sz="64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3977640"/>
            <a:ext cx="301752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CADCFC"/>
                </a:solidFill>
                <a:latin typeface="Calibri" pitchFamily="34" charset="0" panose="020F0502020204030204"/>
                <a:ea typeface="Calibri" pitchFamily="34" charset="0" panose="020F0502020204030204"/>
                <a:cs typeface="Calibri" pitchFamily="34" charset="0" panose="020F0502020204030204"/>
              </a:rPr>
              <a:t>Carbon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822960" y="4480560"/>
            <a:ext cx="2468880" cy="0"/>
          </a:xfrm>
          <a:prstGeom prst="line">
            <a:avLst/>
          </a:prstGeom>
          <a:noFill/>
          <a:ln w="12700">
            <a:solidFill>
              <a:srgbClr val="1C7293">
                <a:alpha val="60000"/>
              </a:srgbClr>
            </a:solidFill>
            <a:prstDash val="solid"/>
          </a:ln>
        </p:spPr>
        <p:txBody>
          <a:bodyPr/>
          <a:lstStyle/>
          <a:p/>
        </p:txBody>
      </p:sp>
      <p:sp>
        <p:nvSpPr>
          <p:cNvPr id="11" name="Text 9"/>
          <p:cNvSpPr txBox="1"/>
          <p:nvPr/>
        </p:nvSpPr>
        <p:spPr>
          <a:xfrm>
            <a:off x="777240" y="4617720"/>
            <a:ext cx="2560320" cy="9144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lnSpc>
                <a:spcPct val="130000"/>
              </a:lnSpc>
              <a:buNone/>
            </a:pPr>
            <a:r>
              <a:rPr lang="en-US" sz="1150" b="1" dirty="0">
                <a:solidFill>
                  <a:srgbClr val="02C39A"/>
                </a:solidFill>
                <a:latin typeface="Calibri" pitchFamily="34" charset="0" panose="020F0502020204030204"/>
                <a:ea typeface="Calibri" pitchFamily="34" charset="0" panose="020F0502020204030204"/>
                <a:cs typeface="Calibri" pitchFamily="34" charset="0" panose="020F0502020204030204"/>
              </a:rPr>
              <a:t>6 </a:t>
            </a:r>
            <a:r>
              <a:rPr lang="en-US" sz="1150" dirty="0">
                <a:solidFill>
                  <a:srgbClr val="CADCFC"/>
                </a:solidFill>
                <a:latin typeface="Calibri" pitchFamily="34" charset="0" panose="020F0502020204030204"/>
                <a:ea typeface="Calibri" pitchFamily="34" charset="0" panose="020F0502020204030204"/>
                <a:cs typeface="Calibri" pitchFamily="34" charset="0" panose="020F0502020204030204"/>
              </a:rPr>
              <a:t>= atomic number (protons)</a:t>
            </a:r>
          </a:p>
          <a:p>
            <a:pPr marL="0" indent="0">
              <a:lnSpc>
                <a:spcPct val="130000"/>
              </a:lnSpc>
              <a:buNone/>
            </a:pPr>
            <a:r>
              <a:rPr lang="en-US" sz="1150" b="1" dirty="0">
                <a:solidFill>
                  <a:srgbClr val="F96167"/>
                </a:solidFill>
                <a:latin typeface="Calibri" pitchFamily="34" charset="0" panose="020F0502020204030204"/>
                <a:ea typeface="Calibri" pitchFamily="34" charset="0" panose="020F0502020204030204"/>
                <a:cs typeface="Calibri" pitchFamily="34" charset="0" panose="020F0502020204030204"/>
              </a:rPr>
              <a:t>12 </a:t>
            </a:r>
            <a:r>
              <a:rPr lang="en-US" sz="1150" dirty="0">
                <a:solidFill>
                  <a:srgbClr val="CADCFC"/>
                </a:solidFill>
                <a:latin typeface="Calibri" pitchFamily="34" charset="0" panose="020F0502020204030204"/>
                <a:ea typeface="Calibri" pitchFamily="34" charset="0" panose="020F0502020204030204"/>
                <a:cs typeface="Calibri" pitchFamily="34" charset="0" panose="020F0502020204030204"/>
              </a:rPr>
              <a:t>= mass number (protons + neutrons)</a:t>
            </a:r>
            <a:endParaRPr lang="en-US" sz="1150" dirty="0"/>
          </a:p>
        </p:txBody>
      </p:sp>
      <p:sp>
        <p:nvSpPr>
          <p:cNvPr id="12" name="Text 10"/>
          <p:cNvSpPr txBox="1"/>
          <p:nvPr/>
        </p:nvSpPr>
        <p:spPr>
          <a:xfrm>
            <a:off x="4023360" y="1965960"/>
            <a:ext cx="7589520" cy="393192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15000"/>
              </a:lnSpc>
              <a:spcAft>
                <a:spcPts val="1600"/>
              </a:spcAft>
              <a:buSzPct val="100000"/>
              <a:buChar char="●"/>
            </a:pPr>
            <a:r>
              <a:rPr lang="en-US" sz="1550" dirty="0">
                <a:solidFill>
                  <a:srgbClr val="CADCFC"/>
                </a:solidFill>
                <a:latin typeface="Calibri" pitchFamily="34" charset="0" panose="020F0502020204030204"/>
                <a:ea typeface="Calibri" pitchFamily="34" charset="0" panose="020F0502020204030204"/>
                <a:cs typeface="Calibri" pitchFamily="34" charset="0" panose="020F0502020204030204"/>
              </a:rPr>
              <a:t>Atomic number = the number of protons in an atom. It identifies the element and never changes for that element.</a:t>
            </a:r>
            <a:endParaRPr lang="en-US" sz="1550" dirty="0"/>
          </a:p>
          <a:p>
            <a:pPr marL="342900" indent="-342900">
              <a:lnSpc>
                <a:spcPct val="115000"/>
              </a:lnSpc>
              <a:spcAft>
                <a:spcPts val="1600"/>
              </a:spcAft>
              <a:buSzPct val="100000"/>
              <a:buChar char="●"/>
            </a:pPr>
            <a:r>
              <a:rPr lang="en-US" sz="1550" dirty="0">
                <a:solidFill>
                  <a:srgbClr val="CADCFC"/>
                </a:solidFill>
                <a:latin typeface="Calibri" pitchFamily="34" charset="0" panose="020F0502020204030204"/>
                <a:ea typeface="Calibri" pitchFamily="34" charset="0" panose="020F0502020204030204"/>
                <a:cs typeface="Calibri" pitchFamily="34" charset="0" panose="020F0502020204030204"/>
              </a:rPr>
              <a:t>Mass number = the number of protons + neutrons in an atom's nucleus (electrons are too light to count).</a:t>
            </a:r>
            <a:endParaRPr lang="en-US" sz="1550" dirty="0"/>
          </a:p>
          <a:p>
            <a:pPr marL="342900" indent="-342900">
              <a:lnSpc>
                <a:spcPct val="115000"/>
              </a:lnSpc>
              <a:spcAft>
                <a:spcPts val="1600"/>
              </a:spcAft>
              <a:buSzPct val="100000"/>
              <a:buChar char="●"/>
            </a:pPr>
            <a:r>
              <a:rPr lang="en-US" sz="1550" dirty="0">
                <a:solidFill>
                  <a:srgbClr val="CADCFC"/>
                </a:solidFill>
                <a:latin typeface="Calibri" pitchFamily="34" charset="0" panose="020F0502020204030204"/>
                <a:ea typeface="Calibri" pitchFamily="34" charset="0" panose="020F0502020204030204"/>
                <a:cs typeface="Calibri" pitchFamily="34" charset="0" panose="020F0502020204030204"/>
              </a:rPr>
              <a:t>To find the number of neutrons: subtract the atomic number from the mass number.</a:t>
            </a:r>
            <a:endParaRPr lang="en-US" sz="1550" dirty="0"/>
          </a:p>
          <a:p>
            <a:pPr marL="342900" indent="-342900">
              <a:lnSpc>
                <a:spcPct val="115000"/>
              </a:lnSpc>
              <a:buSzPct val="100000"/>
              <a:buChar char="●"/>
            </a:pPr>
            <a:r>
              <a:rPr lang="en-US" sz="1550" dirty="0">
                <a:solidFill>
                  <a:srgbClr val="CADCFC"/>
                </a:solidFill>
                <a:latin typeface="Calibri" pitchFamily="34" charset="0" panose="020F0502020204030204"/>
                <a:ea typeface="Calibri" pitchFamily="34" charset="0" panose="020F0502020204030204"/>
                <a:cs typeface="Calibri" pitchFamily="34" charset="0" panose="020F0502020204030204"/>
              </a:rPr>
              <a:t>Example: Carbon-12 has 6 protons and 12 − 6 = 6 neutrons.</a:t>
            </a:r>
            <a:endParaRPr lang="en-US" sz="1550" dirty="0"/>
          </a:p>
        </p:txBody>
      </p:sp>
      <p:sp>
        <p:nvSpPr>
          <p:cNvPr id="13" name="Text 11"/>
          <p:cNvSpPr txBox="1"/>
          <p:nvPr/>
        </p:nvSpPr>
        <p:spPr>
          <a:xfrm>
            <a:off x="457200" y="6537960"/>
            <a:ext cx="548640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CADCFC">
                    <a:alpha val="70000"/>
                  </a:srgbClr>
                </a:solidFill>
                <a:latin typeface="Calibri" pitchFamily="34" charset="0" panose="020F0502020204030204"/>
                <a:ea typeface="Calibri" pitchFamily="34" charset="0" panose="020F0502020204030204"/>
                <a:cs typeface="Calibri" pitchFamily="34" charset="0" panose="020F0502020204030204"/>
              </a:rPr>
              <a:t>Atoms &amp; Atomic Structure - </a:t>
            </a:r>
            <a:r>
              <a:rPr lang="en-US" sz="1000" dirty="0">
                <a:solidFill>
                  <a:srgbClr val="CADCFC">
                    <a:alpha val="70000"/>
                  </a:srgbClr>
                </a:solidFill>
                <a:latin typeface="Calibri" pitchFamily="34" charset="0" panose="020F0502020204030204"/>
                <a:ea typeface="Calibri" pitchFamily="34" charset="0" panose="020F0502020204030204"/>
                <a:cs typeface="Calibri" pitchFamily="34" charset="0" panose="020F0502020204030204"/>
                <a:hlinkClick r:id="rId1"/>
              </a:rPr>
              <a:t>www.stemscholarshub.net</a:t>
            </a:r>
            <a:r>
              <a:rPr lang="en-US" sz="1000" dirty="0">
                <a:solidFill>
                  <a:srgbClr val="CADCFC">
                    <a:alpha val="70000"/>
                  </a:srgbClr>
                </a:solidFill>
                <a:latin typeface="Calibri" pitchFamily="34" charset="0" panose="020F0502020204030204"/>
                <a:ea typeface="Calibri" pitchFamily="34" charset="0" panose="020F0502020204030204"/>
                <a:cs typeface="Calibri" pitchFamily="34" charset="0" panose="020F0502020204030204"/>
              </a:rPr>
              <a:t> </a:t>
            </a:r>
            <a:endParaRPr lang="en-US" sz="1000" dirty="0"/>
          </a:p>
        </p:txBody>
      </p:sp>
      <p:sp>
        <p:nvSpPr>
          <p:cNvPr id="14" name="Text 12"/>
          <p:cNvSpPr txBox="1"/>
          <p:nvPr/>
        </p:nvSpPr>
        <p:spPr>
          <a:xfrm>
            <a:off x="11430000" y="6537960"/>
            <a:ext cx="45720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CADCFC">
                    <a:alpha val="70000"/>
                  </a:srgbClr>
                </a:solidFill>
                <a:latin typeface="Calibri" pitchFamily="34" charset="0" panose="020F0502020204030204"/>
                <a:ea typeface="Calibri" pitchFamily="34" charset="0" panose="020F0502020204030204"/>
                <a:cs typeface="Calibri" pitchFamily="34" charset="0" panose="020F0502020204030204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9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57200"/>
            <a:ext cx="2377440" cy="384048"/>
          </a:xfrm>
          <a:prstGeom prst="roundRect">
            <a:avLst>
              <a:gd name="adj" fmla="val 19048"/>
            </a:avLst>
          </a:prstGeom>
          <a:solidFill>
            <a:srgbClr val="1C7293"/>
          </a:solidFill>
        </p:spPr>
        <p:txBody>
          <a:bodyPr/>
          <a:lstStyle/>
          <a:p/>
        </p:txBody>
      </p:sp>
      <p:sp>
        <p:nvSpPr>
          <p:cNvPr id="3" name="Text 1"/>
          <p:cNvSpPr txBox="1"/>
          <p:nvPr/>
        </p:nvSpPr>
        <p:spPr>
          <a:xfrm>
            <a:off x="457200" y="457200"/>
            <a:ext cx="2377440" cy="38404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kern="0" spc="150" dirty="0">
                <a:solidFill>
                  <a:srgbClr val="FFFFFF"/>
                </a:solidFill>
                <a:latin typeface="Calibri" pitchFamily="34" charset="0" panose="020F0502020204030204"/>
                <a:ea typeface="Calibri" pitchFamily="34" charset="0" panose="020F0502020204030204"/>
                <a:cs typeface="Calibri" pitchFamily="34" charset="0" panose="020F0502020204030204"/>
              </a:rPr>
              <a:t>VARIATIONS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960120"/>
            <a:ext cx="10058400" cy="685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B2733"/>
                </a:solidFill>
                <a:latin typeface="Cambria" pitchFamily="34" charset="0"/>
                <a:ea typeface="Cambria" pitchFamily="34" charset="0"/>
                <a:cs typeface="Cambria" pitchFamily="34" charset="0"/>
              </a:rPr>
              <a:t>Isotopes: Same Element, Different Mass</a:t>
            </a:r>
            <a:endParaRPr lang="en-US" sz="30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1600200"/>
            <a:ext cx="10789920" cy="5029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5B6B7A"/>
                </a:solidFill>
                <a:latin typeface="Calibri" pitchFamily="34" charset="0" panose="020F0502020204030204"/>
                <a:ea typeface="Calibri" pitchFamily="34" charset="0" panose="020F0502020204030204"/>
                <a:cs typeface="Calibri" pitchFamily="34" charset="0" panose="020F0502020204030204"/>
              </a:rPr>
              <a:t>Isotopes are atoms of the same element that have the same number of protons but a different number of neutrons.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457200" y="2468880"/>
            <a:ext cx="3383280" cy="3200400"/>
          </a:xfrm>
          <a:prstGeom prst="roundRect">
            <a:avLst>
              <a:gd name="adj" fmla="val 3429"/>
            </a:avLst>
          </a:prstGeom>
          <a:solidFill>
            <a:srgbClr val="FFFFFF"/>
          </a:solidFill>
          <a:ln w="15875">
            <a:solidFill>
              <a:srgbClr val="1C7293"/>
            </a:solidFill>
            <a:prstDash val="solid"/>
          </a:ln>
          <a:effectLst>
            <a:outerShdw blurRad="76200" dist="25400" dir="5400000" algn="bl" rotWithShape="0">
              <a:srgbClr val="1B2733">
                <a:alpha val="12000"/>
              </a:srgbClr>
            </a:outerShdw>
          </a:effectLst>
        </p:spPr>
        <p:txBody>
          <a:bodyPr/>
          <a:lstStyle/>
          <a:p/>
        </p:txBody>
      </p:sp>
      <p:sp>
        <p:nvSpPr>
          <p:cNvPr id="7" name="Text 5"/>
          <p:cNvSpPr txBox="1"/>
          <p:nvPr/>
        </p:nvSpPr>
        <p:spPr>
          <a:xfrm>
            <a:off x="731520" y="2697480"/>
            <a:ext cx="1371600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C7293"/>
                </a:solidFill>
                <a:latin typeface="Calibri" pitchFamily="34" charset="0" panose="020F0502020204030204"/>
                <a:ea typeface="Calibri" pitchFamily="34" charset="0" panose="020F0502020204030204"/>
                <a:cs typeface="Calibri" pitchFamily="34" charset="0" panose="020F0502020204030204"/>
              </a:rPr>
              <a:t>1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731520" y="3108960"/>
            <a:ext cx="1371600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5B6B7A"/>
                </a:solidFill>
                <a:latin typeface="Calibri" pitchFamily="34" charset="0" panose="020F0502020204030204"/>
                <a:ea typeface="Calibri" pitchFamily="34" charset="0" panose="020F0502020204030204"/>
                <a:cs typeface="Calibri" pitchFamily="34" charset="0" panose="020F0502020204030204"/>
              </a:rPr>
              <a:t>1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1645920" y="2697480"/>
            <a:ext cx="1828800" cy="11887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400" b="1" dirty="0">
                <a:solidFill>
                  <a:srgbClr val="1B2733"/>
                </a:solidFill>
                <a:latin typeface="Cambria" pitchFamily="34" charset="0"/>
                <a:ea typeface="Cambria" pitchFamily="34" charset="0"/>
                <a:cs typeface="Cambria" pitchFamily="34" charset="0"/>
              </a:rPr>
              <a:t>H</a:t>
            </a:r>
            <a:endParaRPr lang="en-US" sz="5400" dirty="0"/>
          </a:p>
        </p:txBody>
      </p:sp>
      <p:sp>
        <p:nvSpPr>
          <p:cNvPr id="10" name="Shape 8"/>
          <p:cNvSpPr/>
          <p:nvPr/>
        </p:nvSpPr>
        <p:spPr>
          <a:xfrm>
            <a:off x="822960" y="4069080"/>
            <a:ext cx="2651760" cy="0"/>
          </a:xfrm>
          <a:prstGeom prst="line">
            <a:avLst/>
          </a:prstGeom>
          <a:noFill/>
          <a:ln w="12700">
            <a:solidFill>
              <a:srgbClr val="1C7293">
                <a:alpha val="70000"/>
              </a:srgbClr>
            </a:solidFill>
            <a:prstDash val="solid"/>
          </a:ln>
        </p:spPr>
        <p:txBody>
          <a:bodyPr/>
          <a:lstStyle/>
          <a:p/>
        </p:txBody>
      </p:sp>
      <p:sp>
        <p:nvSpPr>
          <p:cNvPr id="11" name="Text 9"/>
          <p:cNvSpPr txBox="1"/>
          <p:nvPr/>
        </p:nvSpPr>
        <p:spPr>
          <a:xfrm>
            <a:off x="457200" y="4251960"/>
            <a:ext cx="338328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B2733"/>
                </a:solidFill>
                <a:latin typeface="Calibri" pitchFamily="34" charset="0" panose="020F0502020204030204"/>
                <a:ea typeface="Calibri" pitchFamily="34" charset="0" panose="020F0502020204030204"/>
                <a:cs typeface="Calibri" pitchFamily="34" charset="0" panose="020F0502020204030204"/>
              </a:rPr>
              <a:t>Hydrogen-1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457200" y="4617720"/>
            <a:ext cx="338328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dirty="0">
                <a:solidFill>
                  <a:srgbClr val="5B6B7A"/>
                </a:solidFill>
                <a:latin typeface="Calibri" pitchFamily="34" charset="0" panose="020F0502020204030204"/>
                <a:ea typeface="Calibri" pitchFamily="34" charset="0" panose="020F0502020204030204"/>
                <a:cs typeface="Calibri" pitchFamily="34" charset="0" panose="020F0502020204030204"/>
              </a:rPr>
              <a:t>0 neutrons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2029968" y="5093208"/>
            <a:ext cx="237744" cy="237744"/>
          </a:xfrm>
          <a:prstGeom prst="ellipse">
            <a:avLst/>
          </a:prstGeom>
          <a:solidFill>
            <a:srgbClr val="F96167"/>
          </a:solidFill>
        </p:spPr>
        <p:txBody>
          <a:bodyPr/>
          <a:lstStyle/>
          <a:p/>
        </p:txBody>
      </p:sp>
      <p:sp>
        <p:nvSpPr>
          <p:cNvPr id="14" name="Shape 12"/>
          <p:cNvSpPr/>
          <p:nvPr/>
        </p:nvSpPr>
        <p:spPr>
          <a:xfrm>
            <a:off x="4206240" y="2468880"/>
            <a:ext cx="3383280" cy="3200400"/>
          </a:xfrm>
          <a:prstGeom prst="roundRect">
            <a:avLst>
              <a:gd name="adj" fmla="val 3429"/>
            </a:avLst>
          </a:prstGeom>
          <a:solidFill>
            <a:srgbClr val="FFFFFF"/>
          </a:solidFill>
          <a:ln w="15875">
            <a:solidFill>
              <a:srgbClr val="02C39A"/>
            </a:solidFill>
            <a:prstDash val="solid"/>
          </a:ln>
          <a:effectLst>
            <a:outerShdw blurRad="76200" dist="25400" dir="5400000" algn="bl" rotWithShape="0">
              <a:srgbClr val="1B2733">
                <a:alpha val="12000"/>
              </a:srgbClr>
            </a:outerShdw>
          </a:effectLst>
        </p:spPr>
        <p:txBody>
          <a:bodyPr/>
          <a:lstStyle/>
          <a:p/>
        </p:txBody>
      </p:sp>
      <p:sp>
        <p:nvSpPr>
          <p:cNvPr id="15" name="Text 13"/>
          <p:cNvSpPr txBox="1"/>
          <p:nvPr/>
        </p:nvSpPr>
        <p:spPr>
          <a:xfrm>
            <a:off x="4480560" y="2697480"/>
            <a:ext cx="1371600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2C39A"/>
                </a:solidFill>
                <a:latin typeface="Calibri" pitchFamily="34" charset="0" panose="020F0502020204030204"/>
                <a:ea typeface="Calibri" pitchFamily="34" charset="0" panose="020F0502020204030204"/>
                <a:cs typeface="Calibri" pitchFamily="34" charset="0" panose="020F0502020204030204"/>
              </a:rPr>
              <a:t>2</a:t>
            </a:r>
            <a:endParaRPr lang="en-US" sz="1800" dirty="0"/>
          </a:p>
        </p:txBody>
      </p:sp>
      <p:sp>
        <p:nvSpPr>
          <p:cNvPr id="16" name="Text 14"/>
          <p:cNvSpPr txBox="1"/>
          <p:nvPr/>
        </p:nvSpPr>
        <p:spPr>
          <a:xfrm>
            <a:off x="4480560" y="3108960"/>
            <a:ext cx="1371600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5B6B7A"/>
                </a:solidFill>
                <a:latin typeface="Calibri" pitchFamily="34" charset="0" panose="020F0502020204030204"/>
                <a:ea typeface="Calibri" pitchFamily="34" charset="0" panose="020F0502020204030204"/>
                <a:cs typeface="Calibri" pitchFamily="34" charset="0" panose="020F0502020204030204"/>
              </a:rPr>
              <a:t>1</a:t>
            </a:r>
            <a:endParaRPr lang="en-US" sz="1800" dirty="0"/>
          </a:p>
        </p:txBody>
      </p:sp>
      <p:sp>
        <p:nvSpPr>
          <p:cNvPr id="17" name="Text 15"/>
          <p:cNvSpPr txBox="1"/>
          <p:nvPr/>
        </p:nvSpPr>
        <p:spPr>
          <a:xfrm>
            <a:off x="5394960" y="2697480"/>
            <a:ext cx="1828800" cy="11887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400" b="1" dirty="0">
                <a:solidFill>
                  <a:srgbClr val="1B2733"/>
                </a:solidFill>
                <a:latin typeface="Cambria" pitchFamily="34" charset="0"/>
                <a:ea typeface="Cambria" pitchFamily="34" charset="0"/>
                <a:cs typeface="Cambria" pitchFamily="34" charset="0"/>
              </a:rPr>
              <a:t>H</a:t>
            </a:r>
            <a:endParaRPr lang="en-US" sz="5400" dirty="0"/>
          </a:p>
        </p:txBody>
      </p:sp>
      <p:sp>
        <p:nvSpPr>
          <p:cNvPr id="18" name="Shape 16"/>
          <p:cNvSpPr/>
          <p:nvPr/>
        </p:nvSpPr>
        <p:spPr>
          <a:xfrm>
            <a:off x="4572000" y="4069080"/>
            <a:ext cx="2651760" cy="0"/>
          </a:xfrm>
          <a:prstGeom prst="line">
            <a:avLst/>
          </a:prstGeom>
          <a:noFill/>
          <a:ln w="12700">
            <a:solidFill>
              <a:srgbClr val="02C39A">
                <a:alpha val="70000"/>
              </a:srgbClr>
            </a:solidFill>
            <a:prstDash val="solid"/>
          </a:ln>
        </p:spPr>
        <p:txBody>
          <a:bodyPr/>
          <a:lstStyle/>
          <a:p/>
        </p:txBody>
      </p:sp>
      <p:sp>
        <p:nvSpPr>
          <p:cNvPr id="19" name="Text 17"/>
          <p:cNvSpPr txBox="1"/>
          <p:nvPr/>
        </p:nvSpPr>
        <p:spPr>
          <a:xfrm>
            <a:off x="4206240" y="4251960"/>
            <a:ext cx="338328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B2733"/>
                </a:solidFill>
                <a:latin typeface="Calibri" pitchFamily="34" charset="0" panose="020F0502020204030204"/>
                <a:ea typeface="Calibri" pitchFamily="34" charset="0" panose="020F0502020204030204"/>
                <a:cs typeface="Calibri" pitchFamily="34" charset="0" panose="020F0502020204030204"/>
              </a:rPr>
              <a:t>Hydrogen-2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4206240" y="4617720"/>
            <a:ext cx="338328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dirty="0">
                <a:solidFill>
                  <a:srgbClr val="5B6B7A"/>
                </a:solidFill>
                <a:latin typeface="Calibri" pitchFamily="34" charset="0" panose="020F0502020204030204"/>
                <a:ea typeface="Calibri" pitchFamily="34" charset="0" panose="020F0502020204030204"/>
                <a:cs typeface="Calibri" pitchFamily="34" charset="0" panose="020F0502020204030204"/>
              </a:rPr>
              <a:t>1 neutron (Deuterium)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5751576" y="5093208"/>
            <a:ext cx="237744" cy="237744"/>
          </a:xfrm>
          <a:prstGeom prst="ellipse">
            <a:avLst/>
          </a:prstGeom>
          <a:solidFill>
            <a:srgbClr val="F96167"/>
          </a:solidFill>
        </p:spPr>
        <p:txBody>
          <a:bodyPr/>
          <a:lstStyle/>
          <a:p/>
        </p:txBody>
      </p:sp>
      <p:sp>
        <p:nvSpPr>
          <p:cNvPr id="22" name="Shape 20"/>
          <p:cNvSpPr/>
          <p:nvPr/>
        </p:nvSpPr>
        <p:spPr>
          <a:xfrm>
            <a:off x="5916168" y="5093208"/>
            <a:ext cx="237744" cy="237744"/>
          </a:xfrm>
          <a:prstGeom prst="ellipse">
            <a:avLst/>
          </a:prstGeom>
          <a:solidFill>
            <a:srgbClr val="8A96A3"/>
          </a:solidFill>
        </p:spPr>
        <p:txBody>
          <a:bodyPr/>
          <a:lstStyle/>
          <a:p/>
        </p:txBody>
      </p:sp>
      <p:sp>
        <p:nvSpPr>
          <p:cNvPr id="23" name="Shape 21"/>
          <p:cNvSpPr/>
          <p:nvPr/>
        </p:nvSpPr>
        <p:spPr>
          <a:xfrm>
            <a:off x="7955280" y="2468880"/>
            <a:ext cx="3383280" cy="3200400"/>
          </a:xfrm>
          <a:prstGeom prst="roundRect">
            <a:avLst>
              <a:gd name="adj" fmla="val 3429"/>
            </a:avLst>
          </a:prstGeom>
          <a:solidFill>
            <a:srgbClr val="FFFFFF"/>
          </a:solidFill>
          <a:ln w="15875">
            <a:solidFill>
              <a:srgbClr val="F96167"/>
            </a:solidFill>
            <a:prstDash val="solid"/>
          </a:ln>
          <a:effectLst>
            <a:outerShdw blurRad="76200" dist="25400" dir="5400000" algn="bl" rotWithShape="0">
              <a:srgbClr val="1B2733">
                <a:alpha val="12000"/>
              </a:srgbClr>
            </a:outerShdw>
          </a:effectLst>
        </p:spPr>
        <p:txBody>
          <a:bodyPr/>
          <a:lstStyle/>
          <a:p/>
        </p:txBody>
      </p:sp>
      <p:sp>
        <p:nvSpPr>
          <p:cNvPr id="24" name="Text 22"/>
          <p:cNvSpPr txBox="1"/>
          <p:nvPr/>
        </p:nvSpPr>
        <p:spPr>
          <a:xfrm>
            <a:off x="8229600" y="2697480"/>
            <a:ext cx="1371600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96167"/>
                </a:solidFill>
                <a:latin typeface="Calibri" pitchFamily="34" charset="0" panose="020F0502020204030204"/>
                <a:ea typeface="Calibri" pitchFamily="34" charset="0" panose="020F0502020204030204"/>
                <a:cs typeface="Calibri" pitchFamily="34" charset="0" panose="020F0502020204030204"/>
              </a:rPr>
              <a:t>3</a:t>
            </a:r>
            <a:endParaRPr lang="en-US" sz="1800" dirty="0"/>
          </a:p>
        </p:txBody>
      </p:sp>
      <p:sp>
        <p:nvSpPr>
          <p:cNvPr id="25" name="Text 23"/>
          <p:cNvSpPr txBox="1"/>
          <p:nvPr/>
        </p:nvSpPr>
        <p:spPr>
          <a:xfrm>
            <a:off x="8229600" y="3108960"/>
            <a:ext cx="1371600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5B6B7A"/>
                </a:solidFill>
                <a:latin typeface="Calibri" pitchFamily="34" charset="0" panose="020F0502020204030204"/>
                <a:ea typeface="Calibri" pitchFamily="34" charset="0" panose="020F0502020204030204"/>
                <a:cs typeface="Calibri" pitchFamily="34" charset="0" panose="020F0502020204030204"/>
              </a:rPr>
              <a:t>1</a:t>
            </a:r>
            <a:endParaRPr lang="en-US" sz="1800" dirty="0"/>
          </a:p>
        </p:txBody>
      </p:sp>
      <p:sp>
        <p:nvSpPr>
          <p:cNvPr id="26" name="Text 24"/>
          <p:cNvSpPr txBox="1"/>
          <p:nvPr/>
        </p:nvSpPr>
        <p:spPr>
          <a:xfrm>
            <a:off x="9144000" y="2697480"/>
            <a:ext cx="1828800" cy="11887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400" b="1" dirty="0">
                <a:solidFill>
                  <a:srgbClr val="1B2733"/>
                </a:solidFill>
                <a:latin typeface="Cambria" pitchFamily="34" charset="0"/>
                <a:ea typeface="Cambria" pitchFamily="34" charset="0"/>
                <a:cs typeface="Cambria" pitchFamily="34" charset="0"/>
              </a:rPr>
              <a:t>H</a:t>
            </a:r>
            <a:endParaRPr lang="en-US" sz="5400" dirty="0"/>
          </a:p>
        </p:txBody>
      </p:sp>
      <p:sp>
        <p:nvSpPr>
          <p:cNvPr id="27" name="Shape 25"/>
          <p:cNvSpPr/>
          <p:nvPr/>
        </p:nvSpPr>
        <p:spPr>
          <a:xfrm>
            <a:off x="8321040" y="4069080"/>
            <a:ext cx="2651760" cy="0"/>
          </a:xfrm>
          <a:prstGeom prst="line">
            <a:avLst/>
          </a:prstGeom>
          <a:noFill/>
          <a:ln w="12700">
            <a:solidFill>
              <a:srgbClr val="F96167">
                <a:alpha val="70000"/>
              </a:srgbClr>
            </a:solidFill>
            <a:prstDash val="solid"/>
          </a:ln>
        </p:spPr>
        <p:txBody>
          <a:bodyPr/>
          <a:lstStyle/>
          <a:p/>
        </p:txBody>
      </p:sp>
      <p:sp>
        <p:nvSpPr>
          <p:cNvPr id="28" name="Text 26"/>
          <p:cNvSpPr txBox="1"/>
          <p:nvPr/>
        </p:nvSpPr>
        <p:spPr>
          <a:xfrm>
            <a:off x="7955280" y="4251960"/>
            <a:ext cx="338328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B2733"/>
                </a:solidFill>
                <a:latin typeface="Calibri" pitchFamily="34" charset="0" panose="020F0502020204030204"/>
                <a:ea typeface="Calibri" pitchFamily="34" charset="0" panose="020F0502020204030204"/>
                <a:cs typeface="Calibri" pitchFamily="34" charset="0" panose="020F0502020204030204"/>
              </a:rPr>
              <a:t>Hydrogen-3</a:t>
            </a:r>
            <a:endParaRPr lang="en-US" sz="1500" dirty="0"/>
          </a:p>
        </p:txBody>
      </p:sp>
      <p:sp>
        <p:nvSpPr>
          <p:cNvPr id="29" name="Text 27"/>
          <p:cNvSpPr txBox="1"/>
          <p:nvPr/>
        </p:nvSpPr>
        <p:spPr>
          <a:xfrm>
            <a:off x="7955280" y="4617720"/>
            <a:ext cx="338328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dirty="0">
                <a:solidFill>
                  <a:srgbClr val="5B6B7A"/>
                </a:solidFill>
                <a:latin typeface="Calibri" pitchFamily="34" charset="0" panose="020F0502020204030204"/>
                <a:ea typeface="Calibri" pitchFamily="34" charset="0" panose="020F0502020204030204"/>
                <a:cs typeface="Calibri" pitchFamily="34" charset="0" panose="020F0502020204030204"/>
              </a:rPr>
              <a:t>2 neutrons (Tritium)</a:t>
            </a:r>
            <a:endParaRPr lang="en-US" sz="1250" dirty="0"/>
          </a:p>
        </p:txBody>
      </p:sp>
      <p:sp>
        <p:nvSpPr>
          <p:cNvPr id="30" name="Shape 28"/>
          <p:cNvSpPr/>
          <p:nvPr/>
        </p:nvSpPr>
        <p:spPr>
          <a:xfrm>
            <a:off x="9445752" y="5093208"/>
            <a:ext cx="237744" cy="237744"/>
          </a:xfrm>
          <a:prstGeom prst="ellipse">
            <a:avLst/>
          </a:prstGeom>
          <a:solidFill>
            <a:srgbClr val="F96167"/>
          </a:solidFill>
        </p:spPr>
        <p:txBody>
          <a:bodyPr/>
          <a:lstStyle/>
          <a:p/>
        </p:txBody>
      </p:sp>
      <p:sp>
        <p:nvSpPr>
          <p:cNvPr id="31" name="Shape 29"/>
          <p:cNvSpPr/>
          <p:nvPr/>
        </p:nvSpPr>
        <p:spPr>
          <a:xfrm>
            <a:off x="9619488" y="5093208"/>
            <a:ext cx="237744" cy="237744"/>
          </a:xfrm>
          <a:prstGeom prst="ellipse">
            <a:avLst/>
          </a:prstGeom>
          <a:solidFill>
            <a:srgbClr val="8A96A3"/>
          </a:solidFill>
        </p:spPr>
        <p:txBody>
          <a:bodyPr/>
          <a:lstStyle/>
          <a:p/>
        </p:txBody>
      </p:sp>
      <p:sp>
        <p:nvSpPr>
          <p:cNvPr id="32" name="Shape 30"/>
          <p:cNvSpPr/>
          <p:nvPr/>
        </p:nvSpPr>
        <p:spPr>
          <a:xfrm>
            <a:off x="9793224" y="5093208"/>
            <a:ext cx="237744" cy="237744"/>
          </a:xfrm>
          <a:prstGeom prst="ellipse">
            <a:avLst/>
          </a:prstGeom>
          <a:solidFill>
            <a:srgbClr val="8A96A3"/>
          </a:solidFill>
        </p:spPr>
        <p:txBody>
          <a:bodyPr/>
          <a:lstStyle/>
          <a:p/>
        </p:txBody>
      </p:sp>
      <p:sp>
        <p:nvSpPr>
          <p:cNvPr id="33" name="Text 31"/>
          <p:cNvSpPr txBox="1"/>
          <p:nvPr/>
        </p:nvSpPr>
        <p:spPr>
          <a:xfrm>
            <a:off x="457200" y="6537960"/>
            <a:ext cx="548640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B6B7A"/>
                </a:solidFill>
                <a:latin typeface="Calibri" pitchFamily="34" charset="0" panose="020F0502020204030204"/>
                <a:ea typeface="Calibri" pitchFamily="34" charset="0" panose="020F0502020204030204"/>
                <a:cs typeface="Calibri" pitchFamily="34" charset="0" panose="020F0502020204030204"/>
              </a:rPr>
              <a:t>Atoms &amp; Atomic Structure - </a:t>
            </a:r>
            <a:r>
              <a:rPr lang="en-US" sz="1000" dirty="0">
                <a:solidFill>
                  <a:srgbClr val="5B6B7A"/>
                </a:solidFill>
                <a:latin typeface="Calibri" pitchFamily="34" charset="0" panose="020F0502020204030204"/>
                <a:ea typeface="Calibri" pitchFamily="34" charset="0" panose="020F0502020204030204"/>
                <a:cs typeface="Calibri" pitchFamily="34" charset="0" panose="020F0502020204030204"/>
                <a:hlinkClick r:id="rId1"/>
              </a:rPr>
              <a:t>www.stemscholarshub.net</a:t>
            </a:r>
            <a:r>
              <a:rPr lang="en-US" sz="1000" dirty="0">
                <a:solidFill>
                  <a:srgbClr val="5B6B7A"/>
                </a:solidFill>
                <a:latin typeface="Calibri" pitchFamily="34" charset="0" panose="020F0502020204030204"/>
                <a:ea typeface="Calibri" pitchFamily="34" charset="0" panose="020F0502020204030204"/>
                <a:cs typeface="Calibri" pitchFamily="34" charset="0" panose="020F0502020204030204"/>
              </a:rPr>
              <a:t> </a:t>
            </a:r>
            <a:endParaRPr lang="en-US" sz="1000" dirty="0"/>
          </a:p>
        </p:txBody>
      </p:sp>
      <p:sp>
        <p:nvSpPr>
          <p:cNvPr id="34" name="Text 32"/>
          <p:cNvSpPr txBox="1"/>
          <p:nvPr/>
        </p:nvSpPr>
        <p:spPr>
          <a:xfrm>
            <a:off x="11430000" y="6537960"/>
            <a:ext cx="45720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B7A"/>
                </a:solidFill>
                <a:latin typeface="Calibri" pitchFamily="34" charset="0" panose="020F0502020204030204"/>
                <a:ea typeface="Calibri" pitchFamily="34" charset="0" panose="020F0502020204030204"/>
                <a:cs typeface="Calibri" pitchFamily="34" charset="0" panose="020F0502020204030204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B1E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57200"/>
            <a:ext cx="2377440" cy="384048"/>
          </a:xfrm>
          <a:prstGeom prst="roundRect">
            <a:avLst>
              <a:gd name="adj" fmla="val 19048"/>
            </a:avLst>
          </a:prstGeom>
          <a:solidFill>
            <a:srgbClr val="02C39A"/>
          </a:solidFill>
        </p:spPr>
        <p:txBody>
          <a:bodyPr/>
          <a:lstStyle/>
          <a:p/>
        </p:txBody>
      </p:sp>
      <p:sp>
        <p:nvSpPr>
          <p:cNvPr id="3" name="Text 1"/>
          <p:cNvSpPr txBox="1"/>
          <p:nvPr/>
        </p:nvSpPr>
        <p:spPr>
          <a:xfrm>
            <a:off x="457200" y="457200"/>
            <a:ext cx="2377440" cy="38404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kern="0" spc="150" dirty="0">
                <a:solidFill>
                  <a:srgbClr val="0B1E3D"/>
                </a:solidFill>
                <a:latin typeface="Calibri" pitchFamily="34" charset="0" panose="020F0502020204030204"/>
                <a:ea typeface="Calibri" pitchFamily="34" charset="0" panose="020F0502020204030204"/>
                <a:cs typeface="Calibri" pitchFamily="34" charset="0" panose="020F0502020204030204"/>
              </a:rPr>
              <a:t>QUICK CHECK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960120"/>
            <a:ext cx="10058400" cy="685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0"/>
                <a:cs typeface="Cambria" pitchFamily="34" charset="0"/>
              </a:rPr>
              <a:t>Quick Check: Test Your Understanding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457200" y="1965960"/>
            <a:ext cx="548640" cy="548640"/>
          </a:xfrm>
          <a:prstGeom prst="roundRect">
            <a:avLst>
              <a:gd name="adj" fmla="val 16667"/>
            </a:avLst>
          </a:prstGeom>
          <a:solidFill>
            <a:srgbClr val="02C39A"/>
          </a:solidFill>
        </p:spPr>
        <p:txBody>
          <a:bodyPr/>
          <a:lstStyle/>
          <a:p/>
        </p:txBody>
      </p:sp>
      <p:sp>
        <p:nvSpPr>
          <p:cNvPr id="6" name="Text 4"/>
          <p:cNvSpPr txBox="1"/>
          <p:nvPr/>
        </p:nvSpPr>
        <p:spPr>
          <a:xfrm>
            <a:off x="457200" y="1965960"/>
            <a:ext cx="548640" cy="5486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0B1E3D"/>
                </a:solidFill>
                <a:latin typeface="Calibri" pitchFamily="34" charset="0" panose="020F0502020204030204"/>
                <a:ea typeface="Calibri" pitchFamily="34" charset="0" panose="020F0502020204030204"/>
                <a:cs typeface="Calibri" pitchFamily="34" charset="0" panose="020F0502020204030204"/>
              </a:rPr>
              <a:t>1</a:t>
            </a:r>
            <a:endParaRPr lang="en-US" sz="2000" dirty="0"/>
          </a:p>
        </p:txBody>
      </p:sp>
      <p:sp>
        <p:nvSpPr>
          <p:cNvPr id="7" name="Text 5"/>
          <p:cNvSpPr txBox="1"/>
          <p:nvPr/>
        </p:nvSpPr>
        <p:spPr>
          <a:xfrm>
            <a:off x="1234440" y="1920240"/>
            <a:ext cx="10058400" cy="8229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Calibri" pitchFamily="34" charset="0" panose="020F0502020204030204"/>
                <a:ea typeface="Calibri" pitchFamily="34" charset="0" panose="020F0502020204030204"/>
                <a:cs typeface="Calibri" pitchFamily="34" charset="0" panose="020F0502020204030204"/>
              </a:rPr>
              <a:t>What are the three main subatomic particles, and where is each one found?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457200" y="2926080"/>
            <a:ext cx="548640" cy="548640"/>
          </a:xfrm>
          <a:prstGeom prst="roundRect">
            <a:avLst>
              <a:gd name="adj" fmla="val 16667"/>
            </a:avLst>
          </a:prstGeom>
          <a:solidFill>
            <a:srgbClr val="F96167"/>
          </a:solidFill>
        </p:spPr>
        <p:txBody>
          <a:bodyPr/>
          <a:lstStyle/>
          <a:p/>
        </p:txBody>
      </p:sp>
      <p:sp>
        <p:nvSpPr>
          <p:cNvPr id="9" name="Text 7"/>
          <p:cNvSpPr txBox="1"/>
          <p:nvPr/>
        </p:nvSpPr>
        <p:spPr>
          <a:xfrm>
            <a:off x="457200" y="2926080"/>
            <a:ext cx="548640" cy="5486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0B1E3D"/>
                </a:solidFill>
                <a:latin typeface="Calibri" pitchFamily="34" charset="0" panose="020F0502020204030204"/>
                <a:ea typeface="Calibri" pitchFamily="34" charset="0" panose="020F0502020204030204"/>
                <a:cs typeface="Calibri" pitchFamily="34" charset="0" panose="020F0502020204030204"/>
              </a:rPr>
              <a:t>2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1234440" y="2880360"/>
            <a:ext cx="10058400" cy="8229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Calibri" pitchFamily="34" charset="0" panose="020F0502020204030204"/>
                <a:ea typeface="Calibri" pitchFamily="34" charset="0" panose="020F0502020204030204"/>
                <a:cs typeface="Calibri" pitchFamily="34" charset="0" panose="020F0502020204030204"/>
              </a:rPr>
              <a:t>If an atom has an atomic number of 8 and a mass number of 16, how many protons and neutrons does it have?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457200" y="3886200"/>
            <a:ext cx="548640" cy="548640"/>
          </a:xfrm>
          <a:prstGeom prst="roundRect">
            <a:avLst>
              <a:gd name="adj" fmla="val 16667"/>
            </a:avLst>
          </a:prstGeom>
          <a:solidFill>
            <a:srgbClr val="02C39A"/>
          </a:solidFill>
        </p:spPr>
        <p:txBody>
          <a:bodyPr/>
          <a:lstStyle/>
          <a:p/>
        </p:txBody>
      </p:sp>
      <p:sp>
        <p:nvSpPr>
          <p:cNvPr id="12" name="Text 10"/>
          <p:cNvSpPr txBox="1"/>
          <p:nvPr/>
        </p:nvSpPr>
        <p:spPr>
          <a:xfrm>
            <a:off x="457200" y="3886200"/>
            <a:ext cx="548640" cy="5486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0B1E3D"/>
                </a:solidFill>
                <a:latin typeface="Calibri" pitchFamily="34" charset="0" panose="020F0502020204030204"/>
                <a:ea typeface="Calibri" pitchFamily="34" charset="0" panose="020F0502020204030204"/>
                <a:cs typeface="Calibri" pitchFamily="34" charset="0" panose="020F0502020204030204"/>
              </a:rPr>
              <a:t>3</a:t>
            </a:r>
            <a:endParaRPr lang="en-US" sz="2000" dirty="0"/>
          </a:p>
        </p:txBody>
      </p:sp>
      <p:sp>
        <p:nvSpPr>
          <p:cNvPr id="13" name="Text 11"/>
          <p:cNvSpPr txBox="1"/>
          <p:nvPr/>
        </p:nvSpPr>
        <p:spPr>
          <a:xfrm>
            <a:off x="1234440" y="3840480"/>
            <a:ext cx="10058400" cy="8229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Calibri" pitchFamily="34" charset="0" panose="020F0502020204030204"/>
                <a:ea typeface="Calibri" pitchFamily="34" charset="0" panose="020F0502020204030204"/>
                <a:cs typeface="Calibri" pitchFamily="34" charset="0" panose="020F0502020204030204"/>
              </a:rPr>
              <a:t>How are isotopes of the same element alike, and how are they different?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457200" y="4846320"/>
            <a:ext cx="548640" cy="548640"/>
          </a:xfrm>
          <a:prstGeom prst="roundRect">
            <a:avLst>
              <a:gd name="adj" fmla="val 16667"/>
            </a:avLst>
          </a:prstGeom>
          <a:solidFill>
            <a:srgbClr val="F96167"/>
          </a:solidFill>
        </p:spPr>
        <p:txBody>
          <a:bodyPr/>
          <a:lstStyle/>
          <a:p/>
        </p:txBody>
      </p:sp>
      <p:sp>
        <p:nvSpPr>
          <p:cNvPr id="15" name="Text 13"/>
          <p:cNvSpPr txBox="1"/>
          <p:nvPr/>
        </p:nvSpPr>
        <p:spPr>
          <a:xfrm>
            <a:off x="457200" y="4846320"/>
            <a:ext cx="548640" cy="5486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0B1E3D"/>
                </a:solidFill>
                <a:latin typeface="Calibri" pitchFamily="34" charset="0" panose="020F0502020204030204"/>
                <a:ea typeface="Calibri" pitchFamily="34" charset="0" panose="020F0502020204030204"/>
                <a:cs typeface="Calibri" pitchFamily="34" charset="0" panose="020F0502020204030204"/>
              </a:rPr>
              <a:t>4</a:t>
            </a:r>
            <a:endParaRPr lang="en-US" sz="2000" dirty="0"/>
          </a:p>
        </p:txBody>
      </p:sp>
      <p:sp>
        <p:nvSpPr>
          <p:cNvPr id="16" name="Text 14"/>
          <p:cNvSpPr txBox="1"/>
          <p:nvPr/>
        </p:nvSpPr>
        <p:spPr>
          <a:xfrm>
            <a:off x="1234440" y="4800600"/>
            <a:ext cx="10058400" cy="8229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Calibri" pitchFamily="34" charset="0" panose="020F0502020204030204"/>
                <a:ea typeface="Calibri" pitchFamily="34" charset="0" panose="020F0502020204030204"/>
                <a:cs typeface="Calibri" pitchFamily="34" charset="0" panose="020F0502020204030204"/>
              </a:rPr>
              <a:t>Which particle's charge is balanced by which, to keep an atom neutral overall?</a:t>
            </a:r>
            <a:endParaRPr lang="en-US" sz="1650" dirty="0"/>
          </a:p>
        </p:txBody>
      </p:sp>
      <p:sp>
        <p:nvSpPr>
          <p:cNvPr id="17" name="Text 15"/>
          <p:cNvSpPr txBox="1"/>
          <p:nvPr/>
        </p:nvSpPr>
        <p:spPr>
          <a:xfrm>
            <a:off x="457200" y="6537960"/>
            <a:ext cx="548640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CADCFC">
                    <a:alpha val="70000"/>
                  </a:srgbClr>
                </a:solidFill>
                <a:latin typeface="Calibri" pitchFamily="34" charset="0" panose="020F0502020204030204"/>
                <a:ea typeface="Calibri" pitchFamily="34" charset="0" panose="020F0502020204030204"/>
                <a:cs typeface="Calibri" pitchFamily="34" charset="0" panose="020F0502020204030204"/>
              </a:rPr>
              <a:t>Atoms &amp; Atomic Structure - </a:t>
            </a:r>
            <a:r>
              <a:rPr lang="en-US" sz="1000" dirty="0">
                <a:solidFill>
                  <a:srgbClr val="CADCFC">
                    <a:alpha val="70000"/>
                  </a:srgbClr>
                </a:solidFill>
                <a:latin typeface="Calibri" pitchFamily="34" charset="0" panose="020F0502020204030204"/>
                <a:ea typeface="Calibri" pitchFamily="34" charset="0" panose="020F0502020204030204"/>
                <a:cs typeface="Calibri" pitchFamily="34" charset="0" panose="020F0502020204030204"/>
                <a:hlinkClick r:id="rId1"/>
              </a:rPr>
              <a:t>www.stemscholarshub.net</a:t>
            </a:r>
            <a:r>
              <a:rPr lang="en-US" sz="1000" dirty="0">
                <a:solidFill>
                  <a:srgbClr val="CADCFC">
                    <a:alpha val="70000"/>
                  </a:srgbClr>
                </a:solidFill>
                <a:latin typeface="Calibri" pitchFamily="34" charset="0" panose="020F0502020204030204"/>
                <a:ea typeface="Calibri" pitchFamily="34" charset="0" panose="020F0502020204030204"/>
                <a:cs typeface="Calibri" pitchFamily="34" charset="0" panose="020F0502020204030204"/>
              </a:rPr>
              <a:t> </a:t>
            </a:r>
            <a:endParaRPr lang="en-US" sz="1000" dirty="0"/>
          </a:p>
        </p:txBody>
      </p:sp>
      <p:sp>
        <p:nvSpPr>
          <p:cNvPr id="18" name="Text 16"/>
          <p:cNvSpPr txBox="1"/>
          <p:nvPr/>
        </p:nvSpPr>
        <p:spPr>
          <a:xfrm>
            <a:off x="11430000" y="6537960"/>
            <a:ext cx="45720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CADCFC">
                    <a:alpha val="70000"/>
                  </a:srgbClr>
                </a:solidFill>
                <a:latin typeface="Calibri" pitchFamily="34" charset="0" panose="020F0502020204030204"/>
                <a:ea typeface="Calibri" pitchFamily="34" charset="0" panose="020F0502020204030204"/>
                <a:cs typeface="Calibri" pitchFamily="34" charset="0" panose="020F0502020204030204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9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57200"/>
            <a:ext cx="2377440" cy="384048"/>
          </a:xfrm>
          <a:prstGeom prst="roundRect">
            <a:avLst>
              <a:gd name="adj" fmla="val 19048"/>
            </a:avLst>
          </a:prstGeom>
          <a:solidFill>
            <a:srgbClr val="1C7293"/>
          </a:solidFill>
        </p:spPr>
        <p:txBody>
          <a:bodyPr/>
          <a:lstStyle/>
          <a:p/>
        </p:txBody>
      </p:sp>
      <p:sp>
        <p:nvSpPr>
          <p:cNvPr id="3" name="Text 1"/>
          <p:cNvSpPr txBox="1"/>
          <p:nvPr/>
        </p:nvSpPr>
        <p:spPr>
          <a:xfrm>
            <a:off x="457200" y="457200"/>
            <a:ext cx="2377440" cy="38404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kern="0" spc="150" dirty="0">
                <a:solidFill>
                  <a:srgbClr val="FFFFFF"/>
                </a:solidFill>
                <a:latin typeface="Calibri" pitchFamily="34" charset="0" panose="020F0502020204030204"/>
                <a:ea typeface="Calibri" pitchFamily="34" charset="0" panose="020F0502020204030204"/>
                <a:cs typeface="Calibri" pitchFamily="34" charset="0" panose="020F0502020204030204"/>
              </a:rPr>
              <a:t>KEY TAKEAWAYS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960120"/>
            <a:ext cx="8686800" cy="685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B2733"/>
                </a:solidFill>
                <a:latin typeface="Cambria" pitchFamily="34" charset="0"/>
                <a:ea typeface="Cambria" pitchFamily="34" charset="0"/>
                <a:cs typeface="Cambria" pitchFamily="34" charset="0"/>
              </a:rPr>
              <a:t>Putting It All Together</a:t>
            </a:r>
            <a:endParaRPr lang="en-US" sz="3200" dirty="0"/>
          </a:p>
        </p:txBody>
      </p:sp>
      <p:sp>
        <p:nvSpPr>
          <p:cNvPr id="5" name="Shape 3"/>
          <p:cNvSpPr/>
          <p:nvPr/>
        </p:nvSpPr>
        <p:spPr>
          <a:xfrm>
            <a:off x="457200" y="1920240"/>
            <a:ext cx="822960" cy="822960"/>
          </a:xfrm>
          <a:prstGeom prst="ellipse">
            <a:avLst/>
          </a:prstGeom>
          <a:solidFill>
            <a:srgbClr val="F96167"/>
          </a:solidFill>
        </p:spPr>
        <p:txBody>
          <a:bodyPr/>
          <a:lstStyle/>
          <a:p/>
        </p:txBody>
      </p:sp>
      <p:sp>
        <p:nvSpPr>
          <p:cNvPr id="6" name="Text 4"/>
          <p:cNvSpPr txBox="1"/>
          <p:nvPr/>
        </p:nvSpPr>
        <p:spPr>
          <a:xfrm>
            <a:off x="457200" y="1920240"/>
            <a:ext cx="822960" cy="8229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0"/>
                <a:cs typeface="Cambria" pitchFamily="34" charset="0"/>
              </a:rPr>
              <a:t>P</a:t>
            </a:r>
            <a:endParaRPr lang="en-US" sz="2800" dirty="0"/>
          </a:p>
        </p:txBody>
      </p:sp>
      <p:sp>
        <p:nvSpPr>
          <p:cNvPr id="7" name="Text 5"/>
          <p:cNvSpPr txBox="1"/>
          <p:nvPr/>
        </p:nvSpPr>
        <p:spPr>
          <a:xfrm>
            <a:off x="1508760" y="1901952"/>
            <a:ext cx="3657600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1B2733"/>
                </a:solidFill>
                <a:latin typeface="Cambria" pitchFamily="34" charset="0"/>
                <a:ea typeface="Cambria" pitchFamily="34" charset="0"/>
                <a:cs typeface="Cambria" pitchFamily="34" charset="0"/>
              </a:rPr>
              <a:t>Protons</a:t>
            </a:r>
            <a:endParaRPr lang="en-US" sz="1900" dirty="0"/>
          </a:p>
        </p:txBody>
      </p:sp>
      <p:sp>
        <p:nvSpPr>
          <p:cNvPr id="8" name="Text 6"/>
          <p:cNvSpPr txBox="1"/>
          <p:nvPr/>
        </p:nvSpPr>
        <p:spPr>
          <a:xfrm>
            <a:off x="1508760" y="2331720"/>
            <a:ext cx="6035040" cy="5486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5B6B7A"/>
                </a:solidFill>
                <a:latin typeface="Calibri" pitchFamily="34" charset="0" panose="020F0502020204030204"/>
                <a:ea typeface="Calibri" pitchFamily="34" charset="0" panose="020F0502020204030204"/>
                <a:cs typeface="Calibri" pitchFamily="34" charset="0" panose="020F0502020204030204"/>
              </a:rPr>
              <a:t>Positive charge · nucleus · sets the element (atomic number)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457200" y="3154680"/>
            <a:ext cx="822960" cy="822960"/>
          </a:xfrm>
          <a:prstGeom prst="ellipse">
            <a:avLst/>
          </a:prstGeom>
          <a:solidFill>
            <a:srgbClr val="8A96A3"/>
          </a:solidFill>
        </p:spPr>
        <p:txBody>
          <a:bodyPr/>
          <a:lstStyle/>
          <a:p/>
        </p:txBody>
      </p:sp>
      <p:sp>
        <p:nvSpPr>
          <p:cNvPr id="10" name="Text 8"/>
          <p:cNvSpPr txBox="1"/>
          <p:nvPr/>
        </p:nvSpPr>
        <p:spPr>
          <a:xfrm>
            <a:off x="457200" y="3154680"/>
            <a:ext cx="822960" cy="8229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0"/>
                <a:cs typeface="Cambria" pitchFamily="34" charset="0"/>
              </a:rPr>
              <a:t>N</a:t>
            </a:r>
            <a:endParaRPr lang="en-US" sz="2800" dirty="0"/>
          </a:p>
        </p:txBody>
      </p:sp>
      <p:sp>
        <p:nvSpPr>
          <p:cNvPr id="11" name="Text 9"/>
          <p:cNvSpPr txBox="1"/>
          <p:nvPr/>
        </p:nvSpPr>
        <p:spPr>
          <a:xfrm>
            <a:off x="1508760" y="3136392"/>
            <a:ext cx="3657600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1B2733"/>
                </a:solidFill>
                <a:latin typeface="Cambria" pitchFamily="34" charset="0"/>
                <a:ea typeface="Cambria" pitchFamily="34" charset="0"/>
                <a:cs typeface="Cambria" pitchFamily="34" charset="0"/>
              </a:rPr>
              <a:t>Neutrons</a:t>
            </a:r>
            <a:endParaRPr lang="en-US" sz="1900" dirty="0"/>
          </a:p>
        </p:txBody>
      </p:sp>
      <p:sp>
        <p:nvSpPr>
          <p:cNvPr id="12" name="Text 10"/>
          <p:cNvSpPr txBox="1"/>
          <p:nvPr/>
        </p:nvSpPr>
        <p:spPr>
          <a:xfrm>
            <a:off x="1508760" y="3566160"/>
            <a:ext cx="6035040" cy="5486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5B6B7A"/>
                </a:solidFill>
                <a:latin typeface="Calibri" pitchFamily="34" charset="0" panose="020F0502020204030204"/>
                <a:ea typeface="Calibri" pitchFamily="34" charset="0" panose="020F0502020204030204"/>
                <a:cs typeface="Calibri" pitchFamily="34" charset="0" panose="020F0502020204030204"/>
              </a:rPr>
              <a:t>No charge · nucleus · adds mass, can vary (isotopes)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457200" y="4389120"/>
            <a:ext cx="822960" cy="822960"/>
          </a:xfrm>
          <a:prstGeom prst="ellipse">
            <a:avLst/>
          </a:prstGeom>
          <a:solidFill>
            <a:srgbClr val="02C39A"/>
          </a:solidFill>
        </p:spPr>
        <p:txBody>
          <a:bodyPr/>
          <a:lstStyle/>
          <a:p/>
        </p:txBody>
      </p:sp>
      <p:sp>
        <p:nvSpPr>
          <p:cNvPr id="14" name="Text 12"/>
          <p:cNvSpPr txBox="1"/>
          <p:nvPr/>
        </p:nvSpPr>
        <p:spPr>
          <a:xfrm>
            <a:off x="457200" y="4389120"/>
            <a:ext cx="822960" cy="8229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0"/>
                <a:cs typeface="Cambria" pitchFamily="34" charset="0"/>
              </a:rPr>
              <a:t>E</a:t>
            </a:r>
            <a:endParaRPr lang="en-US" sz="2800" dirty="0"/>
          </a:p>
        </p:txBody>
      </p:sp>
      <p:sp>
        <p:nvSpPr>
          <p:cNvPr id="15" name="Text 13"/>
          <p:cNvSpPr txBox="1"/>
          <p:nvPr/>
        </p:nvSpPr>
        <p:spPr>
          <a:xfrm>
            <a:off x="1508760" y="4370832"/>
            <a:ext cx="3657600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1B2733"/>
                </a:solidFill>
                <a:latin typeface="Cambria" pitchFamily="34" charset="0"/>
                <a:ea typeface="Cambria" pitchFamily="34" charset="0"/>
                <a:cs typeface="Cambria" pitchFamily="34" charset="0"/>
              </a:rPr>
              <a:t>Electrons</a:t>
            </a:r>
            <a:endParaRPr lang="en-US" sz="1900" dirty="0"/>
          </a:p>
        </p:txBody>
      </p:sp>
      <p:sp>
        <p:nvSpPr>
          <p:cNvPr id="16" name="Text 14"/>
          <p:cNvSpPr txBox="1"/>
          <p:nvPr/>
        </p:nvSpPr>
        <p:spPr>
          <a:xfrm>
            <a:off x="1508760" y="4800600"/>
            <a:ext cx="6035040" cy="5486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5B6B7A"/>
                </a:solidFill>
                <a:latin typeface="Calibri" pitchFamily="34" charset="0" panose="020F0502020204030204"/>
                <a:ea typeface="Calibri" pitchFamily="34" charset="0" panose="020F0502020204030204"/>
                <a:cs typeface="Calibri" pitchFamily="34" charset="0" panose="020F0502020204030204"/>
              </a:rPr>
              <a:t>Negative charge · energy levels · nearly no mass</a:t>
            </a:r>
            <a:endParaRPr lang="en-US" sz="1400" dirty="0"/>
          </a:p>
        </p:txBody>
      </p:sp>
      <p:sp>
        <p:nvSpPr>
          <p:cNvPr id="17" name="Shape 15"/>
          <p:cNvSpPr/>
          <p:nvPr/>
        </p:nvSpPr>
        <p:spPr>
          <a:xfrm>
            <a:off x="7863840" y="1920240"/>
            <a:ext cx="3840480" cy="3703320"/>
          </a:xfrm>
          <a:prstGeom prst="roundRect">
            <a:avLst>
              <a:gd name="adj" fmla="val 2963"/>
            </a:avLst>
          </a:prstGeom>
          <a:solidFill>
            <a:srgbClr val="0B1E3D"/>
          </a:solidFill>
        </p:spPr>
        <p:txBody>
          <a:bodyPr/>
          <a:lstStyle/>
          <a:p/>
        </p:txBody>
      </p:sp>
      <p:sp>
        <p:nvSpPr>
          <p:cNvPr id="18" name="Text 16"/>
          <p:cNvSpPr txBox="1"/>
          <p:nvPr/>
        </p:nvSpPr>
        <p:spPr>
          <a:xfrm>
            <a:off x="8138160" y="2148840"/>
            <a:ext cx="329184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150" dirty="0">
                <a:solidFill>
                  <a:srgbClr val="02C39A"/>
                </a:solidFill>
                <a:latin typeface="Calibri" pitchFamily="34" charset="0" panose="020F0502020204030204"/>
                <a:ea typeface="Calibri" pitchFamily="34" charset="0" panose="020F0502020204030204"/>
                <a:cs typeface="Calibri" pitchFamily="34" charset="0" panose="020F0502020204030204"/>
              </a:rPr>
              <a:t>Remember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8138160" y="2606040"/>
            <a:ext cx="3291840" cy="28346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 panose="020F0502020204030204"/>
                <a:ea typeface="Calibri" pitchFamily="34" charset="0" panose="020F0502020204030204"/>
                <a:cs typeface="Calibri" pitchFamily="34" charset="0" panose="020F0502020204030204"/>
              </a:rPr>
              <a:t>Atomic number </a:t>
            </a:r>
            <a:r>
              <a:rPr lang="en-US" sz="1350" dirty="0">
                <a:solidFill>
                  <a:srgbClr val="CADCFC"/>
                </a:solidFill>
                <a:latin typeface="Calibri" pitchFamily="34" charset="0" panose="020F0502020204030204"/>
                <a:ea typeface="Calibri" pitchFamily="34" charset="0" panose="020F0502020204030204"/>
                <a:cs typeface="Calibri" pitchFamily="34" charset="0" panose="020F0502020204030204"/>
              </a:rPr>
              <a:t>= number of protons</a:t>
            </a:r>
          </a:p>
          <a:p>
            <a:pPr marL="0" indent="0">
              <a:lnSpc>
                <a:spcPct val="125000"/>
              </a:lnSpc>
              <a:buNone/>
            </a:pPr>
          </a:p>
          <a:p>
            <a:pPr marL="0" indent="0">
              <a:lnSpc>
                <a:spcPct val="12500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 panose="020F0502020204030204"/>
                <a:ea typeface="Calibri" pitchFamily="34" charset="0" panose="020F0502020204030204"/>
                <a:cs typeface="Calibri" pitchFamily="34" charset="0" panose="020F0502020204030204"/>
              </a:rPr>
              <a:t>Mass number </a:t>
            </a:r>
            <a:r>
              <a:rPr lang="en-US" sz="1350" dirty="0">
                <a:solidFill>
                  <a:srgbClr val="CADCFC"/>
                </a:solidFill>
                <a:latin typeface="Calibri" pitchFamily="34" charset="0" panose="020F0502020204030204"/>
                <a:ea typeface="Calibri" pitchFamily="34" charset="0" panose="020F0502020204030204"/>
                <a:cs typeface="Calibri" pitchFamily="34" charset="0" panose="020F0502020204030204"/>
              </a:rPr>
              <a:t>= protons + neutrons</a:t>
            </a:r>
          </a:p>
          <a:p>
            <a:pPr marL="0" indent="0">
              <a:lnSpc>
                <a:spcPct val="125000"/>
              </a:lnSpc>
              <a:buNone/>
            </a:pPr>
          </a:p>
          <a:p>
            <a:pPr marL="0" indent="0">
              <a:lnSpc>
                <a:spcPct val="12500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 panose="020F0502020204030204"/>
                <a:ea typeface="Calibri" pitchFamily="34" charset="0" panose="020F0502020204030204"/>
                <a:cs typeface="Calibri" pitchFamily="34" charset="0" panose="020F0502020204030204"/>
              </a:rPr>
              <a:t>Neutral atoms </a:t>
            </a:r>
            <a:r>
              <a:rPr lang="en-US" sz="1350" dirty="0">
                <a:solidFill>
                  <a:srgbClr val="CADCFC"/>
                </a:solidFill>
                <a:latin typeface="Calibri" pitchFamily="34" charset="0" panose="020F0502020204030204"/>
                <a:ea typeface="Calibri" pitchFamily="34" charset="0" panose="020F0502020204030204"/>
                <a:cs typeface="Calibri" pitchFamily="34" charset="0" panose="020F0502020204030204"/>
              </a:rPr>
              <a:t>have equal protons and electrons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457200" y="6537960"/>
            <a:ext cx="548640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B6B7A"/>
                </a:solidFill>
                <a:latin typeface="Calibri" pitchFamily="34" charset="0" panose="020F0502020204030204"/>
                <a:ea typeface="Calibri" pitchFamily="34" charset="0" panose="020F0502020204030204"/>
                <a:cs typeface="Calibri" pitchFamily="34" charset="0" panose="020F0502020204030204"/>
              </a:rPr>
              <a:t>Atoms &amp; Atomic Structure - </a:t>
            </a:r>
            <a:r>
              <a:rPr lang="en-US" sz="1000" dirty="0">
                <a:solidFill>
                  <a:srgbClr val="5B6B7A"/>
                </a:solidFill>
                <a:latin typeface="Calibri" pitchFamily="34" charset="0" panose="020F0502020204030204"/>
                <a:ea typeface="Calibri" pitchFamily="34" charset="0" panose="020F0502020204030204"/>
                <a:cs typeface="Calibri" pitchFamily="34" charset="0" panose="020F0502020204030204"/>
                <a:hlinkClick r:id="rId1"/>
              </a:rPr>
              <a:t>www.stemscholarshub.net</a:t>
            </a:r>
            <a:r>
              <a:rPr lang="en-US" sz="1000" dirty="0">
                <a:solidFill>
                  <a:srgbClr val="5B6B7A"/>
                </a:solidFill>
                <a:latin typeface="Calibri" pitchFamily="34" charset="0" panose="020F0502020204030204"/>
                <a:ea typeface="Calibri" pitchFamily="34" charset="0" panose="020F0502020204030204"/>
                <a:cs typeface="Calibri" pitchFamily="34" charset="0" panose="020F0502020204030204"/>
              </a:rPr>
              <a:t> </a:t>
            </a:r>
            <a:endParaRPr lang="en-US" sz="1000" dirty="0"/>
          </a:p>
        </p:txBody>
      </p:sp>
      <p:sp>
        <p:nvSpPr>
          <p:cNvPr id="21" name="Text 19"/>
          <p:cNvSpPr txBox="1"/>
          <p:nvPr/>
        </p:nvSpPr>
        <p:spPr>
          <a:xfrm>
            <a:off x="11430000" y="6537960"/>
            <a:ext cx="45720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B7A"/>
                </a:solidFill>
                <a:latin typeface="Calibri" pitchFamily="34" charset="0" panose="020F0502020204030204"/>
                <a:ea typeface="Calibri" pitchFamily="34" charset="0" panose="020F0502020204030204"/>
                <a:cs typeface="Calibri" pitchFamily="34" charset="0" panose="020F0502020204030204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john mark barbado</cp:lastModifiedBy>
  <cp:revision>1</cp:revision>
  <dcterms:created xsi:type="dcterms:W3CDTF">2026-09-23T12:17:25Z</dcterms:created>
  <dcterms:modified xsi:type="dcterms:W3CDTF">2026-09-23T12:22:21Z</dcterms:modified>
</cp:coreProperties>
</file>