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7" r:id="rId18"/>
    <p:sldId id="278" r:id="rId19"/>
    <p:sldId id="279" r:id="rId20"/>
    <p:sldId id="280" r:id="rId21"/>
    <p:sldId id="272" r:id="rId22"/>
    <p:sldId id="274" r:id="rId23"/>
    <p:sldId id="276" r:id="rId24"/>
    <p:sldId id="275"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5B48BD-3B08-4DAA-B56E-AFA39AB72E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850FB7D-598C-46B2-9C6E-67778CB0EB9A}">
      <dgm:prSet/>
      <dgm:spPr/>
      <dgm:t>
        <a:bodyPr/>
        <a:lstStyle/>
        <a:p>
          <a:r>
            <a:rPr lang="en-US" b="0" i="0" baseline="0" dirty="0"/>
            <a:t>Congruent triangles have equal sides and angles.</a:t>
          </a:r>
          <a:endParaRPr lang="en-US" dirty="0"/>
        </a:p>
      </dgm:t>
    </dgm:pt>
    <dgm:pt modelId="{23EA8395-72EC-4ABA-83E0-8BBCF600FB38}" type="parTrans" cxnId="{9F700EAD-F057-4B4F-835E-25CCAF39E100}">
      <dgm:prSet/>
      <dgm:spPr/>
      <dgm:t>
        <a:bodyPr/>
        <a:lstStyle/>
        <a:p>
          <a:endParaRPr lang="en-US"/>
        </a:p>
      </dgm:t>
    </dgm:pt>
    <dgm:pt modelId="{8E6C687E-2EA4-4320-824D-9D45B66B4096}" type="sibTrans" cxnId="{9F700EAD-F057-4B4F-835E-25CCAF39E100}">
      <dgm:prSet/>
      <dgm:spPr/>
      <dgm:t>
        <a:bodyPr/>
        <a:lstStyle/>
        <a:p>
          <a:endParaRPr lang="en-US"/>
        </a:p>
      </dgm:t>
    </dgm:pt>
    <dgm:pt modelId="{348EFFE6-4F19-4716-B040-31EFE02E3819}">
      <dgm:prSet/>
      <dgm:spPr/>
      <dgm:t>
        <a:bodyPr/>
        <a:lstStyle/>
        <a:p>
          <a:r>
            <a:rPr lang="en-US" b="0" i="0" baseline="0"/>
            <a:t>Used in real-life construction, design, and engineering.</a:t>
          </a:r>
          <a:endParaRPr lang="en-US"/>
        </a:p>
      </dgm:t>
    </dgm:pt>
    <dgm:pt modelId="{FED44372-6620-48FA-BF35-03B3E451BB0A}" type="parTrans" cxnId="{966192A8-C232-43B9-8F2B-7AB7CA6936F1}">
      <dgm:prSet/>
      <dgm:spPr/>
      <dgm:t>
        <a:bodyPr/>
        <a:lstStyle/>
        <a:p>
          <a:endParaRPr lang="en-US"/>
        </a:p>
      </dgm:t>
    </dgm:pt>
    <dgm:pt modelId="{C6C37FF1-458F-4E9E-AB36-C025C721629A}" type="sibTrans" cxnId="{966192A8-C232-43B9-8F2B-7AB7CA6936F1}">
      <dgm:prSet/>
      <dgm:spPr/>
      <dgm:t>
        <a:bodyPr/>
        <a:lstStyle/>
        <a:p>
          <a:endParaRPr lang="en-US"/>
        </a:p>
      </dgm:t>
    </dgm:pt>
    <dgm:pt modelId="{05FFD330-2A3B-48B8-947E-162ABFCF5CE9}">
      <dgm:prSet/>
      <dgm:spPr/>
      <dgm:t>
        <a:bodyPr/>
        <a:lstStyle/>
        <a:p>
          <a:r>
            <a:rPr lang="en-US" b="0" i="0" baseline="0"/>
            <a:t>Essential for solving geometry problems efficiently.</a:t>
          </a:r>
          <a:endParaRPr lang="en-US"/>
        </a:p>
      </dgm:t>
    </dgm:pt>
    <dgm:pt modelId="{B3756166-C5E3-47AE-9E7D-882FB4CEE028}" type="parTrans" cxnId="{EB7E88CD-B0BF-4582-B41C-FAE331CB2F39}">
      <dgm:prSet/>
      <dgm:spPr/>
      <dgm:t>
        <a:bodyPr/>
        <a:lstStyle/>
        <a:p>
          <a:endParaRPr lang="en-US"/>
        </a:p>
      </dgm:t>
    </dgm:pt>
    <dgm:pt modelId="{C3E1F0FA-7CA9-4A05-937A-B021CDA5F2A7}" type="sibTrans" cxnId="{EB7E88CD-B0BF-4582-B41C-FAE331CB2F39}">
      <dgm:prSet/>
      <dgm:spPr/>
      <dgm:t>
        <a:bodyPr/>
        <a:lstStyle/>
        <a:p>
          <a:endParaRPr lang="en-US"/>
        </a:p>
      </dgm:t>
    </dgm:pt>
    <dgm:pt modelId="{9172496A-BF97-4773-A44D-95477FB38FFA}" type="pres">
      <dgm:prSet presAssocID="{FF5B48BD-3B08-4DAA-B56E-AFA39AB72E18}" presName="root" presStyleCnt="0">
        <dgm:presLayoutVars>
          <dgm:dir/>
          <dgm:resizeHandles val="exact"/>
        </dgm:presLayoutVars>
      </dgm:prSet>
      <dgm:spPr/>
    </dgm:pt>
    <dgm:pt modelId="{B2F97F63-9C0C-464F-A479-C0B0EECAAF5E}" type="pres">
      <dgm:prSet presAssocID="{2850FB7D-598C-46B2-9C6E-67778CB0EB9A}" presName="compNode" presStyleCnt="0"/>
      <dgm:spPr/>
    </dgm:pt>
    <dgm:pt modelId="{E8B75952-5A3D-45C0-A9F1-F4124A7B47CF}" type="pres">
      <dgm:prSet presAssocID="{2850FB7D-598C-46B2-9C6E-67778CB0EB9A}" presName="bgRect" presStyleLbl="bgShp" presStyleIdx="0" presStyleCnt="3"/>
      <dgm:spPr/>
    </dgm:pt>
    <dgm:pt modelId="{EFE8EC2C-C5A8-460B-9E78-0B2AC796F601}" type="pres">
      <dgm:prSet presAssocID="{2850FB7D-598C-46B2-9C6E-67778CB0EB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iangle Shape"/>
        </a:ext>
      </dgm:extLst>
    </dgm:pt>
    <dgm:pt modelId="{DDC9EB8A-A271-4C0C-AA3A-F7EB3CEAEA20}" type="pres">
      <dgm:prSet presAssocID="{2850FB7D-598C-46B2-9C6E-67778CB0EB9A}" presName="spaceRect" presStyleCnt="0"/>
      <dgm:spPr/>
    </dgm:pt>
    <dgm:pt modelId="{877AAF0E-1064-4833-A75A-60A68212BE96}" type="pres">
      <dgm:prSet presAssocID="{2850FB7D-598C-46B2-9C6E-67778CB0EB9A}" presName="parTx" presStyleLbl="revTx" presStyleIdx="0" presStyleCnt="3">
        <dgm:presLayoutVars>
          <dgm:chMax val="0"/>
          <dgm:chPref val="0"/>
        </dgm:presLayoutVars>
      </dgm:prSet>
      <dgm:spPr/>
    </dgm:pt>
    <dgm:pt modelId="{98DE0882-2C2F-4D57-98DC-0F355BA81EE0}" type="pres">
      <dgm:prSet presAssocID="{8E6C687E-2EA4-4320-824D-9D45B66B4096}" presName="sibTrans" presStyleCnt="0"/>
      <dgm:spPr/>
    </dgm:pt>
    <dgm:pt modelId="{6FCC8F7C-9A1D-4DB1-8161-644D5827A770}" type="pres">
      <dgm:prSet presAssocID="{348EFFE6-4F19-4716-B040-31EFE02E3819}" presName="compNode" presStyleCnt="0"/>
      <dgm:spPr/>
    </dgm:pt>
    <dgm:pt modelId="{D9841EB4-75C8-4581-B70B-265C634C2AFD}" type="pres">
      <dgm:prSet presAssocID="{348EFFE6-4F19-4716-B040-31EFE02E3819}" presName="bgRect" presStyleLbl="bgShp" presStyleIdx="1" presStyleCnt="3"/>
      <dgm:spPr/>
    </dgm:pt>
    <dgm:pt modelId="{E1A82648-47DF-43BD-8EAB-F7F5D5F16399}" type="pres">
      <dgm:prSet presAssocID="{348EFFE6-4F19-4716-B040-31EFE02E38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sign"/>
        </a:ext>
      </dgm:extLst>
    </dgm:pt>
    <dgm:pt modelId="{D6FC310F-912A-4D35-85BF-592EE96EF917}" type="pres">
      <dgm:prSet presAssocID="{348EFFE6-4F19-4716-B040-31EFE02E3819}" presName="spaceRect" presStyleCnt="0"/>
      <dgm:spPr/>
    </dgm:pt>
    <dgm:pt modelId="{37557E2D-1BF4-44F0-9DCC-A3F1C8E35BD4}" type="pres">
      <dgm:prSet presAssocID="{348EFFE6-4F19-4716-B040-31EFE02E3819}" presName="parTx" presStyleLbl="revTx" presStyleIdx="1" presStyleCnt="3">
        <dgm:presLayoutVars>
          <dgm:chMax val="0"/>
          <dgm:chPref val="0"/>
        </dgm:presLayoutVars>
      </dgm:prSet>
      <dgm:spPr/>
    </dgm:pt>
    <dgm:pt modelId="{03F0CCB8-D26D-4345-B32D-E122B3822F8C}" type="pres">
      <dgm:prSet presAssocID="{C6C37FF1-458F-4E9E-AB36-C025C721629A}" presName="sibTrans" presStyleCnt="0"/>
      <dgm:spPr/>
    </dgm:pt>
    <dgm:pt modelId="{051EEC6F-DE66-4379-AFEC-C3B52A30712E}" type="pres">
      <dgm:prSet presAssocID="{05FFD330-2A3B-48B8-947E-162ABFCF5CE9}" presName="compNode" presStyleCnt="0"/>
      <dgm:spPr/>
    </dgm:pt>
    <dgm:pt modelId="{2871E2FA-0CB6-49EC-B6DC-DE717D694B5E}" type="pres">
      <dgm:prSet presAssocID="{05FFD330-2A3B-48B8-947E-162ABFCF5CE9}" presName="bgRect" presStyleLbl="bgShp" presStyleIdx="2" presStyleCnt="3"/>
      <dgm:spPr/>
    </dgm:pt>
    <dgm:pt modelId="{81E0B6B7-4489-438E-9E0E-1ED7B6EC40CE}" type="pres">
      <dgm:prSet presAssocID="{05FFD330-2A3B-48B8-947E-162ABFCF5C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edule Event Action"/>
        </a:ext>
      </dgm:extLst>
    </dgm:pt>
    <dgm:pt modelId="{030A0CE6-DF13-499B-8196-113C988B9C2E}" type="pres">
      <dgm:prSet presAssocID="{05FFD330-2A3B-48B8-947E-162ABFCF5CE9}" presName="spaceRect" presStyleCnt="0"/>
      <dgm:spPr/>
    </dgm:pt>
    <dgm:pt modelId="{C6841DCB-06BA-4E92-9B71-09BCFF102930}" type="pres">
      <dgm:prSet presAssocID="{05FFD330-2A3B-48B8-947E-162ABFCF5CE9}" presName="parTx" presStyleLbl="revTx" presStyleIdx="2" presStyleCnt="3">
        <dgm:presLayoutVars>
          <dgm:chMax val="0"/>
          <dgm:chPref val="0"/>
        </dgm:presLayoutVars>
      </dgm:prSet>
      <dgm:spPr/>
    </dgm:pt>
  </dgm:ptLst>
  <dgm:cxnLst>
    <dgm:cxn modelId="{5EB8E638-26F3-402C-9906-8CA44AEAE883}" type="presOf" srcId="{2850FB7D-598C-46B2-9C6E-67778CB0EB9A}" destId="{877AAF0E-1064-4833-A75A-60A68212BE96}" srcOrd="0" destOrd="0" presId="urn:microsoft.com/office/officeart/2018/2/layout/IconVerticalSolidList"/>
    <dgm:cxn modelId="{F12DD05B-667E-42D6-959E-3FF56083C339}" type="presOf" srcId="{05FFD330-2A3B-48B8-947E-162ABFCF5CE9}" destId="{C6841DCB-06BA-4E92-9B71-09BCFF102930}" srcOrd="0" destOrd="0" presId="urn:microsoft.com/office/officeart/2018/2/layout/IconVerticalSolidList"/>
    <dgm:cxn modelId="{966192A8-C232-43B9-8F2B-7AB7CA6936F1}" srcId="{FF5B48BD-3B08-4DAA-B56E-AFA39AB72E18}" destId="{348EFFE6-4F19-4716-B040-31EFE02E3819}" srcOrd="1" destOrd="0" parTransId="{FED44372-6620-48FA-BF35-03B3E451BB0A}" sibTransId="{C6C37FF1-458F-4E9E-AB36-C025C721629A}"/>
    <dgm:cxn modelId="{9F700EAD-F057-4B4F-835E-25CCAF39E100}" srcId="{FF5B48BD-3B08-4DAA-B56E-AFA39AB72E18}" destId="{2850FB7D-598C-46B2-9C6E-67778CB0EB9A}" srcOrd="0" destOrd="0" parTransId="{23EA8395-72EC-4ABA-83E0-8BBCF600FB38}" sibTransId="{8E6C687E-2EA4-4320-824D-9D45B66B4096}"/>
    <dgm:cxn modelId="{DE82ACC7-DA92-4616-8B3C-0D85561308E7}" type="presOf" srcId="{348EFFE6-4F19-4716-B040-31EFE02E3819}" destId="{37557E2D-1BF4-44F0-9DCC-A3F1C8E35BD4}" srcOrd="0" destOrd="0" presId="urn:microsoft.com/office/officeart/2018/2/layout/IconVerticalSolidList"/>
    <dgm:cxn modelId="{EB7E88CD-B0BF-4582-B41C-FAE331CB2F39}" srcId="{FF5B48BD-3B08-4DAA-B56E-AFA39AB72E18}" destId="{05FFD330-2A3B-48B8-947E-162ABFCF5CE9}" srcOrd="2" destOrd="0" parTransId="{B3756166-C5E3-47AE-9E7D-882FB4CEE028}" sibTransId="{C3E1F0FA-7CA9-4A05-937A-B021CDA5F2A7}"/>
    <dgm:cxn modelId="{ADF87DF1-8A29-43FA-9A0D-82B81E429CC0}" type="presOf" srcId="{FF5B48BD-3B08-4DAA-B56E-AFA39AB72E18}" destId="{9172496A-BF97-4773-A44D-95477FB38FFA}" srcOrd="0" destOrd="0" presId="urn:microsoft.com/office/officeart/2018/2/layout/IconVerticalSolidList"/>
    <dgm:cxn modelId="{6E45DBBB-0855-4C4A-9AF0-13A696C04249}" type="presParOf" srcId="{9172496A-BF97-4773-A44D-95477FB38FFA}" destId="{B2F97F63-9C0C-464F-A479-C0B0EECAAF5E}" srcOrd="0" destOrd="0" presId="urn:microsoft.com/office/officeart/2018/2/layout/IconVerticalSolidList"/>
    <dgm:cxn modelId="{5724B358-A8DF-42B4-8860-177FB84E4ED2}" type="presParOf" srcId="{B2F97F63-9C0C-464F-A479-C0B0EECAAF5E}" destId="{E8B75952-5A3D-45C0-A9F1-F4124A7B47CF}" srcOrd="0" destOrd="0" presId="urn:microsoft.com/office/officeart/2018/2/layout/IconVerticalSolidList"/>
    <dgm:cxn modelId="{42327033-F26C-4D31-9919-8EB4F99C3841}" type="presParOf" srcId="{B2F97F63-9C0C-464F-A479-C0B0EECAAF5E}" destId="{EFE8EC2C-C5A8-460B-9E78-0B2AC796F601}" srcOrd="1" destOrd="0" presId="urn:microsoft.com/office/officeart/2018/2/layout/IconVerticalSolidList"/>
    <dgm:cxn modelId="{047F1A85-3D52-41C0-A980-660E44DC0A7E}" type="presParOf" srcId="{B2F97F63-9C0C-464F-A479-C0B0EECAAF5E}" destId="{DDC9EB8A-A271-4C0C-AA3A-F7EB3CEAEA20}" srcOrd="2" destOrd="0" presId="urn:microsoft.com/office/officeart/2018/2/layout/IconVerticalSolidList"/>
    <dgm:cxn modelId="{28A9A24B-6550-4903-8355-CE22EDE69837}" type="presParOf" srcId="{B2F97F63-9C0C-464F-A479-C0B0EECAAF5E}" destId="{877AAF0E-1064-4833-A75A-60A68212BE96}" srcOrd="3" destOrd="0" presId="urn:microsoft.com/office/officeart/2018/2/layout/IconVerticalSolidList"/>
    <dgm:cxn modelId="{65B177C7-C009-4DCC-8EBA-49EDF8AC4AAE}" type="presParOf" srcId="{9172496A-BF97-4773-A44D-95477FB38FFA}" destId="{98DE0882-2C2F-4D57-98DC-0F355BA81EE0}" srcOrd="1" destOrd="0" presId="urn:microsoft.com/office/officeart/2018/2/layout/IconVerticalSolidList"/>
    <dgm:cxn modelId="{E0DBFE44-A303-4AFE-B3F8-09D11ADCBA0A}" type="presParOf" srcId="{9172496A-BF97-4773-A44D-95477FB38FFA}" destId="{6FCC8F7C-9A1D-4DB1-8161-644D5827A770}" srcOrd="2" destOrd="0" presId="urn:microsoft.com/office/officeart/2018/2/layout/IconVerticalSolidList"/>
    <dgm:cxn modelId="{A385901B-E713-4CDA-9728-B317B051D081}" type="presParOf" srcId="{6FCC8F7C-9A1D-4DB1-8161-644D5827A770}" destId="{D9841EB4-75C8-4581-B70B-265C634C2AFD}" srcOrd="0" destOrd="0" presId="urn:microsoft.com/office/officeart/2018/2/layout/IconVerticalSolidList"/>
    <dgm:cxn modelId="{119178C3-27B8-445E-AFFE-A578E96E6CC1}" type="presParOf" srcId="{6FCC8F7C-9A1D-4DB1-8161-644D5827A770}" destId="{E1A82648-47DF-43BD-8EAB-F7F5D5F16399}" srcOrd="1" destOrd="0" presId="urn:microsoft.com/office/officeart/2018/2/layout/IconVerticalSolidList"/>
    <dgm:cxn modelId="{3FDDEFA0-369A-48C9-96B9-EBA228A3761D}" type="presParOf" srcId="{6FCC8F7C-9A1D-4DB1-8161-644D5827A770}" destId="{D6FC310F-912A-4D35-85BF-592EE96EF917}" srcOrd="2" destOrd="0" presId="urn:microsoft.com/office/officeart/2018/2/layout/IconVerticalSolidList"/>
    <dgm:cxn modelId="{03F0CFD6-177A-415A-B309-832C47A6C4B8}" type="presParOf" srcId="{6FCC8F7C-9A1D-4DB1-8161-644D5827A770}" destId="{37557E2D-1BF4-44F0-9DCC-A3F1C8E35BD4}" srcOrd="3" destOrd="0" presId="urn:microsoft.com/office/officeart/2018/2/layout/IconVerticalSolidList"/>
    <dgm:cxn modelId="{368FA4F8-0D36-44B4-B836-4479D0C0F810}" type="presParOf" srcId="{9172496A-BF97-4773-A44D-95477FB38FFA}" destId="{03F0CCB8-D26D-4345-B32D-E122B3822F8C}" srcOrd="3" destOrd="0" presId="urn:microsoft.com/office/officeart/2018/2/layout/IconVerticalSolidList"/>
    <dgm:cxn modelId="{E16416A2-72DB-4D67-B6F9-B5E9AF099DF9}" type="presParOf" srcId="{9172496A-BF97-4773-A44D-95477FB38FFA}" destId="{051EEC6F-DE66-4379-AFEC-C3B52A30712E}" srcOrd="4" destOrd="0" presId="urn:microsoft.com/office/officeart/2018/2/layout/IconVerticalSolidList"/>
    <dgm:cxn modelId="{C5EE1D2B-F575-4533-A6D2-57C899311040}" type="presParOf" srcId="{051EEC6F-DE66-4379-AFEC-C3B52A30712E}" destId="{2871E2FA-0CB6-49EC-B6DC-DE717D694B5E}" srcOrd="0" destOrd="0" presId="urn:microsoft.com/office/officeart/2018/2/layout/IconVerticalSolidList"/>
    <dgm:cxn modelId="{82F858E3-077B-4431-BBFB-F395DA1F15B7}" type="presParOf" srcId="{051EEC6F-DE66-4379-AFEC-C3B52A30712E}" destId="{81E0B6B7-4489-438E-9E0E-1ED7B6EC40CE}" srcOrd="1" destOrd="0" presId="urn:microsoft.com/office/officeart/2018/2/layout/IconVerticalSolidList"/>
    <dgm:cxn modelId="{0F21E18A-3083-4809-8804-233F4323ACCE}" type="presParOf" srcId="{051EEC6F-DE66-4379-AFEC-C3B52A30712E}" destId="{030A0CE6-DF13-499B-8196-113C988B9C2E}" srcOrd="2" destOrd="0" presId="urn:microsoft.com/office/officeart/2018/2/layout/IconVerticalSolidList"/>
    <dgm:cxn modelId="{6BADA7A9-D159-4A6B-9F05-B75A870FED3D}" type="presParOf" srcId="{051EEC6F-DE66-4379-AFEC-C3B52A30712E}" destId="{C6841DCB-06BA-4E92-9B71-09BCFF1029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3FC138-0328-4771-8931-1AE1D5605F9E}"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767A222B-C7C4-4504-8662-9618BC3A6314}">
      <dgm:prSet custT="1"/>
      <dgm:spPr/>
      <dgm:t>
        <a:bodyPr/>
        <a:lstStyle/>
        <a:p>
          <a:r>
            <a:rPr lang="en-US" sz="2000" b="1" i="0" baseline="0" dirty="0"/>
            <a:t>1. Perpendicular Lines</a:t>
          </a:r>
          <a:r>
            <a:rPr lang="en-US" sz="2000" b="0" i="0" baseline="0" dirty="0"/>
            <a:t> – form right angles (90°). Right angles are congruent.</a:t>
          </a:r>
          <a:endParaRPr lang="en-US" sz="2000" dirty="0"/>
        </a:p>
      </dgm:t>
    </dgm:pt>
    <dgm:pt modelId="{4AD17A6E-BCA9-4906-A0CE-8666418DDBA9}" type="parTrans" cxnId="{2A8E552A-321D-497F-9CD6-5AA590D7BAAA}">
      <dgm:prSet/>
      <dgm:spPr/>
      <dgm:t>
        <a:bodyPr/>
        <a:lstStyle/>
        <a:p>
          <a:endParaRPr lang="en-US" sz="2000"/>
        </a:p>
      </dgm:t>
    </dgm:pt>
    <dgm:pt modelId="{9037B7D2-93C9-41F7-9FD0-0D3132513623}" type="sibTrans" cxnId="{2A8E552A-321D-497F-9CD6-5AA590D7BAAA}">
      <dgm:prSet/>
      <dgm:spPr/>
      <dgm:t>
        <a:bodyPr/>
        <a:lstStyle/>
        <a:p>
          <a:endParaRPr lang="en-US" sz="2000"/>
        </a:p>
      </dgm:t>
    </dgm:pt>
    <dgm:pt modelId="{E4F47B50-9C18-42B0-AE64-DB58720981B1}">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i="0" baseline="0" dirty="0"/>
            <a:t>2. Midpoint</a:t>
          </a:r>
          <a:r>
            <a:rPr lang="en-US" sz="2000" b="0" i="0" baseline="0" dirty="0"/>
            <a:t> – divides a segment into two equal parts.</a:t>
          </a:r>
        </a:p>
        <a:p>
          <a:pPr marL="0" lvl="0" defTabSz="844550">
            <a:lnSpc>
              <a:spcPct val="90000"/>
            </a:lnSpc>
            <a:spcBef>
              <a:spcPct val="0"/>
            </a:spcBef>
            <a:spcAft>
              <a:spcPct val="35000"/>
            </a:spcAft>
            <a:buNone/>
          </a:pPr>
          <a:r>
            <a:rPr lang="en-US" sz="2000" b="1" i="0" baseline="0" dirty="0"/>
            <a:t>3. Reflexive Property</a:t>
          </a:r>
          <a:r>
            <a:rPr lang="en-US" sz="2000" b="0" i="0" baseline="0" dirty="0"/>
            <a:t> – a side or angle is equal to itself.</a:t>
          </a:r>
          <a:endParaRPr lang="en-US" sz="2000" dirty="0"/>
        </a:p>
      </dgm:t>
    </dgm:pt>
    <dgm:pt modelId="{5B526B2B-3FE4-432A-B64F-C47E4648AE41}" type="parTrans" cxnId="{7F05A1AA-00AD-404F-A904-B2B707800A77}">
      <dgm:prSet/>
      <dgm:spPr/>
      <dgm:t>
        <a:bodyPr/>
        <a:lstStyle/>
        <a:p>
          <a:endParaRPr lang="en-US" sz="2000"/>
        </a:p>
      </dgm:t>
    </dgm:pt>
    <dgm:pt modelId="{4CC8E711-2E39-4E5E-86D7-5F5C7287EACB}" type="sibTrans" cxnId="{7F05A1AA-00AD-404F-A904-B2B707800A77}">
      <dgm:prSet/>
      <dgm:spPr/>
      <dgm:t>
        <a:bodyPr/>
        <a:lstStyle/>
        <a:p>
          <a:endParaRPr lang="en-US" sz="2000"/>
        </a:p>
      </dgm:t>
    </dgm:pt>
    <dgm:pt modelId="{3FB50832-2EA5-4BA4-93D5-26C7BDC68CDA}">
      <dgm:prSet custT="1"/>
      <dgm:spPr/>
      <dgm:t>
        <a:bodyPr/>
        <a:lstStyle/>
        <a:p>
          <a:r>
            <a:rPr lang="en-US" sz="2000" b="1" i="0" baseline="0" dirty="0"/>
            <a:t>4. Vertical Angles</a:t>
          </a:r>
          <a:r>
            <a:rPr lang="en-US" sz="2000" b="0" i="0" baseline="0" dirty="0"/>
            <a:t> – angles opposite each other when two lines intersect are congruent.</a:t>
          </a:r>
          <a:endParaRPr lang="en-US" sz="2000" dirty="0"/>
        </a:p>
      </dgm:t>
    </dgm:pt>
    <dgm:pt modelId="{1CF6E95C-BB49-4ED9-976F-818343F45BE1}" type="parTrans" cxnId="{365C1DD5-F9DE-4B61-8906-B1819E5B5FC7}">
      <dgm:prSet/>
      <dgm:spPr/>
      <dgm:t>
        <a:bodyPr/>
        <a:lstStyle/>
        <a:p>
          <a:endParaRPr lang="en-US" sz="2000"/>
        </a:p>
      </dgm:t>
    </dgm:pt>
    <dgm:pt modelId="{DBC5789A-4D57-4A98-A4B3-2AB87FD2E2A6}" type="sibTrans" cxnId="{365C1DD5-F9DE-4B61-8906-B1819E5B5FC7}">
      <dgm:prSet/>
      <dgm:spPr/>
      <dgm:t>
        <a:bodyPr/>
        <a:lstStyle/>
        <a:p>
          <a:endParaRPr lang="en-US" sz="2000"/>
        </a:p>
      </dgm:t>
    </dgm:pt>
    <dgm:pt modelId="{95E6070E-23D1-400F-8752-D4D51688A5F7}">
      <dgm:prSet custT="1"/>
      <dgm:spPr/>
      <dgm:t>
        <a:bodyPr/>
        <a:lstStyle/>
        <a:p>
          <a:r>
            <a:rPr lang="en-US" sz="2400" b="1" i="0" baseline="0" dirty="0"/>
            <a:t>5. Angle Bisector</a:t>
          </a:r>
          <a:r>
            <a:rPr lang="en-US" sz="2400" b="0" i="0" baseline="0" dirty="0"/>
            <a:t> – divides an angle into two equal parts.</a:t>
          </a:r>
          <a:endParaRPr lang="en-US" sz="2400" dirty="0"/>
        </a:p>
      </dgm:t>
    </dgm:pt>
    <dgm:pt modelId="{3F3DDBD0-9507-4C7B-A85E-0550DBE5CDC8}" type="parTrans" cxnId="{0EB35076-C76B-476E-8EDC-4F1039F80E8C}">
      <dgm:prSet/>
      <dgm:spPr/>
      <dgm:t>
        <a:bodyPr/>
        <a:lstStyle/>
        <a:p>
          <a:endParaRPr lang="en-US" sz="2000"/>
        </a:p>
      </dgm:t>
    </dgm:pt>
    <dgm:pt modelId="{7E885C6E-C405-477C-A57D-EC68721603CD}" type="sibTrans" cxnId="{0EB35076-C76B-476E-8EDC-4F1039F80E8C}">
      <dgm:prSet/>
      <dgm:spPr/>
      <dgm:t>
        <a:bodyPr/>
        <a:lstStyle/>
        <a:p>
          <a:endParaRPr lang="en-US" sz="2000"/>
        </a:p>
      </dgm:t>
    </dgm:pt>
    <dgm:pt modelId="{D2AFBC90-0020-43E3-8106-0E8C2CEF5187}">
      <dgm:prSet custT="1"/>
      <dgm:spPr/>
      <dgm:t>
        <a:bodyPr/>
        <a:lstStyle/>
        <a:p>
          <a:r>
            <a:rPr lang="en-US" sz="2000" b="1" i="0" baseline="0" dirty="0"/>
            <a:t>6. Segment Bisector</a:t>
          </a:r>
          <a:r>
            <a:rPr lang="en-US" sz="2000" b="0" i="0" baseline="0" dirty="0"/>
            <a:t> – divides a segment into two equal parts; trisector divides into three equal parts.</a:t>
          </a:r>
          <a:endParaRPr lang="en-US" sz="2000" dirty="0"/>
        </a:p>
      </dgm:t>
    </dgm:pt>
    <dgm:pt modelId="{AB33B3B2-9FCD-4427-A19C-B98F4D346ABD}" type="parTrans" cxnId="{66584CA3-76E6-4EB4-A832-F9B166DDCF68}">
      <dgm:prSet/>
      <dgm:spPr/>
      <dgm:t>
        <a:bodyPr/>
        <a:lstStyle/>
        <a:p>
          <a:endParaRPr lang="en-US" sz="2000"/>
        </a:p>
      </dgm:t>
    </dgm:pt>
    <dgm:pt modelId="{6E6D858F-2C92-4524-A724-0DDE58E8CC63}" type="sibTrans" cxnId="{66584CA3-76E6-4EB4-A832-F9B166DDCF68}">
      <dgm:prSet/>
      <dgm:spPr/>
      <dgm:t>
        <a:bodyPr/>
        <a:lstStyle/>
        <a:p>
          <a:endParaRPr lang="en-US" sz="2000"/>
        </a:p>
      </dgm:t>
    </dgm:pt>
    <dgm:pt modelId="{CB535E5F-D150-4C77-A340-6B0CCB7D6449}">
      <dgm:prSet custT="1"/>
      <dgm:spPr/>
      <dgm:t>
        <a:bodyPr/>
        <a:lstStyle/>
        <a:p>
          <a:r>
            <a:rPr lang="en-US" sz="2000" b="1" i="0" baseline="0" dirty="0"/>
            <a:t>7. Supplementary Angles of Congruent Angles are Congruent</a:t>
          </a:r>
          <a:r>
            <a:rPr lang="en-US" sz="2000" b="0" i="0" baseline="0" dirty="0"/>
            <a:t> – if two angles are equal, their supplements are also equal.</a:t>
          </a:r>
          <a:endParaRPr lang="en-US" sz="2000" dirty="0"/>
        </a:p>
      </dgm:t>
    </dgm:pt>
    <dgm:pt modelId="{37BDD1D2-8384-49EF-A4BC-6465F4F21A5E}" type="parTrans" cxnId="{FCA3D8D7-2778-4CC8-8326-2792C2BBBE99}">
      <dgm:prSet/>
      <dgm:spPr/>
      <dgm:t>
        <a:bodyPr/>
        <a:lstStyle/>
        <a:p>
          <a:endParaRPr lang="en-US" sz="2000"/>
        </a:p>
      </dgm:t>
    </dgm:pt>
    <dgm:pt modelId="{DB4AA5B1-877A-4DAF-9849-F58CF2C09268}" type="sibTrans" cxnId="{FCA3D8D7-2778-4CC8-8326-2792C2BBBE99}">
      <dgm:prSet/>
      <dgm:spPr/>
      <dgm:t>
        <a:bodyPr/>
        <a:lstStyle/>
        <a:p>
          <a:endParaRPr lang="en-US" sz="2000"/>
        </a:p>
      </dgm:t>
    </dgm:pt>
    <dgm:pt modelId="{D6273A5B-2DBD-4D7D-B789-5E7CFF369923}" type="pres">
      <dgm:prSet presAssocID="{213FC138-0328-4771-8931-1AE1D5605F9E}" presName="linear" presStyleCnt="0">
        <dgm:presLayoutVars>
          <dgm:animLvl val="lvl"/>
          <dgm:resizeHandles val="exact"/>
        </dgm:presLayoutVars>
      </dgm:prSet>
      <dgm:spPr/>
    </dgm:pt>
    <dgm:pt modelId="{D6922D52-EB40-4B3D-9706-A2B34D0E0A2B}" type="pres">
      <dgm:prSet presAssocID="{767A222B-C7C4-4504-8662-9618BC3A6314}" presName="parentText" presStyleLbl="node1" presStyleIdx="0" presStyleCnt="6">
        <dgm:presLayoutVars>
          <dgm:chMax val="0"/>
          <dgm:bulletEnabled val="1"/>
        </dgm:presLayoutVars>
      </dgm:prSet>
      <dgm:spPr/>
    </dgm:pt>
    <dgm:pt modelId="{ADA84698-C43B-4195-BE3D-FA577F9769EE}" type="pres">
      <dgm:prSet presAssocID="{9037B7D2-93C9-41F7-9FD0-0D3132513623}" presName="spacer" presStyleCnt="0"/>
      <dgm:spPr/>
    </dgm:pt>
    <dgm:pt modelId="{14DC82B4-DE82-4E05-A10C-E270AB5C69CB}" type="pres">
      <dgm:prSet presAssocID="{E4F47B50-9C18-42B0-AE64-DB58720981B1}" presName="parentText" presStyleLbl="node1" presStyleIdx="1" presStyleCnt="6">
        <dgm:presLayoutVars>
          <dgm:chMax val="0"/>
          <dgm:bulletEnabled val="1"/>
        </dgm:presLayoutVars>
      </dgm:prSet>
      <dgm:spPr/>
    </dgm:pt>
    <dgm:pt modelId="{7B460761-0E2B-4BCA-9448-CEA30FAA9B76}" type="pres">
      <dgm:prSet presAssocID="{4CC8E711-2E39-4E5E-86D7-5F5C7287EACB}" presName="spacer" presStyleCnt="0"/>
      <dgm:spPr/>
    </dgm:pt>
    <dgm:pt modelId="{EC3CA023-08EB-4FAB-BED4-F85FABF9FD17}" type="pres">
      <dgm:prSet presAssocID="{3FB50832-2EA5-4BA4-93D5-26C7BDC68CDA}" presName="parentText" presStyleLbl="node1" presStyleIdx="2" presStyleCnt="6">
        <dgm:presLayoutVars>
          <dgm:chMax val="0"/>
          <dgm:bulletEnabled val="1"/>
        </dgm:presLayoutVars>
      </dgm:prSet>
      <dgm:spPr/>
    </dgm:pt>
    <dgm:pt modelId="{6B06F570-345D-4622-88DC-348CE392D63D}" type="pres">
      <dgm:prSet presAssocID="{DBC5789A-4D57-4A98-A4B3-2AB87FD2E2A6}" presName="spacer" presStyleCnt="0"/>
      <dgm:spPr/>
    </dgm:pt>
    <dgm:pt modelId="{FF1F6F24-FCA3-4AB5-BCD0-87FE4349FF27}" type="pres">
      <dgm:prSet presAssocID="{95E6070E-23D1-400F-8752-D4D51688A5F7}" presName="parentText" presStyleLbl="node1" presStyleIdx="3" presStyleCnt="6">
        <dgm:presLayoutVars>
          <dgm:chMax val="0"/>
          <dgm:bulletEnabled val="1"/>
        </dgm:presLayoutVars>
      </dgm:prSet>
      <dgm:spPr/>
    </dgm:pt>
    <dgm:pt modelId="{16C5CB72-2353-4FFB-97C3-6470D74427F0}" type="pres">
      <dgm:prSet presAssocID="{7E885C6E-C405-477C-A57D-EC68721603CD}" presName="spacer" presStyleCnt="0"/>
      <dgm:spPr/>
    </dgm:pt>
    <dgm:pt modelId="{47E614AB-01C2-4B8D-91EC-B741A35FA3F0}" type="pres">
      <dgm:prSet presAssocID="{D2AFBC90-0020-43E3-8106-0E8C2CEF5187}" presName="parentText" presStyleLbl="node1" presStyleIdx="4" presStyleCnt="6">
        <dgm:presLayoutVars>
          <dgm:chMax val="0"/>
          <dgm:bulletEnabled val="1"/>
        </dgm:presLayoutVars>
      </dgm:prSet>
      <dgm:spPr/>
    </dgm:pt>
    <dgm:pt modelId="{9276A89E-DD75-49F2-B743-9A86FA9B3812}" type="pres">
      <dgm:prSet presAssocID="{6E6D858F-2C92-4524-A724-0DDE58E8CC63}" presName="spacer" presStyleCnt="0"/>
      <dgm:spPr/>
    </dgm:pt>
    <dgm:pt modelId="{B3E3E1B1-87FD-46CA-AF65-0C173E767D72}" type="pres">
      <dgm:prSet presAssocID="{CB535E5F-D150-4C77-A340-6B0CCB7D6449}" presName="parentText" presStyleLbl="node1" presStyleIdx="5" presStyleCnt="6">
        <dgm:presLayoutVars>
          <dgm:chMax val="0"/>
          <dgm:bulletEnabled val="1"/>
        </dgm:presLayoutVars>
      </dgm:prSet>
      <dgm:spPr/>
    </dgm:pt>
  </dgm:ptLst>
  <dgm:cxnLst>
    <dgm:cxn modelId="{2A8E552A-321D-497F-9CD6-5AA590D7BAAA}" srcId="{213FC138-0328-4771-8931-1AE1D5605F9E}" destId="{767A222B-C7C4-4504-8662-9618BC3A6314}" srcOrd="0" destOrd="0" parTransId="{4AD17A6E-BCA9-4906-A0CE-8666418DDBA9}" sibTransId="{9037B7D2-93C9-41F7-9FD0-0D3132513623}"/>
    <dgm:cxn modelId="{8823512B-B284-4266-9039-EFB42016C645}" type="presOf" srcId="{213FC138-0328-4771-8931-1AE1D5605F9E}" destId="{D6273A5B-2DBD-4D7D-B789-5E7CFF369923}" srcOrd="0" destOrd="0" presId="urn:microsoft.com/office/officeart/2005/8/layout/vList2"/>
    <dgm:cxn modelId="{0EB35076-C76B-476E-8EDC-4F1039F80E8C}" srcId="{213FC138-0328-4771-8931-1AE1D5605F9E}" destId="{95E6070E-23D1-400F-8752-D4D51688A5F7}" srcOrd="3" destOrd="0" parTransId="{3F3DDBD0-9507-4C7B-A85E-0550DBE5CDC8}" sibTransId="{7E885C6E-C405-477C-A57D-EC68721603CD}"/>
    <dgm:cxn modelId="{B5BEEC79-27D1-442A-8D0B-F0A360854231}" type="presOf" srcId="{E4F47B50-9C18-42B0-AE64-DB58720981B1}" destId="{14DC82B4-DE82-4E05-A10C-E270AB5C69CB}" srcOrd="0" destOrd="0" presId="urn:microsoft.com/office/officeart/2005/8/layout/vList2"/>
    <dgm:cxn modelId="{AD12818C-2945-4440-BA4D-5E23CD636F19}" type="presOf" srcId="{95E6070E-23D1-400F-8752-D4D51688A5F7}" destId="{FF1F6F24-FCA3-4AB5-BCD0-87FE4349FF27}" srcOrd="0" destOrd="0" presId="urn:microsoft.com/office/officeart/2005/8/layout/vList2"/>
    <dgm:cxn modelId="{66584CA3-76E6-4EB4-A832-F9B166DDCF68}" srcId="{213FC138-0328-4771-8931-1AE1D5605F9E}" destId="{D2AFBC90-0020-43E3-8106-0E8C2CEF5187}" srcOrd="4" destOrd="0" parTransId="{AB33B3B2-9FCD-4427-A19C-B98F4D346ABD}" sibTransId="{6E6D858F-2C92-4524-A724-0DDE58E8CC63}"/>
    <dgm:cxn modelId="{7F05A1AA-00AD-404F-A904-B2B707800A77}" srcId="{213FC138-0328-4771-8931-1AE1D5605F9E}" destId="{E4F47B50-9C18-42B0-AE64-DB58720981B1}" srcOrd="1" destOrd="0" parTransId="{5B526B2B-3FE4-432A-B64F-C47E4648AE41}" sibTransId="{4CC8E711-2E39-4E5E-86D7-5F5C7287EACB}"/>
    <dgm:cxn modelId="{13392CAF-5098-41D5-B3F7-7232B6E03106}" type="presOf" srcId="{CB535E5F-D150-4C77-A340-6B0CCB7D6449}" destId="{B3E3E1B1-87FD-46CA-AF65-0C173E767D72}" srcOrd="0" destOrd="0" presId="urn:microsoft.com/office/officeart/2005/8/layout/vList2"/>
    <dgm:cxn modelId="{D40F82B3-F0A0-4899-8FE5-172F66D933CB}" type="presOf" srcId="{D2AFBC90-0020-43E3-8106-0E8C2CEF5187}" destId="{47E614AB-01C2-4B8D-91EC-B741A35FA3F0}" srcOrd="0" destOrd="0" presId="urn:microsoft.com/office/officeart/2005/8/layout/vList2"/>
    <dgm:cxn modelId="{365C1DD5-F9DE-4B61-8906-B1819E5B5FC7}" srcId="{213FC138-0328-4771-8931-1AE1D5605F9E}" destId="{3FB50832-2EA5-4BA4-93D5-26C7BDC68CDA}" srcOrd="2" destOrd="0" parTransId="{1CF6E95C-BB49-4ED9-976F-818343F45BE1}" sibTransId="{DBC5789A-4D57-4A98-A4B3-2AB87FD2E2A6}"/>
    <dgm:cxn modelId="{FCA3D8D7-2778-4CC8-8326-2792C2BBBE99}" srcId="{213FC138-0328-4771-8931-1AE1D5605F9E}" destId="{CB535E5F-D150-4C77-A340-6B0CCB7D6449}" srcOrd="5" destOrd="0" parTransId="{37BDD1D2-8384-49EF-A4BC-6465F4F21A5E}" sibTransId="{DB4AA5B1-877A-4DAF-9849-F58CF2C09268}"/>
    <dgm:cxn modelId="{FE2BD0EA-D981-42B9-A7C8-2C7CCA4A5890}" type="presOf" srcId="{767A222B-C7C4-4504-8662-9618BC3A6314}" destId="{D6922D52-EB40-4B3D-9706-A2B34D0E0A2B}" srcOrd="0" destOrd="0" presId="urn:microsoft.com/office/officeart/2005/8/layout/vList2"/>
    <dgm:cxn modelId="{8235B6F2-06B9-43F4-85B2-93DC6155311C}" type="presOf" srcId="{3FB50832-2EA5-4BA4-93D5-26C7BDC68CDA}" destId="{EC3CA023-08EB-4FAB-BED4-F85FABF9FD17}" srcOrd="0" destOrd="0" presId="urn:microsoft.com/office/officeart/2005/8/layout/vList2"/>
    <dgm:cxn modelId="{585ACC66-D8CD-43EB-930A-154565733779}" type="presParOf" srcId="{D6273A5B-2DBD-4D7D-B789-5E7CFF369923}" destId="{D6922D52-EB40-4B3D-9706-A2B34D0E0A2B}" srcOrd="0" destOrd="0" presId="urn:microsoft.com/office/officeart/2005/8/layout/vList2"/>
    <dgm:cxn modelId="{5FAC9060-9B3A-420B-956E-F33E6A15207D}" type="presParOf" srcId="{D6273A5B-2DBD-4D7D-B789-5E7CFF369923}" destId="{ADA84698-C43B-4195-BE3D-FA577F9769EE}" srcOrd="1" destOrd="0" presId="urn:microsoft.com/office/officeart/2005/8/layout/vList2"/>
    <dgm:cxn modelId="{DA79058B-0A47-41CE-A744-E43DBFAE2726}" type="presParOf" srcId="{D6273A5B-2DBD-4D7D-B789-5E7CFF369923}" destId="{14DC82B4-DE82-4E05-A10C-E270AB5C69CB}" srcOrd="2" destOrd="0" presId="urn:microsoft.com/office/officeart/2005/8/layout/vList2"/>
    <dgm:cxn modelId="{DB1593DF-63F3-485E-B713-DAD736599C51}" type="presParOf" srcId="{D6273A5B-2DBD-4D7D-B789-5E7CFF369923}" destId="{7B460761-0E2B-4BCA-9448-CEA30FAA9B76}" srcOrd="3" destOrd="0" presId="urn:microsoft.com/office/officeart/2005/8/layout/vList2"/>
    <dgm:cxn modelId="{282379C0-475B-4BC9-A2C9-7BC46DE3E854}" type="presParOf" srcId="{D6273A5B-2DBD-4D7D-B789-5E7CFF369923}" destId="{EC3CA023-08EB-4FAB-BED4-F85FABF9FD17}" srcOrd="4" destOrd="0" presId="urn:microsoft.com/office/officeart/2005/8/layout/vList2"/>
    <dgm:cxn modelId="{838C5F7A-31FF-45C1-A158-A4A3FA0C5EC8}" type="presParOf" srcId="{D6273A5B-2DBD-4D7D-B789-5E7CFF369923}" destId="{6B06F570-345D-4622-88DC-348CE392D63D}" srcOrd="5" destOrd="0" presId="urn:microsoft.com/office/officeart/2005/8/layout/vList2"/>
    <dgm:cxn modelId="{0E356863-3AE3-4829-90A4-F922AD67C7E7}" type="presParOf" srcId="{D6273A5B-2DBD-4D7D-B789-5E7CFF369923}" destId="{FF1F6F24-FCA3-4AB5-BCD0-87FE4349FF27}" srcOrd="6" destOrd="0" presId="urn:microsoft.com/office/officeart/2005/8/layout/vList2"/>
    <dgm:cxn modelId="{0CDCCAD6-7076-4BB8-87E7-254A7A6EB4EC}" type="presParOf" srcId="{D6273A5B-2DBD-4D7D-B789-5E7CFF369923}" destId="{16C5CB72-2353-4FFB-97C3-6470D74427F0}" srcOrd="7" destOrd="0" presId="urn:microsoft.com/office/officeart/2005/8/layout/vList2"/>
    <dgm:cxn modelId="{7B068DE4-97FA-434F-9A17-D3B2F5CE4764}" type="presParOf" srcId="{D6273A5B-2DBD-4D7D-B789-5E7CFF369923}" destId="{47E614AB-01C2-4B8D-91EC-B741A35FA3F0}" srcOrd="8" destOrd="0" presId="urn:microsoft.com/office/officeart/2005/8/layout/vList2"/>
    <dgm:cxn modelId="{1DAC41BA-A4ED-4F8F-8D7D-9BEB244F1232}" type="presParOf" srcId="{D6273A5B-2DBD-4D7D-B789-5E7CFF369923}" destId="{9276A89E-DD75-49F2-B743-9A86FA9B3812}" srcOrd="9" destOrd="0" presId="urn:microsoft.com/office/officeart/2005/8/layout/vList2"/>
    <dgm:cxn modelId="{B7DFBB7B-F22B-4121-B15D-144F7C6751AD}" type="presParOf" srcId="{D6273A5B-2DBD-4D7D-B789-5E7CFF369923}" destId="{B3E3E1B1-87FD-46CA-AF65-0C173E767D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C2C3AB-630C-4EB1-983F-E24F4E716816}"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5E140D14-5460-46B0-B1CC-4BF270E54C23}">
      <dgm:prSet custT="1"/>
      <dgm:spPr/>
      <dgm:t>
        <a:bodyPr/>
        <a:lstStyle/>
        <a:p>
          <a:r>
            <a:rPr lang="en-US" sz="2000" b="0" i="0" baseline="0" dirty="0"/>
            <a:t>Look for shared sides (use reflexive property).</a:t>
          </a:r>
          <a:endParaRPr lang="en-US" sz="2000" dirty="0"/>
        </a:p>
      </dgm:t>
    </dgm:pt>
    <dgm:pt modelId="{9583B15B-F5F1-48CF-8D5D-55A516356E05}" type="parTrans" cxnId="{86EE6D57-E521-4595-AE37-021F24594974}">
      <dgm:prSet/>
      <dgm:spPr/>
      <dgm:t>
        <a:bodyPr/>
        <a:lstStyle/>
        <a:p>
          <a:endParaRPr lang="en-US"/>
        </a:p>
      </dgm:t>
    </dgm:pt>
    <dgm:pt modelId="{01D884A6-8221-48FB-86D1-A5A07823E297}" type="sibTrans" cxnId="{86EE6D57-E521-4595-AE37-021F24594974}">
      <dgm:prSet phldrT="1" phldr="0"/>
      <dgm:spPr/>
      <dgm:t>
        <a:bodyPr/>
        <a:lstStyle/>
        <a:p>
          <a:r>
            <a:rPr lang="en-US"/>
            <a:t>1</a:t>
          </a:r>
        </a:p>
      </dgm:t>
    </dgm:pt>
    <dgm:pt modelId="{D3547A3B-3AB2-49D9-8BE4-FEB73FC68BF5}">
      <dgm:prSet custT="1"/>
      <dgm:spPr/>
      <dgm:t>
        <a:bodyPr/>
        <a:lstStyle/>
        <a:p>
          <a:r>
            <a:rPr lang="en-US" sz="2400" b="0" i="0" baseline="0" dirty="0"/>
            <a:t>Identify vertical angles.</a:t>
          </a:r>
          <a:endParaRPr lang="en-US" sz="2400" dirty="0"/>
        </a:p>
      </dgm:t>
    </dgm:pt>
    <dgm:pt modelId="{82CFA7B6-0B9D-43A1-ABA0-19593E64A873}" type="parTrans" cxnId="{2B6B3BCD-63E9-4C2A-83A7-72741C27712D}">
      <dgm:prSet/>
      <dgm:spPr/>
      <dgm:t>
        <a:bodyPr/>
        <a:lstStyle/>
        <a:p>
          <a:endParaRPr lang="en-US"/>
        </a:p>
      </dgm:t>
    </dgm:pt>
    <dgm:pt modelId="{23482824-148D-485E-A888-1F2563E66011}" type="sibTrans" cxnId="{2B6B3BCD-63E9-4C2A-83A7-72741C27712D}">
      <dgm:prSet phldrT="2" phldr="0"/>
      <dgm:spPr/>
      <dgm:t>
        <a:bodyPr/>
        <a:lstStyle/>
        <a:p>
          <a:r>
            <a:rPr lang="en-US"/>
            <a:t>2</a:t>
          </a:r>
        </a:p>
      </dgm:t>
    </dgm:pt>
    <dgm:pt modelId="{DC852E8C-D2C3-4859-B423-AA4D299DA716}">
      <dgm:prSet custT="1"/>
      <dgm:spPr/>
      <dgm:t>
        <a:bodyPr/>
        <a:lstStyle/>
        <a:p>
          <a:r>
            <a:rPr lang="en-US" sz="2000" b="0" i="0" baseline="0" dirty="0"/>
            <a:t>Check for given midpoints or bisectors.</a:t>
          </a:r>
          <a:endParaRPr lang="en-US" sz="2000" dirty="0"/>
        </a:p>
      </dgm:t>
    </dgm:pt>
    <dgm:pt modelId="{65A6A347-FCAF-4919-A1A5-BC519E8A8667}" type="parTrans" cxnId="{BC94EBE4-2E72-40C0-A5B6-CCCA739BF857}">
      <dgm:prSet/>
      <dgm:spPr/>
      <dgm:t>
        <a:bodyPr/>
        <a:lstStyle/>
        <a:p>
          <a:endParaRPr lang="en-US"/>
        </a:p>
      </dgm:t>
    </dgm:pt>
    <dgm:pt modelId="{A6CF0A70-5853-4D77-BCAA-B3D998CD9994}" type="sibTrans" cxnId="{BC94EBE4-2E72-40C0-A5B6-CCCA739BF857}">
      <dgm:prSet phldrT="3" phldr="0"/>
      <dgm:spPr/>
      <dgm:t>
        <a:bodyPr/>
        <a:lstStyle/>
        <a:p>
          <a:r>
            <a:rPr lang="en-US"/>
            <a:t>3</a:t>
          </a:r>
        </a:p>
      </dgm:t>
    </dgm:pt>
    <dgm:pt modelId="{D7FA1790-CD60-4FA3-A980-1279EC8BC271}">
      <dgm:prSet custT="1"/>
      <dgm:spPr/>
      <dgm:t>
        <a:bodyPr/>
        <a:lstStyle/>
        <a:p>
          <a:r>
            <a:rPr lang="en-US" sz="2000" b="0" i="0" baseline="0"/>
            <a:t>Mark equal sides/angles on diagrams.</a:t>
          </a:r>
          <a:endParaRPr lang="en-US" sz="2000"/>
        </a:p>
      </dgm:t>
    </dgm:pt>
    <dgm:pt modelId="{C590E1D1-C815-4958-9F56-EB6FF01BD25E}" type="parTrans" cxnId="{8D3D876D-5ED5-4FA6-B755-3E3CD70C2DD0}">
      <dgm:prSet/>
      <dgm:spPr/>
      <dgm:t>
        <a:bodyPr/>
        <a:lstStyle/>
        <a:p>
          <a:endParaRPr lang="en-US"/>
        </a:p>
      </dgm:t>
    </dgm:pt>
    <dgm:pt modelId="{C0313E4E-DC46-45DC-8725-3674AFA63499}" type="sibTrans" cxnId="{8D3D876D-5ED5-4FA6-B755-3E3CD70C2DD0}">
      <dgm:prSet phldrT="4" phldr="0"/>
      <dgm:spPr/>
      <dgm:t>
        <a:bodyPr/>
        <a:lstStyle/>
        <a:p>
          <a:r>
            <a:rPr lang="en-US"/>
            <a:t>4</a:t>
          </a:r>
        </a:p>
      </dgm:t>
    </dgm:pt>
    <dgm:pt modelId="{BEB20519-E345-4A5A-B6A0-7DA584770A57}">
      <dgm:prSet custT="1"/>
      <dgm:spPr/>
      <dgm:t>
        <a:bodyPr/>
        <a:lstStyle/>
        <a:p>
          <a:r>
            <a:rPr lang="en-US" sz="1600" b="0" i="0" baseline="0" dirty="0"/>
            <a:t>Use process of elimination with known postulates (SSS, SAS, ASA, AAS).</a:t>
          </a:r>
          <a:endParaRPr lang="en-US" sz="1600" dirty="0"/>
        </a:p>
      </dgm:t>
    </dgm:pt>
    <dgm:pt modelId="{3172BD37-5438-4D4E-B967-8C63948B425B}" type="parTrans" cxnId="{F449BBD5-7CDB-4E3A-9E65-C498BBEEFFC6}">
      <dgm:prSet/>
      <dgm:spPr/>
      <dgm:t>
        <a:bodyPr/>
        <a:lstStyle/>
        <a:p>
          <a:endParaRPr lang="en-US"/>
        </a:p>
      </dgm:t>
    </dgm:pt>
    <dgm:pt modelId="{54FA7CA3-78C7-4F91-91AD-EFDCD7BCB4FE}" type="sibTrans" cxnId="{F449BBD5-7CDB-4E3A-9E65-C498BBEEFFC6}">
      <dgm:prSet phldrT="5" phldr="0"/>
      <dgm:spPr/>
      <dgm:t>
        <a:bodyPr/>
        <a:lstStyle/>
        <a:p>
          <a:r>
            <a:rPr lang="en-US"/>
            <a:t>5</a:t>
          </a:r>
        </a:p>
      </dgm:t>
    </dgm:pt>
    <dgm:pt modelId="{AEFD334F-EA29-4736-B527-31DFEA212802}" type="pres">
      <dgm:prSet presAssocID="{02C2C3AB-630C-4EB1-983F-E24F4E716816}" presName="Name0" presStyleCnt="0">
        <dgm:presLayoutVars>
          <dgm:animLvl val="lvl"/>
          <dgm:resizeHandles val="exact"/>
        </dgm:presLayoutVars>
      </dgm:prSet>
      <dgm:spPr/>
    </dgm:pt>
    <dgm:pt modelId="{54227623-32C9-46D5-8D0C-357249726072}" type="pres">
      <dgm:prSet presAssocID="{5E140D14-5460-46B0-B1CC-4BF270E54C23}" presName="compositeNode" presStyleCnt="0">
        <dgm:presLayoutVars>
          <dgm:bulletEnabled val="1"/>
        </dgm:presLayoutVars>
      </dgm:prSet>
      <dgm:spPr/>
    </dgm:pt>
    <dgm:pt modelId="{3224CBBD-B69E-411D-B666-4CD8DF13A98B}" type="pres">
      <dgm:prSet presAssocID="{5E140D14-5460-46B0-B1CC-4BF270E54C23}" presName="bgRect" presStyleLbl="bgAccFollowNode1" presStyleIdx="0" presStyleCnt="5"/>
      <dgm:spPr/>
    </dgm:pt>
    <dgm:pt modelId="{7F75EB07-B5F3-46D0-9A4A-ADF40BD79C07}" type="pres">
      <dgm:prSet presAssocID="{01D884A6-8221-48FB-86D1-A5A07823E297}" presName="sibTransNodeCircle" presStyleLbl="alignNode1" presStyleIdx="0" presStyleCnt="10">
        <dgm:presLayoutVars>
          <dgm:chMax val="0"/>
          <dgm:bulletEnabled/>
        </dgm:presLayoutVars>
      </dgm:prSet>
      <dgm:spPr/>
    </dgm:pt>
    <dgm:pt modelId="{FB3A3CF2-C767-4A5E-A88B-DF42A04C0363}" type="pres">
      <dgm:prSet presAssocID="{5E140D14-5460-46B0-B1CC-4BF270E54C23}" presName="bottomLine" presStyleLbl="alignNode1" presStyleIdx="1" presStyleCnt="10">
        <dgm:presLayoutVars/>
      </dgm:prSet>
      <dgm:spPr/>
    </dgm:pt>
    <dgm:pt modelId="{88E3CC10-71DF-404E-A504-107E635903E7}" type="pres">
      <dgm:prSet presAssocID="{5E140D14-5460-46B0-B1CC-4BF270E54C23}" presName="nodeText" presStyleLbl="bgAccFollowNode1" presStyleIdx="0" presStyleCnt="5">
        <dgm:presLayoutVars>
          <dgm:bulletEnabled val="1"/>
        </dgm:presLayoutVars>
      </dgm:prSet>
      <dgm:spPr/>
    </dgm:pt>
    <dgm:pt modelId="{BF3DA74A-1F97-412A-ABB1-F3BBE509D166}" type="pres">
      <dgm:prSet presAssocID="{01D884A6-8221-48FB-86D1-A5A07823E297}" presName="sibTrans" presStyleCnt="0"/>
      <dgm:spPr/>
    </dgm:pt>
    <dgm:pt modelId="{5B6161E7-D748-4F0F-BBC8-5724F984F564}" type="pres">
      <dgm:prSet presAssocID="{D3547A3B-3AB2-49D9-8BE4-FEB73FC68BF5}" presName="compositeNode" presStyleCnt="0">
        <dgm:presLayoutVars>
          <dgm:bulletEnabled val="1"/>
        </dgm:presLayoutVars>
      </dgm:prSet>
      <dgm:spPr/>
    </dgm:pt>
    <dgm:pt modelId="{AF6ED712-6DCF-47F4-BE25-916CA565905C}" type="pres">
      <dgm:prSet presAssocID="{D3547A3B-3AB2-49D9-8BE4-FEB73FC68BF5}" presName="bgRect" presStyleLbl="bgAccFollowNode1" presStyleIdx="1" presStyleCnt="5"/>
      <dgm:spPr/>
    </dgm:pt>
    <dgm:pt modelId="{621D0B5E-2F0B-43FF-886C-637361651B35}" type="pres">
      <dgm:prSet presAssocID="{23482824-148D-485E-A888-1F2563E66011}" presName="sibTransNodeCircle" presStyleLbl="alignNode1" presStyleIdx="2" presStyleCnt="10">
        <dgm:presLayoutVars>
          <dgm:chMax val="0"/>
          <dgm:bulletEnabled/>
        </dgm:presLayoutVars>
      </dgm:prSet>
      <dgm:spPr/>
    </dgm:pt>
    <dgm:pt modelId="{831AB509-928C-43F6-BD1A-1E4ECC6CE177}" type="pres">
      <dgm:prSet presAssocID="{D3547A3B-3AB2-49D9-8BE4-FEB73FC68BF5}" presName="bottomLine" presStyleLbl="alignNode1" presStyleIdx="3" presStyleCnt="10">
        <dgm:presLayoutVars/>
      </dgm:prSet>
      <dgm:spPr/>
    </dgm:pt>
    <dgm:pt modelId="{B87B1891-CD00-4C9B-9426-3AE2F5AEDBB1}" type="pres">
      <dgm:prSet presAssocID="{D3547A3B-3AB2-49D9-8BE4-FEB73FC68BF5}" presName="nodeText" presStyleLbl="bgAccFollowNode1" presStyleIdx="1" presStyleCnt="5">
        <dgm:presLayoutVars>
          <dgm:bulletEnabled val="1"/>
        </dgm:presLayoutVars>
      </dgm:prSet>
      <dgm:spPr/>
    </dgm:pt>
    <dgm:pt modelId="{C407D094-45A0-4252-83E4-688F5BFA65E4}" type="pres">
      <dgm:prSet presAssocID="{23482824-148D-485E-A888-1F2563E66011}" presName="sibTrans" presStyleCnt="0"/>
      <dgm:spPr/>
    </dgm:pt>
    <dgm:pt modelId="{0CAEF363-1DAE-46E5-8572-4CE32F2D00F0}" type="pres">
      <dgm:prSet presAssocID="{DC852E8C-D2C3-4859-B423-AA4D299DA716}" presName="compositeNode" presStyleCnt="0">
        <dgm:presLayoutVars>
          <dgm:bulletEnabled val="1"/>
        </dgm:presLayoutVars>
      </dgm:prSet>
      <dgm:spPr/>
    </dgm:pt>
    <dgm:pt modelId="{7F99EA4F-A069-45C6-BE20-48ECCFC55A4A}" type="pres">
      <dgm:prSet presAssocID="{DC852E8C-D2C3-4859-B423-AA4D299DA716}" presName="bgRect" presStyleLbl="bgAccFollowNode1" presStyleIdx="2" presStyleCnt="5"/>
      <dgm:spPr/>
    </dgm:pt>
    <dgm:pt modelId="{AFA99C6C-7A04-4206-8154-0B88E009A1E8}" type="pres">
      <dgm:prSet presAssocID="{A6CF0A70-5853-4D77-BCAA-B3D998CD9994}" presName="sibTransNodeCircle" presStyleLbl="alignNode1" presStyleIdx="4" presStyleCnt="10">
        <dgm:presLayoutVars>
          <dgm:chMax val="0"/>
          <dgm:bulletEnabled/>
        </dgm:presLayoutVars>
      </dgm:prSet>
      <dgm:spPr/>
    </dgm:pt>
    <dgm:pt modelId="{B1A79064-8D89-425E-AAA5-07D76BD1D427}" type="pres">
      <dgm:prSet presAssocID="{DC852E8C-D2C3-4859-B423-AA4D299DA716}" presName="bottomLine" presStyleLbl="alignNode1" presStyleIdx="5" presStyleCnt="10">
        <dgm:presLayoutVars/>
      </dgm:prSet>
      <dgm:spPr/>
    </dgm:pt>
    <dgm:pt modelId="{580B1D7D-E5B7-4112-B1F7-3D45DCF487BD}" type="pres">
      <dgm:prSet presAssocID="{DC852E8C-D2C3-4859-B423-AA4D299DA716}" presName="nodeText" presStyleLbl="bgAccFollowNode1" presStyleIdx="2" presStyleCnt="5">
        <dgm:presLayoutVars>
          <dgm:bulletEnabled val="1"/>
        </dgm:presLayoutVars>
      </dgm:prSet>
      <dgm:spPr/>
    </dgm:pt>
    <dgm:pt modelId="{78E8ECA8-66F8-4AF0-A490-EC30AF1073AE}" type="pres">
      <dgm:prSet presAssocID="{A6CF0A70-5853-4D77-BCAA-B3D998CD9994}" presName="sibTrans" presStyleCnt="0"/>
      <dgm:spPr/>
    </dgm:pt>
    <dgm:pt modelId="{89443B3E-CD7B-4459-8D4A-34F11E3AF686}" type="pres">
      <dgm:prSet presAssocID="{D7FA1790-CD60-4FA3-A980-1279EC8BC271}" presName="compositeNode" presStyleCnt="0">
        <dgm:presLayoutVars>
          <dgm:bulletEnabled val="1"/>
        </dgm:presLayoutVars>
      </dgm:prSet>
      <dgm:spPr/>
    </dgm:pt>
    <dgm:pt modelId="{DCA728D3-4DDA-46F8-90FC-E65C8AF381AC}" type="pres">
      <dgm:prSet presAssocID="{D7FA1790-CD60-4FA3-A980-1279EC8BC271}" presName="bgRect" presStyleLbl="bgAccFollowNode1" presStyleIdx="3" presStyleCnt="5"/>
      <dgm:spPr/>
    </dgm:pt>
    <dgm:pt modelId="{6AFD2DCA-4000-4488-8057-E0D576C42A04}" type="pres">
      <dgm:prSet presAssocID="{C0313E4E-DC46-45DC-8725-3674AFA63499}" presName="sibTransNodeCircle" presStyleLbl="alignNode1" presStyleIdx="6" presStyleCnt="10">
        <dgm:presLayoutVars>
          <dgm:chMax val="0"/>
          <dgm:bulletEnabled/>
        </dgm:presLayoutVars>
      </dgm:prSet>
      <dgm:spPr/>
    </dgm:pt>
    <dgm:pt modelId="{E7A6AAF1-C74C-428D-AB78-90DA14F26F9C}" type="pres">
      <dgm:prSet presAssocID="{D7FA1790-CD60-4FA3-A980-1279EC8BC271}" presName="bottomLine" presStyleLbl="alignNode1" presStyleIdx="7" presStyleCnt="10">
        <dgm:presLayoutVars/>
      </dgm:prSet>
      <dgm:spPr/>
    </dgm:pt>
    <dgm:pt modelId="{93062800-B179-4A19-BE52-FED93511CF13}" type="pres">
      <dgm:prSet presAssocID="{D7FA1790-CD60-4FA3-A980-1279EC8BC271}" presName="nodeText" presStyleLbl="bgAccFollowNode1" presStyleIdx="3" presStyleCnt="5">
        <dgm:presLayoutVars>
          <dgm:bulletEnabled val="1"/>
        </dgm:presLayoutVars>
      </dgm:prSet>
      <dgm:spPr/>
    </dgm:pt>
    <dgm:pt modelId="{E5352749-7A2D-45E6-8B0B-72A7BAE42378}" type="pres">
      <dgm:prSet presAssocID="{C0313E4E-DC46-45DC-8725-3674AFA63499}" presName="sibTrans" presStyleCnt="0"/>
      <dgm:spPr/>
    </dgm:pt>
    <dgm:pt modelId="{FD5FA03E-5471-49BB-AC1A-D60162EB91B3}" type="pres">
      <dgm:prSet presAssocID="{BEB20519-E345-4A5A-B6A0-7DA584770A57}" presName="compositeNode" presStyleCnt="0">
        <dgm:presLayoutVars>
          <dgm:bulletEnabled val="1"/>
        </dgm:presLayoutVars>
      </dgm:prSet>
      <dgm:spPr/>
    </dgm:pt>
    <dgm:pt modelId="{E5600918-C947-4EF3-88A5-FF7D428FE0D1}" type="pres">
      <dgm:prSet presAssocID="{BEB20519-E345-4A5A-B6A0-7DA584770A57}" presName="bgRect" presStyleLbl="bgAccFollowNode1" presStyleIdx="4" presStyleCnt="5"/>
      <dgm:spPr/>
    </dgm:pt>
    <dgm:pt modelId="{69CC5214-0CC4-496A-A4C9-373333DC302A}" type="pres">
      <dgm:prSet presAssocID="{54FA7CA3-78C7-4F91-91AD-EFDCD7BCB4FE}" presName="sibTransNodeCircle" presStyleLbl="alignNode1" presStyleIdx="8" presStyleCnt="10">
        <dgm:presLayoutVars>
          <dgm:chMax val="0"/>
          <dgm:bulletEnabled/>
        </dgm:presLayoutVars>
      </dgm:prSet>
      <dgm:spPr/>
    </dgm:pt>
    <dgm:pt modelId="{06E60C2B-E833-45B6-9DDB-1BD168E44898}" type="pres">
      <dgm:prSet presAssocID="{BEB20519-E345-4A5A-B6A0-7DA584770A57}" presName="bottomLine" presStyleLbl="alignNode1" presStyleIdx="9" presStyleCnt="10">
        <dgm:presLayoutVars/>
      </dgm:prSet>
      <dgm:spPr/>
    </dgm:pt>
    <dgm:pt modelId="{719E7258-88A9-4D79-AC29-06A67D8DCB3C}" type="pres">
      <dgm:prSet presAssocID="{BEB20519-E345-4A5A-B6A0-7DA584770A57}" presName="nodeText" presStyleLbl="bgAccFollowNode1" presStyleIdx="4" presStyleCnt="5">
        <dgm:presLayoutVars>
          <dgm:bulletEnabled val="1"/>
        </dgm:presLayoutVars>
      </dgm:prSet>
      <dgm:spPr/>
    </dgm:pt>
  </dgm:ptLst>
  <dgm:cxnLst>
    <dgm:cxn modelId="{ED94A229-08A2-4BEF-9AA9-DCE3A598D5CF}" type="presOf" srcId="{BEB20519-E345-4A5A-B6A0-7DA584770A57}" destId="{E5600918-C947-4EF3-88A5-FF7D428FE0D1}" srcOrd="0" destOrd="0" presId="urn:microsoft.com/office/officeart/2016/7/layout/BasicLinearProcessNumbered"/>
    <dgm:cxn modelId="{1394175E-670E-4D0E-BF16-2D55916DF77D}" type="presOf" srcId="{23482824-148D-485E-A888-1F2563E66011}" destId="{621D0B5E-2F0B-43FF-886C-637361651B35}" srcOrd="0" destOrd="0" presId="urn:microsoft.com/office/officeart/2016/7/layout/BasicLinearProcessNumbered"/>
    <dgm:cxn modelId="{1941F65E-A5C9-4257-869E-A2BD7AE44C6A}" type="presOf" srcId="{D7FA1790-CD60-4FA3-A980-1279EC8BC271}" destId="{93062800-B179-4A19-BE52-FED93511CF13}" srcOrd="1" destOrd="0" presId="urn:microsoft.com/office/officeart/2016/7/layout/BasicLinearProcessNumbered"/>
    <dgm:cxn modelId="{8D3D876D-5ED5-4FA6-B755-3E3CD70C2DD0}" srcId="{02C2C3AB-630C-4EB1-983F-E24F4E716816}" destId="{D7FA1790-CD60-4FA3-A980-1279EC8BC271}" srcOrd="3" destOrd="0" parTransId="{C590E1D1-C815-4958-9F56-EB6FF01BD25E}" sibTransId="{C0313E4E-DC46-45DC-8725-3674AFA63499}"/>
    <dgm:cxn modelId="{0198EB4E-86F7-44DF-91A0-C56C6BE59895}" type="presOf" srcId="{5E140D14-5460-46B0-B1CC-4BF270E54C23}" destId="{88E3CC10-71DF-404E-A504-107E635903E7}" srcOrd="1" destOrd="0" presId="urn:microsoft.com/office/officeart/2016/7/layout/BasicLinearProcessNumbered"/>
    <dgm:cxn modelId="{B83A5A71-992D-4B73-A056-68BF49538A0D}" type="presOf" srcId="{D7FA1790-CD60-4FA3-A980-1279EC8BC271}" destId="{DCA728D3-4DDA-46F8-90FC-E65C8AF381AC}" srcOrd="0" destOrd="0" presId="urn:microsoft.com/office/officeart/2016/7/layout/BasicLinearProcessNumbered"/>
    <dgm:cxn modelId="{116E4F52-F81F-4D47-A0F4-DEFA55742D1F}" type="presOf" srcId="{DC852E8C-D2C3-4859-B423-AA4D299DA716}" destId="{7F99EA4F-A069-45C6-BE20-48ECCFC55A4A}" srcOrd="0" destOrd="0" presId="urn:microsoft.com/office/officeart/2016/7/layout/BasicLinearProcessNumbered"/>
    <dgm:cxn modelId="{86EE6D57-E521-4595-AE37-021F24594974}" srcId="{02C2C3AB-630C-4EB1-983F-E24F4E716816}" destId="{5E140D14-5460-46B0-B1CC-4BF270E54C23}" srcOrd="0" destOrd="0" parTransId="{9583B15B-F5F1-48CF-8D5D-55A516356E05}" sibTransId="{01D884A6-8221-48FB-86D1-A5A07823E297}"/>
    <dgm:cxn modelId="{9B29C8AE-85D3-4F4F-9FE6-4D7C81D71788}" type="presOf" srcId="{54FA7CA3-78C7-4F91-91AD-EFDCD7BCB4FE}" destId="{69CC5214-0CC4-496A-A4C9-373333DC302A}" srcOrd="0" destOrd="0" presId="urn:microsoft.com/office/officeart/2016/7/layout/BasicLinearProcessNumbered"/>
    <dgm:cxn modelId="{15B7D8AE-99CC-4DAE-BA1A-EEE92EDEB774}" type="presOf" srcId="{D3547A3B-3AB2-49D9-8BE4-FEB73FC68BF5}" destId="{B87B1891-CD00-4C9B-9426-3AE2F5AEDBB1}" srcOrd="1" destOrd="0" presId="urn:microsoft.com/office/officeart/2016/7/layout/BasicLinearProcessNumbered"/>
    <dgm:cxn modelId="{88D673C0-3C1E-4AA2-B2DD-591F5F593DBB}" type="presOf" srcId="{C0313E4E-DC46-45DC-8725-3674AFA63499}" destId="{6AFD2DCA-4000-4488-8057-E0D576C42A04}" srcOrd="0" destOrd="0" presId="urn:microsoft.com/office/officeart/2016/7/layout/BasicLinearProcessNumbered"/>
    <dgm:cxn modelId="{E4F825C2-247A-4CFE-80CA-015155667DEB}" type="presOf" srcId="{02C2C3AB-630C-4EB1-983F-E24F4E716816}" destId="{AEFD334F-EA29-4736-B527-31DFEA212802}" srcOrd="0" destOrd="0" presId="urn:microsoft.com/office/officeart/2016/7/layout/BasicLinearProcessNumbered"/>
    <dgm:cxn modelId="{AE97EAC8-C5EA-425A-8EA5-5F0A66E88156}" type="presOf" srcId="{D3547A3B-3AB2-49D9-8BE4-FEB73FC68BF5}" destId="{AF6ED712-6DCF-47F4-BE25-916CA565905C}" srcOrd="0" destOrd="0" presId="urn:microsoft.com/office/officeart/2016/7/layout/BasicLinearProcessNumbered"/>
    <dgm:cxn modelId="{DF5928CC-06F0-43D4-99F5-565E7B1836BE}" type="presOf" srcId="{5E140D14-5460-46B0-B1CC-4BF270E54C23}" destId="{3224CBBD-B69E-411D-B666-4CD8DF13A98B}" srcOrd="0" destOrd="0" presId="urn:microsoft.com/office/officeart/2016/7/layout/BasicLinearProcessNumbered"/>
    <dgm:cxn modelId="{C035E6CC-1EA5-4E4B-BD12-7A99E9D4C325}" type="presOf" srcId="{BEB20519-E345-4A5A-B6A0-7DA584770A57}" destId="{719E7258-88A9-4D79-AC29-06A67D8DCB3C}" srcOrd="1" destOrd="0" presId="urn:microsoft.com/office/officeart/2016/7/layout/BasicLinearProcessNumbered"/>
    <dgm:cxn modelId="{2B6B3BCD-63E9-4C2A-83A7-72741C27712D}" srcId="{02C2C3AB-630C-4EB1-983F-E24F4E716816}" destId="{D3547A3B-3AB2-49D9-8BE4-FEB73FC68BF5}" srcOrd="1" destOrd="0" parTransId="{82CFA7B6-0B9D-43A1-ABA0-19593E64A873}" sibTransId="{23482824-148D-485E-A888-1F2563E66011}"/>
    <dgm:cxn modelId="{B20EAED1-47E9-4223-A0AE-C1C69154C990}" type="presOf" srcId="{A6CF0A70-5853-4D77-BCAA-B3D998CD9994}" destId="{AFA99C6C-7A04-4206-8154-0B88E009A1E8}" srcOrd="0" destOrd="0" presId="urn:microsoft.com/office/officeart/2016/7/layout/BasicLinearProcessNumbered"/>
    <dgm:cxn modelId="{F449BBD5-7CDB-4E3A-9E65-C498BBEEFFC6}" srcId="{02C2C3AB-630C-4EB1-983F-E24F4E716816}" destId="{BEB20519-E345-4A5A-B6A0-7DA584770A57}" srcOrd="4" destOrd="0" parTransId="{3172BD37-5438-4D4E-B967-8C63948B425B}" sibTransId="{54FA7CA3-78C7-4F91-91AD-EFDCD7BCB4FE}"/>
    <dgm:cxn modelId="{BC94EBE4-2E72-40C0-A5B6-CCCA739BF857}" srcId="{02C2C3AB-630C-4EB1-983F-E24F4E716816}" destId="{DC852E8C-D2C3-4859-B423-AA4D299DA716}" srcOrd="2" destOrd="0" parTransId="{65A6A347-FCAF-4919-A1A5-BC519E8A8667}" sibTransId="{A6CF0A70-5853-4D77-BCAA-B3D998CD9994}"/>
    <dgm:cxn modelId="{64F8D3F7-8463-4EAD-9BF0-BE4802E5069C}" type="presOf" srcId="{DC852E8C-D2C3-4859-B423-AA4D299DA716}" destId="{580B1D7D-E5B7-4112-B1F7-3D45DCF487BD}" srcOrd="1" destOrd="0" presId="urn:microsoft.com/office/officeart/2016/7/layout/BasicLinearProcessNumbered"/>
    <dgm:cxn modelId="{905D56F8-2702-41B3-BFBC-1C13475C9219}" type="presOf" srcId="{01D884A6-8221-48FB-86D1-A5A07823E297}" destId="{7F75EB07-B5F3-46D0-9A4A-ADF40BD79C07}" srcOrd="0" destOrd="0" presId="urn:microsoft.com/office/officeart/2016/7/layout/BasicLinearProcessNumbered"/>
    <dgm:cxn modelId="{5A81C4BC-E191-47F6-94BA-0269EB612185}" type="presParOf" srcId="{AEFD334F-EA29-4736-B527-31DFEA212802}" destId="{54227623-32C9-46D5-8D0C-357249726072}" srcOrd="0" destOrd="0" presId="urn:microsoft.com/office/officeart/2016/7/layout/BasicLinearProcessNumbered"/>
    <dgm:cxn modelId="{F9F3080B-377A-4B8F-9048-1CE24F9DEDDE}" type="presParOf" srcId="{54227623-32C9-46D5-8D0C-357249726072}" destId="{3224CBBD-B69E-411D-B666-4CD8DF13A98B}" srcOrd="0" destOrd="0" presId="urn:microsoft.com/office/officeart/2016/7/layout/BasicLinearProcessNumbered"/>
    <dgm:cxn modelId="{E104575E-87C5-4AA7-92BC-1BCE06ABB42D}" type="presParOf" srcId="{54227623-32C9-46D5-8D0C-357249726072}" destId="{7F75EB07-B5F3-46D0-9A4A-ADF40BD79C07}" srcOrd="1" destOrd="0" presId="urn:microsoft.com/office/officeart/2016/7/layout/BasicLinearProcessNumbered"/>
    <dgm:cxn modelId="{09BB0D64-CBEF-42F4-83B5-A2027C10F612}" type="presParOf" srcId="{54227623-32C9-46D5-8D0C-357249726072}" destId="{FB3A3CF2-C767-4A5E-A88B-DF42A04C0363}" srcOrd="2" destOrd="0" presId="urn:microsoft.com/office/officeart/2016/7/layout/BasicLinearProcessNumbered"/>
    <dgm:cxn modelId="{61D89E3E-4B2E-4713-98E6-58F9EC10791E}" type="presParOf" srcId="{54227623-32C9-46D5-8D0C-357249726072}" destId="{88E3CC10-71DF-404E-A504-107E635903E7}" srcOrd="3" destOrd="0" presId="urn:microsoft.com/office/officeart/2016/7/layout/BasicLinearProcessNumbered"/>
    <dgm:cxn modelId="{8FA9FB62-46CD-4330-AEA2-7B0A58BA3788}" type="presParOf" srcId="{AEFD334F-EA29-4736-B527-31DFEA212802}" destId="{BF3DA74A-1F97-412A-ABB1-F3BBE509D166}" srcOrd="1" destOrd="0" presId="urn:microsoft.com/office/officeart/2016/7/layout/BasicLinearProcessNumbered"/>
    <dgm:cxn modelId="{6A8361D0-2977-483A-AD7B-0B0E46F49FB9}" type="presParOf" srcId="{AEFD334F-EA29-4736-B527-31DFEA212802}" destId="{5B6161E7-D748-4F0F-BBC8-5724F984F564}" srcOrd="2" destOrd="0" presId="urn:microsoft.com/office/officeart/2016/7/layout/BasicLinearProcessNumbered"/>
    <dgm:cxn modelId="{5BE481A6-DDC5-40BF-ABB0-62C9AC0E51CB}" type="presParOf" srcId="{5B6161E7-D748-4F0F-BBC8-5724F984F564}" destId="{AF6ED712-6DCF-47F4-BE25-916CA565905C}" srcOrd="0" destOrd="0" presId="urn:microsoft.com/office/officeart/2016/7/layout/BasicLinearProcessNumbered"/>
    <dgm:cxn modelId="{CD91B5E5-95E1-4A88-8877-04717A77D7F3}" type="presParOf" srcId="{5B6161E7-D748-4F0F-BBC8-5724F984F564}" destId="{621D0B5E-2F0B-43FF-886C-637361651B35}" srcOrd="1" destOrd="0" presId="urn:microsoft.com/office/officeart/2016/7/layout/BasicLinearProcessNumbered"/>
    <dgm:cxn modelId="{4B81D6EB-3F83-4946-9B5B-8AEC973DE4CC}" type="presParOf" srcId="{5B6161E7-D748-4F0F-BBC8-5724F984F564}" destId="{831AB509-928C-43F6-BD1A-1E4ECC6CE177}" srcOrd="2" destOrd="0" presId="urn:microsoft.com/office/officeart/2016/7/layout/BasicLinearProcessNumbered"/>
    <dgm:cxn modelId="{EDF22104-C4D4-4B17-A339-1BE2B818DB6B}" type="presParOf" srcId="{5B6161E7-D748-4F0F-BBC8-5724F984F564}" destId="{B87B1891-CD00-4C9B-9426-3AE2F5AEDBB1}" srcOrd="3" destOrd="0" presId="urn:microsoft.com/office/officeart/2016/7/layout/BasicLinearProcessNumbered"/>
    <dgm:cxn modelId="{654CD255-8FA8-4836-9281-8284A0F9E7BE}" type="presParOf" srcId="{AEFD334F-EA29-4736-B527-31DFEA212802}" destId="{C407D094-45A0-4252-83E4-688F5BFA65E4}" srcOrd="3" destOrd="0" presId="urn:microsoft.com/office/officeart/2016/7/layout/BasicLinearProcessNumbered"/>
    <dgm:cxn modelId="{9B6F4B1E-18AC-412D-91C2-27B870211F36}" type="presParOf" srcId="{AEFD334F-EA29-4736-B527-31DFEA212802}" destId="{0CAEF363-1DAE-46E5-8572-4CE32F2D00F0}" srcOrd="4" destOrd="0" presId="urn:microsoft.com/office/officeart/2016/7/layout/BasicLinearProcessNumbered"/>
    <dgm:cxn modelId="{44F152DC-97AF-433F-B288-4F85EF4DB709}" type="presParOf" srcId="{0CAEF363-1DAE-46E5-8572-4CE32F2D00F0}" destId="{7F99EA4F-A069-45C6-BE20-48ECCFC55A4A}" srcOrd="0" destOrd="0" presId="urn:microsoft.com/office/officeart/2016/7/layout/BasicLinearProcessNumbered"/>
    <dgm:cxn modelId="{1CDB4FF4-1710-4506-BABC-BFB74C70582C}" type="presParOf" srcId="{0CAEF363-1DAE-46E5-8572-4CE32F2D00F0}" destId="{AFA99C6C-7A04-4206-8154-0B88E009A1E8}" srcOrd="1" destOrd="0" presId="urn:microsoft.com/office/officeart/2016/7/layout/BasicLinearProcessNumbered"/>
    <dgm:cxn modelId="{D2F384BF-ED83-4949-AF35-52B807F7CB08}" type="presParOf" srcId="{0CAEF363-1DAE-46E5-8572-4CE32F2D00F0}" destId="{B1A79064-8D89-425E-AAA5-07D76BD1D427}" srcOrd="2" destOrd="0" presId="urn:microsoft.com/office/officeart/2016/7/layout/BasicLinearProcessNumbered"/>
    <dgm:cxn modelId="{7FEB0E9D-4FB7-4DE5-B2FF-75A81D4F8FF4}" type="presParOf" srcId="{0CAEF363-1DAE-46E5-8572-4CE32F2D00F0}" destId="{580B1D7D-E5B7-4112-B1F7-3D45DCF487BD}" srcOrd="3" destOrd="0" presId="urn:microsoft.com/office/officeart/2016/7/layout/BasicLinearProcessNumbered"/>
    <dgm:cxn modelId="{9DD93EF6-316D-489A-9AA7-FFE8BBC80764}" type="presParOf" srcId="{AEFD334F-EA29-4736-B527-31DFEA212802}" destId="{78E8ECA8-66F8-4AF0-A490-EC30AF1073AE}" srcOrd="5" destOrd="0" presId="urn:microsoft.com/office/officeart/2016/7/layout/BasicLinearProcessNumbered"/>
    <dgm:cxn modelId="{5EA4B8D4-FB1F-4E5B-8F82-E74D0FF849A5}" type="presParOf" srcId="{AEFD334F-EA29-4736-B527-31DFEA212802}" destId="{89443B3E-CD7B-4459-8D4A-34F11E3AF686}" srcOrd="6" destOrd="0" presId="urn:microsoft.com/office/officeart/2016/7/layout/BasicLinearProcessNumbered"/>
    <dgm:cxn modelId="{DFF6DAA7-7479-47D2-9486-FAF6E960C555}" type="presParOf" srcId="{89443B3E-CD7B-4459-8D4A-34F11E3AF686}" destId="{DCA728D3-4DDA-46F8-90FC-E65C8AF381AC}" srcOrd="0" destOrd="0" presId="urn:microsoft.com/office/officeart/2016/7/layout/BasicLinearProcessNumbered"/>
    <dgm:cxn modelId="{E84B11B5-379F-4D4F-AB55-6BFCAF966D53}" type="presParOf" srcId="{89443B3E-CD7B-4459-8D4A-34F11E3AF686}" destId="{6AFD2DCA-4000-4488-8057-E0D576C42A04}" srcOrd="1" destOrd="0" presId="urn:microsoft.com/office/officeart/2016/7/layout/BasicLinearProcessNumbered"/>
    <dgm:cxn modelId="{DAA5BAE0-96E5-4F16-A097-9EACE40CEC95}" type="presParOf" srcId="{89443B3E-CD7B-4459-8D4A-34F11E3AF686}" destId="{E7A6AAF1-C74C-428D-AB78-90DA14F26F9C}" srcOrd="2" destOrd="0" presId="urn:microsoft.com/office/officeart/2016/7/layout/BasicLinearProcessNumbered"/>
    <dgm:cxn modelId="{77CCCB70-BFF2-4A78-8FF8-887CBC302D43}" type="presParOf" srcId="{89443B3E-CD7B-4459-8D4A-34F11E3AF686}" destId="{93062800-B179-4A19-BE52-FED93511CF13}" srcOrd="3" destOrd="0" presId="urn:microsoft.com/office/officeart/2016/7/layout/BasicLinearProcessNumbered"/>
    <dgm:cxn modelId="{3E966962-580E-4680-9452-F0BF5F912C70}" type="presParOf" srcId="{AEFD334F-EA29-4736-B527-31DFEA212802}" destId="{E5352749-7A2D-45E6-8B0B-72A7BAE42378}" srcOrd="7" destOrd="0" presId="urn:microsoft.com/office/officeart/2016/7/layout/BasicLinearProcessNumbered"/>
    <dgm:cxn modelId="{41D5AA13-F9ED-499D-A0D1-DF5FDFEDCB01}" type="presParOf" srcId="{AEFD334F-EA29-4736-B527-31DFEA212802}" destId="{FD5FA03E-5471-49BB-AC1A-D60162EB91B3}" srcOrd="8" destOrd="0" presId="urn:microsoft.com/office/officeart/2016/7/layout/BasicLinearProcessNumbered"/>
    <dgm:cxn modelId="{FB78C580-982A-4DB7-A95D-D65B5B187CE6}" type="presParOf" srcId="{FD5FA03E-5471-49BB-AC1A-D60162EB91B3}" destId="{E5600918-C947-4EF3-88A5-FF7D428FE0D1}" srcOrd="0" destOrd="0" presId="urn:microsoft.com/office/officeart/2016/7/layout/BasicLinearProcessNumbered"/>
    <dgm:cxn modelId="{F3EA3B11-F04D-4DEE-A77F-C6028D5B7A55}" type="presParOf" srcId="{FD5FA03E-5471-49BB-AC1A-D60162EB91B3}" destId="{69CC5214-0CC4-496A-A4C9-373333DC302A}" srcOrd="1" destOrd="0" presId="urn:microsoft.com/office/officeart/2016/7/layout/BasicLinearProcessNumbered"/>
    <dgm:cxn modelId="{FDC312A0-64A6-4E93-AF42-8C6A9FABE3AD}" type="presParOf" srcId="{FD5FA03E-5471-49BB-AC1A-D60162EB91B3}" destId="{06E60C2B-E833-45B6-9DDB-1BD168E44898}" srcOrd="2" destOrd="0" presId="urn:microsoft.com/office/officeart/2016/7/layout/BasicLinearProcessNumbered"/>
    <dgm:cxn modelId="{36EBB08E-1F1F-4FA9-BA5F-CB3639D41A59}" type="presParOf" srcId="{FD5FA03E-5471-49BB-AC1A-D60162EB91B3}" destId="{719E7258-88A9-4D79-AC29-06A67D8DCB3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348F2A-A9FD-4CE7-BA47-2E5D19631418}"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1219008C-92CC-47D5-8B3A-D81958BDE5F7}">
      <dgm:prSet/>
      <dgm:spPr/>
      <dgm:t>
        <a:bodyPr/>
        <a:lstStyle/>
        <a:p>
          <a:pPr>
            <a:lnSpc>
              <a:spcPct val="100000"/>
            </a:lnSpc>
          </a:pPr>
          <a:r>
            <a:rPr lang="en-US" b="1" i="0" baseline="0" dirty="0"/>
            <a:t>SSS (Side-Side-Side)</a:t>
          </a:r>
          <a:r>
            <a:rPr lang="en-US" b="0" i="0" baseline="0" dirty="0"/>
            <a:t> – if all three sides of one triangle are congruent to another triangle, they are congruent.</a:t>
          </a:r>
          <a:endParaRPr lang="en-US" dirty="0"/>
        </a:p>
      </dgm:t>
    </dgm:pt>
    <dgm:pt modelId="{28BF3F02-F4C0-4918-8365-F5AA49710C97}" type="parTrans" cxnId="{53C88298-3ADE-406E-9F26-E5D1723068DA}">
      <dgm:prSet/>
      <dgm:spPr/>
      <dgm:t>
        <a:bodyPr/>
        <a:lstStyle/>
        <a:p>
          <a:endParaRPr lang="en-US"/>
        </a:p>
      </dgm:t>
    </dgm:pt>
    <dgm:pt modelId="{339004B5-EF27-49DA-93E1-E9AEEB4565B2}" type="sibTrans" cxnId="{53C88298-3ADE-406E-9F26-E5D1723068DA}">
      <dgm:prSet/>
      <dgm:spPr/>
      <dgm:t>
        <a:bodyPr/>
        <a:lstStyle/>
        <a:p>
          <a:endParaRPr lang="en-US"/>
        </a:p>
      </dgm:t>
    </dgm:pt>
    <dgm:pt modelId="{486ECE0A-4443-4408-8304-A98CACAE417E}">
      <dgm:prSet/>
      <dgm:spPr/>
      <dgm:t>
        <a:bodyPr/>
        <a:lstStyle/>
        <a:p>
          <a:pPr>
            <a:lnSpc>
              <a:spcPct val="100000"/>
            </a:lnSpc>
          </a:pPr>
          <a:r>
            <a:rPr lang="en-US" b="1" i="0" baseline="0" dirty="0"/>
            <a:t>SAS (Side-Angle-Side)</a:t>
          </a:r>
          <a:r>
            <a:rPr lang="en-US" b="0" i="0" baseline="0" dirty="0"/>
            <a:t> – if two sides and the included angle of one triangle are congruent to another, the triangles are congruent.</a:t>
          </a:r>
          <a:endParaRPr lang="en-US" dirty="0"/>
        </a:p>
      </dgm:t>
    </dgm:pt>
    <dgm:pt modelId="{79AEFF72-F393-4B68-8B74-58EB9D804571}" type="parTrans" cxnId="{60EC900D-90F3-48B3-B417-2AB31F95A26B}">
      <dgm:prSet/>
      <dgm:spPr/>
      <dgm:t>
        <a:bodyPr/>
        <a:lstStyle/>
        <a:p>
          <a:endParaRPr lang="en-US"/>
        </a:p>
      </dgm:t>
    </dgm:pt>
    <dgm:pt modelId="{F663E8C9-CC85-4A12-AE99-2A31F8BAD108}" type="sibTrans" cxnId="{60EC900D-90F3-48B3-B417-2AB31F95A26B}">
      <dgm:prSet/>
      <dgm:spPr/>
      <dgm:t>
        <a:bodyPr/>
        <a:lstStyle/>
        <a:p>
          <a:endParaRPr lang="en-US"/>
        </a:p>
      </dgm:t>
    </dgm:pt>
    <dgm:pt modelId="{D15E1B80-56ED-4061-87DD-109399DB2461}">
      <dgm:prSet/>
      <dgm:spPr/>
      <dgm:t>
        <a:bodyPr/>
        <a:lstStyle/>
        <a:p>
          <a:pPr>
            <a:lnSpc>
              <a:spcPct val="100000"/>
            </a:lnSpc>
          </a:pPr>
          <a:r>
            <a:rPr lang="en-US" b="1" i="0" baseline="0" dirty="0"/>
            <a:t>ASA (Angle-Side-Angle)</a:t>
          </a:r>
          <a:r>
            <a:rPr lang="en-US" b="0" i="0" baseline="0" dirty="0"/>
            <a:t> – if two angles and the included side of one triangle are congruent to another, the triangles are congruent.</a:t>
          </a:r>
          <a:endParaRPr lang="en-US" dirty="0"/>
        </a:p>
      </dgm:t>
    </dgm:pt>
    <dgm:pt modelId="{32D09CA8-8A83-46EF-B32E-CA6A12C182CB}" type="parTrans" cxnId="{A8E35303-092B-497A-9732-96B86ACC8CD0}">
      <dgm:prSet/>
      <dgm:spPr/>
      <dgm:t>
        <a:bodyPr/>
        <a:lstStyle/>
        <a:p>
          <a:endParaRPr lang="en-US"/>
        </a:p>
      </dgm:t>
    </dgm:pt>
    <dgm:pt modelId="{EA8B3419-018B-49C9-9CC8-7E72FE3D5032}" type="sibTrans" cxnId="{A8E35303-092B-497A-9732-96B86ACC8CD0}">
      <dgm:prSet/>
      <dgm:spPr/>
      <dgm:t>
        <a:bodyPr/>
        <a:lstStyle/>
        <a:p>
          <a:endParaRPr lang="en-US"/>
        </a:p>
      </dgm:t>
    </dgm:pt>
    <dgm:pt modelId="{3DA1A3EF-60B7-444D-9F90-9777ABB5697F}">
      <dgm:prSet/>
      <dgm:spPr/>
      <dgm:t>
        <a:bodyPr/>
        <a:lstStyle/>
        <a:p>
          <a:pPr>
            <a:lnSpc>
              <a:spcPct val="100000"/>
            </a:lnSpc>
          </a:pPr>
          <a:r>
            <a:rPr lang="en-US" b="1" i="0" baseline="0" dirty="0"/>
            <a:t>AAS (Angle-Angle-Side)</a:t>
          </a:r>
          <a:r>
            <a:rPr lang="en-US" b="0" i="0" baseline="0" dirty="0"/>
            <a:t> – if two angles and a non-included side are congruent to another triangle, the triangles are congruent.</a:t>
          </a:r>
          <a:endParaRPr lang="en-US" dirty="0"/>
        </a:p>
      </dgm:t>
    </dgm:pt>
    <dgm:pt modelId="{254DFF5A-0ED1-4A62-820D-CE80F2685412}" type="parTrans" cxnId="{0CDD1062-8DC4-4C5F-9766-D708F0341B4B}">
      <dgm:prSet/>
      <dgm:spPr/>
      <dgm:t>
        <a:bodyPr/>
        <a:lstStyle/>
        <a:p>
          <a:endParaRPr lang="en-US"/>
        </a:p>
      </dgm:t>
    </dgm:pt>
    <dgm:pt modelId="{4F756094-2567-4B72-A840-D76914C225A5}" type="sibTrans" cxnId="{0CDD1062-8DC4-4C5F-9766-D708F0341B4B}">
      <dgm:prSet/>
      <dgm:spPr/>
      <dgm:t>
        <a:bodyPr/>
        <a:lstStyle/>
        <a:p>
          <a:endParaRPr lang="en-US"/>
        </a:p>
      </dgm:t>
    </dgm:pt>
    <dgm:pt modelId="{4E51BFFA-CF2F-4876-9CE5-C7C5B7A2ED56}" type="pres">
      <dgm:prSet presAssocID="{14348F2A-A9FD-4CE7-BA47-2E5D19631418}" presName="root" presStyleCnt="0">
        <dgm:presLayoutVars>
          <dgm:dir/>
          <dgm:resizeHandles val="exact"/>
        </dgm:presLayoutVars>
      </dgm:prSet>
      <dgm:spPr/>
    </dgm:pt>
    <dgm:pt modelId="{0195F426-2E4C-4EBC-9AFF-5D877BAF085D}" type="pres">
      <dgm:prSet presAssocID="{1219008C-92CC-47D5-8B3A-D81958BDE5F7}" presName="compNode" presStyleCnt="0"/>
      <dgm:spPr/>
    </dgm:pt>
    <dgm:pt modelId="{B7168476-F84D-4470-8741-9DC836CB107E}" type="pres">
      <dgm:prSet presAssocID="{1219008C-92CC-47D5-8B3A-D81958BDE5F7}" presName="bgRect" presStyleLbl="bgShp" presStyleIdx="0" presStyleCnt="4"/>
      <dgm:spPr/>
    </dgm:pt>
    <dgm:pt modelId="{EA29B46F-9C0B-45B3-9855-357D97C39DE2}" type="pres">
      <dgm:prSet presAssocID="{1219008C-92CC-47D5-8B3A-D81958BDE5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wing Compass"/>
        </a:ext>
      </dgm:extLst>
    </dgm:pt>
    <dgm:pt modelId="{52BF073F-C3CD-434A-B793-CFF298CE5D93}" type="pres">
      <dgm:prSet presAssocID="{1219008C-92CC-47D5-8B3A-D81958BDE5F7}" presName="spaceRect" presStyleCnt="0"/>
      <dgm:spPr/>
    </dgm:pt>
    <dgm:pt modelId="{2FE8BD42-D60B-41B4-A7B5-032E0BFA3AEC}" type="pres">
      <dgm:prSet presAssocID="{1219008C-92CC-47D5-8B3A-D81958BDE5F7}" presName="parTx" presStyleLbl="revTx" presStyleIdx="0" presStyleCnt="4">
        <dgm:presLayoutVars>
          <dgm:chMax val="0"/>
          <dgm:chPref val="0"/>
        </dgm:presLayoutVars>
      </dgm:prSet>
      <dgm:spPr/>
    </dgm:pt>
    <dgm:pt modelId="{70D553DE-E23D-470E-BB89-DAAD48557CE9}" type="pres">
      <dgm:prSet presAssocID="{339004B5-EF27-49DA-93E1-E9AEEB4565B2}" presName="sibTrans" presStyleCnt="0"/>
      <dgm:spPr/>
    </dgm:pt>
    <dgm:pt modelId="{CD831966-33FC-4317-A7F8-38429AADF27C}" type="pres">
      <dgm:prSet presAssocID="{486ECE0A-4443-4408-8304-A98CACAE417E}" presName="compNode" presStyleCnt="0"/>
      <dgm:spPr/>
    </dgm:pt>
    <dgm:pt modelId="{7D6B52B1-9D68-4CCA-AB87-ED7FA5F10BF0}" type="pres">
      <dgm:prSet presAssocID="{486ECE0A-4443-4408-8304-A98CACAE417E}" presName="bgRect" presStyleLbl="bgShp" presStyleIdx="1" presStyleCnt="4"/>
      <dgm:spPr/>
    </dgm:pt>
    <dgm:pt modelId="{7078E131-119C-41E3-8842-FB5A8D52E4CA}" type="pres">
      <dgm:prSet presAssocID="{486ECE0A-4443-4408-8304-A98CACAE41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BD1B8A13-E1A1-4873-ABC5-3BD56252EF3C}" type="pres">
      <dgm:prSet presAssocID="{486ECE0A-4443-4408-8304-A98CACAE417E}" presName="spaceRect" presStyleCnt="0"/>
      <dgm:spPr/>
    </dgm:pt>
    <dgm:pt modelId="{A1456BAF-224B-4AF0-A575-D97301311B9E}" type="pres">
      <dgm:prSet presAssocID="{486ECE0A-4443-4408-8304-A98CACAE417E}" presName="parTx" presStyleLbl="revTx" presStyleIdx="1" presStyleCnt="4">
        <dgm:presLayoutVars>
          <dgm:chMax val="0"/>
          <dgm:chPref val="0"/>
        </dgm:presLayoutVars>
      </dgm:prSet>
      <dgm:spPr/>
    </dgm:pt>
    <dgm:pt modelId="{206EE20A-899A-46D2-A5E4-08C7A21E9DB2}" type="pres">
      <dgm:prSet presAssocID="{F663E8C9-CC85-4A12-AE99-2A31F8BAD108}" presName="sibTrans" presStyleCnt="0"/>
      <dgm:spPr/>
    </dgm:pt>
    <dgm:pt modelId="{E7FF0BC0-0C99-490B-B4CE-D7FC12BF9FE7}" type="pres">
      <dgm:prSet presAssocID="{D15E1B80-56ED-4061-87DD-109399DB2461}" presName="compNode" presStyleCnt="0"/>
      <dgm:spPr/>
    </dgm:pt>
    <dgm:pt modelId="{6547976D-9599-40B4-9DF9-4D8263F5C0FC}" type="pres">
      <dgm:prSet presAssocID="{D15E1B80-56ED-4061-87DD-109399DB2461}" presName="bgRect" presStyleLbl="bgShp" presStyleIdx="2" presStyleCnt="4"/>
      <dgm:spPr/>
    </dgm:pt>
    <dgm:pt modelId="{2B1BA7A7-9E68-4EB0-A93D-BBB513D90F65}" type="pres">
      <dgm:prSet presAssocID="{D15E1B80-56ED-4061-87DD-109399DB24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60749B7B-041D-468B-AB75-32BD78F82AA6}" type="pres">
      <dgm:prSet presAssocID="{D15E1B80-56ED-4061-87DD-109399DB2461}" presName="spaceRect" presStyleCnt="0"/>
      <dgm:spPr/>
    </dgm:pt>
    <dgm:pt modelId="{BEDD5CBC-4618-4075-AF71-AEFEBC98EC70}" type="pres">
      <dgm:prSet presAssocID="{D15E1B80-56ED-4061-87DD-109399DB2461}" presName="parTx" presStyleLbl="revTx" presStyleIdx="2" presStyleCnt="4">
        <dgm:presLayoutVars>
          <dgm:chMax val="0"/>
          <dgm:chPref val="0"/>
        </dgm:presLayoutVars>
      </dgm:prSet>
      <dgm:spPr/>
    </dgm:pt>
    <dgm:pt modelId="{0DBC3908-E1DD-48FD-8386-CE48EA05514D}" type="pres">
      <dgm:prSet presAssocID="{EA8B3419-018B-49C9-9CC8-7E72FE3D5032}" presName="sibTrans" presStyleCnt="0"/>
      <dgm:spPr/>
    </dgm:pt>
    <dgm:pt modelId="{8EAEAC39-2CAF-473C-93C3-7FA744866660}" type="pres">
      <dgm:prSet presAssocID="{3DA1A3EF-60B7-444D-9F90-9777ABB5697F}" presName="compNode" presStyleCnt="0"/>
      <dgm:spPr/>
    </dgm:pt>
    <dgm:pt modelId="{1D62F469-5BE9-4540-AA71-F1FAE21A9E73}" type="pres">
      <dgm:prSet presAssocID="{3DA1A3EF-60B7-444D-9F90-9777ABB5697F}" presName="bgRect" presStyleLbl="bgShp" presStyleIdx="3" presStyleCnt="4"/>
      <dgm:spPr/>
    </dgm:pt>
    <dgm:pt modelId="{146A6AA2-CBFB-4276-97CB-04CB23E35FDB}" type="pres">
      <dgm:prSet presAssocID="{3DA1A3EF-60B7-444D-9F90-9777ABB569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nn Diagram"/>
        </a:ext>
      </dgm:extLst>
    </dgm:pt>
    <dgm:pt modelId="{0A4790E9-D5BC-4ED9-B825-8FD8BDF596BB}" type="pres">
      <dgm:prSet presAssocID="{3DA1A3EF-60B7-444D-9F90-9777ABB5697F}" presName="spaceRect" presStyleCnt="0"/>
      <dgm:spPr/>
    </dgm:pt>
    <dgm:pt modelId="{B9406080-036B-4134-8A72-DEB1738119ED}" type="pres">
      <dgm:prSet presAssocID="{3DA1A3EF-60B7-444D-9F90-9777ABB5697F}" presName="parTx" presStyleLbl="revTx" presStyleIdx="3" presStyleCnt="4">
        <dgm:presLayoutVars>
          <dgm:chMax val="0"/>
          <dgm:chPref val="0"/>
        </dgm:presLayoutVars>
      </dgm:prSet>
      <dgm:spPr/>
    </dgm:pt>
  </dgm:ptLst>
  <dgm:cxnLst>
    <dgm:cxn modelId="{97C35900-C174-422E-BB97-49DACC4E1C23}" type="presOf" srcId="{3DA1A3EF-60B7-444D-9F90-9777ABB5697F}" destId="{B9406080-036B-4134-8A72-DEB1738119ED}" srcOrd="0" destOrd="0" presId="urn:microsoft.com/office/officeart/2018/2/layout/IconVerticalSolidList"/>
    <dgm:cxn modelId="{A8E35303-092B-497A-9732-96B86ACC8CD0}" srcId="{14348F2A-A9FD-4CE7-BA47-2E5D19631418}" destId="{D15E1B80-56ED-4061-87DD-109399DB2461}" srcOrd="2" destOrd="0" parTransId="{32D09CA8-8A83-46EF-B32E-CA6A12C182CB}" sibTransId="{EA8B3419-018B-49C9-9CC8-7E72FE3D5032}"/>
    <dgm:cxn modelId="{60EC900D-90F3-48B3-B417-2AB31F95A26B}" srcId="{14348F2A-A9FD-4CE7-BA47-2E5D19631418}" destId="{486ECE0A-4443-4408-8304-A98CACAE417E}" srcOrd="1" destOrd="0" parTransId="{79AEFF72-F393-4B68-8B74-58EB9D804571}" sibTransId="{F663E8C9-CC85-4A12-AE99-2A31F8BAD108}"/>
    <dgm:cxn modelId="{43D01719-71C3-40F7-A664-B24DF3BADF75}" type="presOf" srcId="{D15E1B80-56ED-4061-87DD-109399DB2461}" destId="{BEDD5CBC-4618-4075-AF71-AEFEBC98EC70}" srcOrd="0" destOrd="0" presId="urn:microsoft.com/office/officeart/2018/2/layout/IconVerticalSolidList"/>
    <dgm:cxn modelId="{0CDD1062-8DC4-4C5F-9766-D708F0341B4B}" srcId="{14348F2A-A9FD-4CE7-BA47-2E5D19631418}" destId="{3DA1A3EF-60B7-444D-9F90-9777ABB5697F}" srcOrd="3" destOrd="0" parTransId="{254DFF5A-0ED1-4A62-820D-CE80F2685412}" sibTransId="{4F756094-2567-4B72-A840-D76914C225A5}"/>
    <dgm:cxn modelId="{41D5637D-F8DA-4946-83C7-AA185E194719}" type="presOf" srcId="{14348F2A-A9FD-4CE7-BA47-2E5D19631418}" destId="{4E51BFFA-CF2F-4876-9CE5-C7C5B7A2ED56}" srcOrd="0" destOrd="0" presId="urn:microsoft.com/office/officeart/2018/2/layout/IconVerticalSolidList"/>
    <dgm:cxn modelId="{53C88298-3ADE-406E-9F26-E5D1723068DA}" srcId="{14348F2A-A9FD-4CE7-BA47-2E5D19631418}" destId="{1219008C-92CC-47D5-8B3A-D81958BDE5F7}" srcOrd="0" destOrd="0" parTransId="{28BF3F02-F4C0-4918-8365-F5AA49710C97}" sibTransId="{339004B5-EF27-49DA-93E1-E9AEEB4565B2}"/>
    <dgm:cxn modelId="{4CA9A19B-8511-48FA-9CAC-37A6B856FDFA}" type="presOf" srcId="{486ECE0A-4443-4408-8304-A98CACAE417E}" destId="{A1456BAF-224B-4AF0-A575-D97301311B9E}" srcOrd="0" destOrd="0" presId="urn:microsoft.com/office/officeart/2018/2/layout/IconVerticalSolidList"/>
    <dgm:cxn modelId="{CD3135DE-4C86-41FB-BF16-3DC391AA0C78}" type="presOf" srcId="{1219008C-92CC-47D5-8B3A-D81958BDE5F7}" destId="{2FE8BD42-D60B-41B4-A7B5-032E0BFA3AEC}" srcOrd="0" destOrd="0" presId="urn:microsoft.com/office/officeart/2018/2/layout/IconVerticalSolidList"/>
    <dgm:cxn modelId="{B6F2D094-9F8E-4CE7-BE1D-60BA4A77278A}" type="presParOf" srcId="{4E51BFFA-CF2F-4876-9CE5-C7C5B7A2ED56}" destId="{0195F426-2E4C-4EBC-9AFF-5D877BAF085D}" srcOrd="0" destOrd="0" presId="urn:microsoft.com/office/officeart/2018/2/layout/IconVerticalSolidList"/>
    <dgm:cxn modelId="{A0AAB829-7729-4985-9973-1E2BC20E8F83}" type="presParOf" srcId="{0195F426-2E4C-4EBC-9AFF-5D877BAF085D}" destId="{B7168476-F84D-4470-8741-9DC836CB107E}" srcOrd="0" destOrd="0" presId="urn:microsoft.com/office/officeart/2018/2/layout/IconVerticalSolidList"/>
    <dgm:cxn modelId="{0A9758D6-AE0C-493F-8F55-01C9BA84E17A}" type="presParOf" srcId="{0195F426-2E4C-4EBC-9AFF-5D877BAF085D}" destId="{EA29B46F-9C0B-45B3-9855-357D97C39DE2}" srcOrd="1" destOrd="0" presId="urn:microsoft.com/office/officeart/2018/2/layout/IconVerticalSolidList"/>
    <dgm:cxn modelId="{7AE594FB-FECD-425C-89AF-88D7BC372CCF}" type="presParOf" srcId="{0195F426-2E4C-4EBC-9AFF-5D877BAF085D}" destId="{52BF073F-C3CD-434A-B793-CFF298CE5D93}" srcOrd="2" destOrd="0" presId="urn:microsoft.com/office/officeart/2018/2/layout/IconVerticalSolidList"/>
    <dgm:cxn modelId="{5AFEC6E2-7BD0-41EB-9970-C74378320FC0}" type="presParOf" srcId="{0195F426-2E4C-4EBC-9AFF-5D877BAF085D}" destId="{2FE8BD42-D60B-41B4-A7B5-032E0BFA3AEC}" srcOrd="3" destOrd="0" presId="urn:microsoft.com/office/officeart/2018/2/layout/IconVerticalSolidList"/>
    <dgm:cxn modelId="{7C151F01-F346-4BAC-9F88-BF798CE2DE29}" type="presParOf" srcId="{4E51BFFA-CF2F-4876-9CE5-C7C5B7A2ED56}" destId="{70D553DE-E23D-470E-BB89-DAAD48557CE9}" srcOrd="1" destOrd="0" presId="urn:microsoft.com/office/officeart/2018/2/layout/IconVerticalSolidList"/>
    <dgm:cxn modelId="{D0DEB5AA-5C24-4AC2-B2E3-53E23103231D}" type="presParOf" srcId="{4E51BFFA-CF2F-4876-9CE5-C7C5B7A2ED56}" destId="{CD831966-33FC-4317-A7F8-38429AADF27C}" srcOrd="2" destOrd="0" presId="urn:microsoft.com/office/officeart/2018/2/layout/IconVerticalSolidList"/>
    <dgm:cxn modelId="{2431EE65-F618-402F-BB5F-43C6A0CF1750}" type="presParOf" srcId="{CD831966-33FC-4317-A7F8-38429AADF27C}" destId="{7D6B52B1-9D68-4CCA-AB87-ED7FA5F10BF0}" srcOrd="0" destOrd="0" presId="urn:microsoft.com/office/officeart/2018/2/layout/IconVerticalSolidList"/>
    <dgm:cxn modelId="{80792BBF-1253-491B-8B71-0D614ABCBCF2}" type="presParOf" srcId="{CD831966-33FC-4317-A7F8-38429AADF27C}" destId="{7078E131-119C-41E3-8842-FB5A8D52E4CA}" srcOrd="1" destOrd="0" presId="urn:microsoft.com/office/officeart/2018/2/layout/IconVerticalSolidList"/>
    <dgm:cxn modelId="{F390E4C7-90A5-4578-AEBC-596A63CDD57B}" type="presParOf" srcId="{CD831966-33FC-4317-A7F8-38429AADF27C}" destId="{BD1B8A13-E1A1-4873-ABC5-3BD56252EF3C}" srcOrd="2" destOrd="0" presId="urn:microsoft.com/office/officeart/2018/2/layout/IconVerticalSolidList"/>
    <dgm:cxn modelId="{E01CF5B1-01EF-48FA-81D7-0CC6514621A1}" type="presParOf" srcId="{CD831966-33FC-4317-A7F8-38429AADF27C}" destId="{A1456BAF-224B-4AF0-A575-D97301311B9E}" srcOrd="3" destOrd="0" presId="urn:microsoft.com/office/officeart/2018/2/layout/IconVerticalSolidList"/>
    <dgm:cxn modelId="{01AD7018-72C8-46CD-A098-822411E9919D}" type="presParOf" srcId="{4E51BFFA-CF2F-4876-9CE5-C7C5B7A2ED56}" destId="{206EE20A-899A-46D2-A5E4-08C7A21E9DB2}" srcOrd="3" destOrd="0" presId="urn:microsoft.com/office/officeart/2018/2/layout/IconVerticalSolidList"/>
    <dgm:cxn modelId="{DF3EAE08-E524-448A-88F0-7A4F612A6238}" type="presParOf" srcId="{4E51BFFA-CF2F-4876-9CE5-C7C5B7A2ED56}" destId="{E7FF0BC0-0C99-490B-B4CE-D7FC12BF9FE7}" srcOrd="4" destOrd="0" presId="urn:microsoft.com/office/officeart/2018/2/layout/IconVerticalSolidList"/>
    <dgm:cxn modelId="{217442D5-B7C2-408E-B74F-9DBF8D57613D}" type="presParOf" srcId="{E7FF0BC0-0C99-490B-B4CE-D7FC12BF9FE7}" destId="{6547976D-9599-40B4-9DF9-4D8263F5C0FC}" srcOrd="0" destOrd="0" presId="urn:microsoft.com/office/officeart/2018/2/layout/IconVerticalSolidList"/>
    <dgm:cxn modelId="{80512052-C711-4129-A7CF-BBCC43B460A2}" type="presParOf" srcId="{E7FF0BC0-0C99-490B-B4CE-D7FC12BF9FE7}" destId="{2B1BA7A7-9E68-4EB0-A93D-BBB513D90F65}" srcOrd="1" destOrd="0" presId="urn:microsoft.com/office/officeart/2018/2/layout/IconVerticalSolidList"/>
    <dgm:cxn modelId="{7690B4CD-7534-4C3F-A199-70B9863EB451}" type="presParOf" srcId="{E7FF0BC0-0C99-490B-B4CE-D7FC12BF9FE7}" destId="{60749B7B-041D-468B-AB75-32BD78F82AA6}" srcOrd="2" destOrd="0" presId="urn:microsoft.com/office/officeart/2018/2/layout/IconVerticalSolidList"/>
    <dgm:cxn modelId="{04F1C0C3-255E-4795-B787-4287D4698392}" type="presParOf" srcId="{E7FF0BC0-0C99-490B-B4CE-D7FC12BF9FE7}" destId="{BEDD5CBC-4618-4075-AF71-AEFEBC98EC70}" srcOrd="3" destOrd="0" presId="urn:microsoft.com/office/officeart/2018/2/layout/IconVerticalSolidList"/>
    <dgm:cxn modelId="{FE13CF0C-B2F6-4329-8841-42B02DCE31C9}" type="presParOf" srcId="{4E51BFFA-CF2F-4876-9CE5-C7C5B7A2ED56}" destId="{0DBC3908-E1DD-48FD-8386-CE48EA05514D}" srcOrd="5" destOrd="0" presId="urn:microsoft.com/office/officeart/2018/2/layout/IconVerticalSolidList"/>
    <dgm:cxn modelId="{1A9EA2A2-2730-4BDC-A8B0-AE9B641E9872}" type="presParOf" srcId="{4E51BFFA-CF2F-4876-9CE5-C7C5B7A2ED56}" destId="{8EAEAC39-2CAF-473C-93C3-7FA744866660}" srcOrd="6" destOrd="0" presId="urn:microsoft.com/office/officeart/2018/2/layout/IconVerticalSolidList"/>
    <dgm:cxn modelId="{609AB4B5-5579-4148-96EE-906EA8BCE113}" type="presParOf" srcId="{8EAEAC39-2CAF-473C-93C3-7FA744866660}" destId="{1D62F469-5BE9-4540-AA71-F1FAE21A9E73}" srcOrd="0" destOrd="0" presId="urn:microsoft.com/office/officeart/2018/2/layout/IconVerticalSolidList"/>
    <dgm:cxn modelId="{AE751EFC-531A-4E50-A2CB-19BDF21EE48C}" type="presParOf" srcId="{8EAEAC39-2CAF-473C-93C3-7FA744866660}" destId="{146A6AA2-CBFB-4276-97CB-04CB23E35FDB}" srcOrd="1" destOrd="0" presId="urn:microsoft.com/office/officeart/2018/2/layout/IconVerticalSolidList"/>
    <dgm:cxn modelId="{30EC7817-A012-486D-A017-C90EFD2218B4}" type="presParOf" srcId="{8EAEAC39-2CAF-473C-93C3-7FA744866660}" destId="{0A4790E9-D5BC-4ED9-B825-8FD8BDF596BB}" srcOrd="2" destOrd="0" presId="urn:microsoft.com/office/officeart/2018/2/layout/IconVerticalSolidList"/>
    <dgm:cxn modelId="{31605B2D-9BC5-48C1-9638-C8A6885C8FE0}" type="presParOf" srcId="{8EAEAC39-2CAF-473C-93C3-7FA744866660}" destId="{B9406080-036B-4134-8A72-DEB1738119E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5952-5A3D-45C0-A9F1-F4124A7B47CF}">
      <dsp:nvSpPr>
        <dsp:cNvPr id="0" name=""/>
        <dsp:cNvSpPr/>
      </dsp:nvSpPr>
      <dsp:spPr>
        <a:xfrm>
          <a:off x="0" y="706"/>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8EC2C-C5A8-460B-9E78-0B2AC796F601}">
      <dsp:nvSpPr>
        <dsp:cNvPr id="0" name=""/>
        <dsp:cNvSpPr/>
      </dsp:nvSpPr>
      <dsp:spPr>
        <a:xfrm>
          <a:off x="500008" y="372613"/>
          <a:ext cx="909106" cy="9091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7AAF0E-1064-4833-A75A-60A68212BE96}">
      <dsp:nvSpPr>
        <dsp:cNvPr id="0" name=""/>
        <dsp:cNvSpPr/>
      </dsp:nvSpPr>
      <dsp:spPr>
        <a:xfrm>
          <a:off x="1909124" y="706"/>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a:t>Congruent triangles have equal sides and angles.</a:t>
          </a:r>
          <a:endParaRPr lang="en-US" sz="2500" kern="1200" dirty="0"/>
        </a:p>
      </dsp:txBody>
      <dsp:txXfrm>
        <a:off x="1909124" y="706"/>
        <a:ext cx="5040315" cy="1652921"/>
      </dsp:txXfrm>
    </dsp:sp>
    <dsp:sp modelId="{D9841EB4-75C8-4581-B70B-265C634C2AFD}">
      <dsp:nvSpPr>
        <dsp:cNvPr id="0" name=""/>
        <dsp:cNvSpPr/>
      </dsp:nvSpPr>
      <dsp:spPr>
        <a:xfrm>
          <a:off x="0" y="2066858"/>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82648-47DF-43BD-8EAB-F7F5D5F16399}">
      <dsp:nvSpPr>
        <dsp:cNvPr id="0" name=""/>
        <dsp:cNvSpPr/>
      </dsp:nvSpPr>
      <dsp:spPr>
        <a:xfrm>
          <a:off x="500008" y="2438765"/>
          <a:ext cx="909106" cy="9091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57E2D-1BF4-44F0-9DCC-A3F1C8E35BD4}">
      <dsp:nvSpPr>
        <dsp:cNvPr id="0" name=""/>
        <dsp:cNvSpPr/>
      </dsp:nvSpPr>
      <dsp:spPr>
        <a:xfrm>
          <a:off x="1909124" y="2066858"/>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b="0" i="0" kern="1200" baseline="0"/>
            <a:t>Used in real-life construction, design, and engineering.</a:t>
          </a:r>
          <a:endParaRPr lang="en-US" sz="2500" kern="1200"/>
        </a:p>
      </dsp:txBody>
      <dsp:txXfrm>
        <a:off x="1909124" y="2066858"/>
        <a:ext cx="5040315" cy="1652921"/>
      </dsp:txXfrm>
    </dsp:sp>
    <dsp:sp modelId="{2871E2FA-0CB6-49EC-B6DC-DE717D694B5E}">
      <dsp:nvSpPr>
        <dsp:cNvPr id="0" name=""/>
        <dsp:cNvSpPr/>
      </dsp:nvSpPr>
      <dsp:spPr>
        <a:xfrm>
          <a:off x="0" y="4133010"/>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0B6B7-4489-438E-9E0E-1ED7B6EC40CE}">
      <dsp:nvSpPr>
        <dsp:cNvPr id="0" name=""/>
        <dsp:cNvSpPr/>
      </dsp:nvSpPr>
      <dsp:spPr>
        <a:xfrm>
          <a:off x="500008" y="4504917"/>
          <a:ext cx="909106" cy="9091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841DCB-06BA-4E92-9B71-09BCFF102930}">
      <dsp:nvSpPr>
        <dsp:cNvPr id="0" name=""/>
        <dsp:cNvSpPr/>
      </dsp:nvSpPr>
      <dsp:spPr>
        <a:xfrm>
          <a:off x="1909124" y="4133010"/>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b="0" i="0" kern="1200" baseline="0"/>
            <a:t>Essential for solving geometry problems efficiently.</a:t>
          </a:r>
          <a:endParaRPr lang="en-US" sz="2500" kern="1200"/>
        </a:p>
      </dsp:txBody>
      <dsp:txXfrm>
        <a:off x="1909124" y="4133010"/>
        <a:ext cx="5040315" cy="1652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22D52-EB40-4B3D-9706-A2B34D0E0A2B}">
      <dsp:nvSpPr>
        <dsp:cNvPr id="0" name=""/>
        <dsp:cNvSpPr/>
      </dsp:nvSpPr>
      <dsp:spPr>
        <a:xfrm>
          <a:off x="0" y="2222"/>
          <a:ext cx="7452029" cy="97918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1. Perpendicular Lines</a:t>
          </a:r>
          <a:r>
            <a:rPr lang="en-US" sz="2000" b="0" i="0" kern="1200" baseline="0" dirty="0"/>
            <a:t> – form right angles (90°). Right angles are congruent.</a:t>
          </a:r>
          <a:endParaRPr lang="en-US" sz="2000" kern="1200" dirty="0"/>
        </a:p>
      </dsp:txBody>
      <dsp:txXfrm>
        <a:off x="47800" y="50022"/>
        <a:ext cx="7356429" cy="883584"/>
      </dsp:txXfrm>
    </dsp:sp>
    <dsp:sp modelId="{14DC82B4-DE82-4E05-A10C-E270AB5C69CB}">
      <dsp:nvSpPr>
        <dsp:cNvPr id="0" name=""/>
        <dsp:cNvSpPr/>
      </dsp:nvSpPr>
      <dsp:spPr>
        <a:xfrm>
          <a:off x="0" y="993894"/>
          <a:ext cx="7452029" cy="979184"/>
        </a:xfrm>
        <a:prstGeom prst="roundRect">
          <a:avLst/>
        </a:prstGeom>
        <a:gradFill rotWithShape="0">
          <a:gsLst>
            <a:gs pos="0">
              <a:schemeClr val="accent2">
                <a:hueOff val="-208266"/>
                <a:satOff val="-4326"/>
                <a:lumOff val="-1176"/>
                <a:alphaOff val="0"/>
                <a:satMod val="103000"/>
                <a:lumMod val="102000"/>
                <a:tint val="94000"/>
              </a:schemeClr>
            </a:gs>
            <a:gs pos="50000">
              <a:schemeClr val="accent2">
                <a:hueOff val="-208266"/>
                <a:satOff val="-4326"/>
                <a:lumOff val="-1176"/>
                <a:alphaOff val="0"/>
                <a:satMod val="110000"/>
                <a:lumMod val="100000"/>
                <a:shade val="100000"/>
              </a:schemeClr>
            </a:gs>
            <a:gs pos="100000">
              <a:schemeClr val="accent2">
                <a:hueOff val="-208266"/>
                <a:satOff val="-4326"/>
                <a:lumOff val="-11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i="0" kern="1200" baseline="0" dirty="0"/>
            <a:t>2. Midpoint</a:t>
          </a:r>
          <a:r>
            <a:rPr lang="en-US" sz="2000" b="0" i="0" kern="1200" baseline="0" dirty="0"/>
            <a:t> – divides a segment into two equal parts.</a:t>
          </a:r>
        </a:p>
        <a:p>
          <a:pPr marL="0" lvl="0" algn="l" defTabSz="844550">
            <a:lnSpc>
              <a:spcPct val="90000"/>
            </a:lnSpc>
            <a:spcBef>
              <a:spcPct val="0"/>
            </a:spcBef>
            <a:spcAft>
              <a:spcPct val="35000"/>
            </a:spcAft>
            <a:buNone/>
          </a:pPr>
          <a:r>
            <a:rPr lang="en-US" sz="2000" b="1" i="0" kern="1200" baseline="0" dirty="0"/>
            <a:t>3. Reflexive Property</a:t>
          </a:r>
          <a:r>
            <a:rPr lang="en-US" sz="2000" b="0" i="0" kern="1200" baseline="0" dirty="0"/>
            <a:t> – a side or angle is equal to itself.</a:t>
          </a:r>
          <a:endParaRPr lang="en-US" sz="2000" kern="1200" dirty="0"/>
        </a:p>
      </dsp:txBody>
      <dsp:txXfrm>
        <a:off x="47800" y="1041694"/>
        <a:ext cx="7356429" cy="883584"/>
      </dsp:txXfrm>
    </dsp:sp>
    <dsp:sp modelId="{EC3CA023-08EB-4FAB-BED4-F85FABF9FD17}">
      <dsp:nvSpPr>
        <dsp:cNvPr id="0" name=""/>
        <dsp:cNvSpPr/>
      </dsp:nvSpPr>
      <dsp:spPr>
        <a:xfrm>
          <a:off x="0" y="1985566"/>
          <a:ext cx="7452029" cy="979184"/>
        </a:xfrm>
        <a:prstGeom prst="roundRect">
          <a:avLst/>
        </a:prstGeom>
        <a:gradFill rotWithShape="0">
          <a:gsLst>
            <a:gs pos="0">
              <a:schemeClr val="accent2">
                <a:hueOff val="-416532"/>
                <a:satOff val="-8652"/>
                <a:lumOff val="-2353"/>
                <a:alphaOff val="0"/>
                <a:satMod val="103000"/>
                <a:lumMod val="102000"/>
                <a:tint val="94000"/>
              </a:schemeClr>
            </a:gs>
            <a:gs pos="50000">
              <a:schemeClr val="accent2">
                <a:hueOff val="-416532"/>
                <a:satOff val="-8652"/>
                <a:lumOff val="-2353"/>
                <a:alphaOff val="0"/>
                <a:satMod val="110000"/>
                <a:lumMod val="100000"/>
                <a:shade val="100000"/>
              </a:schemeClr>
            </a:gs>
            <a:gs pos="100000">
              <a:schemeClr val="accent2">
                <a:hueOff val="-416532"/>
                <a:satOff val="-8652"/>
                <a:lumOff val="-2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4. Vertical Angles</a:t>
          </a:r>
          <a:r>
            <a:rPr lang="en-US" sz="2000" b="0" i="0" kern="1200" baseline="0" dirty="0"/>
            <a:t> – angles opposite each other when two lines intersect are congruent.</a:t>
          </a:r>
          <a:endParaRPr lang="en-US" sz="2000" kern="1200" dirty="0"/>
        </a:p>
      </dsp:txBody>
      <dsp:txXfrm>
        <a:off x="47800" y="2033366"/>
        <a:ext cx="7356429" cy="883584"/>
      </dsp:txXfrm>
    </dsp:sp>
    <dsp:sp modelId="{FF1F6F24-FCA3-4AB5-BCD0-87FE4349FF27}">
      <dsp:nvSpPr>
        <dsp:cNvPr id="0" name=""/>
        <dsp:cNvSpPr/>
      </dsp:nvSpPr>
      <dsp:spPr>
        <a:xfrm>
          <a:off x="0" y="2977237"/>
          <a:ext cx="7452029" cy="979184"/>
        </a:xfrm>
        <a:prstGeom prst="roundRect">
          <a:avLst/>
        </a:prstGeom>
        <a:gradFill rotWithShape="0">
          <a:gsLst>
            <a:gs pos="0">
              <a:schemeClr val="accent2">
                <a:hueOff val="-624797"/>
                <a:satOff val="-12979"/>
                <a:lumOff val="-3529"/>
                <a:alphaOff val="0"/>
                <a:satMod val="103000"/>
                <a:lumMod val="102000"/>
                <a:tint val="94000"/>
              </a:schemeClr>
            </a:gs>
            <a:gs pos="50000">
              <a:schemeClr val="accent2">
                <a:hueOff val="-624797"/>
                <a:satOff val="-12979"/>
                <a:lumOff val="-3529"/>
                <a:alphaOff val="0"/>
                <a:satMod val="110000"/>
                <a:lumMod val="100000"/>
                <a:shade val="100000"/>
              </a:schemeClr>
            </a:gs>
            <a:gs pos="100000">
              <a:schemeClr val="accent2">
                <a:hueOff val="-624797"/>
                <a:satOff val="-12979"/>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t>5. Angle Bisector</a:t>
          </a:r>
          <a:r>
            <a:rPr lang="en-US" sz="2400" b="0" i="0" kern="1200" baseline="0" dirty="0"/>
            <a:t> – divides an angle into two equal parts.</a:t>
          </a:r>
          <a:endParaRPr lang="en-US" sz="2400" kern="1200" dirty="0"/>
        </a:p>
      </dsp:txBody>
      <dsp:txXfrm>
        <a:off x="47800" y="3025037"/>
        <a:ext cx="7356429" cy="883584"/>
      </dsp:txXfrm>
    </dsp:sp>
    <dsp:sp modelId="{47E614AB-01C2-4B8D-91EC-B741A35FA3F0}">
      <dsp:nvSpPr>
        <dsp:cNvPr id="0" name=""/>
        <dsp:cNvSpPr/>
      </dsp:nvSpPr>
      <dsp:spPr>
        <a:xfrm>
          <a:off x="0" y="3968909"/>
          <a:ext cx="7452029" cy="979184"/>
        </a:xfrm>
        <a:prstGeom prst="roundRect">
          <a:avLst/>
        </a:prstGeom>
        <a:gradFill rotWithShape="0">
          <a:gsLst>
            <a:gs pos="0">
              <a:schemeClr val="accent2">
                <a:hueOff val="-833063"/>
                <a:satOff val="-17305"/>
                <a:lumOff val="-4706"/>
                <a:alphaOff val="0"/>
                <a:satMod val="103000"/>
                <a:lumMod val="102000"/>
                <a:tint val="94000"/>
              </a:schemeClr>
            </a:gs>
            <a:gs pos="50000">
              <a:schemeClr val="accent2">
                <a:hueOff val="-833063"/>
                <a:satOff val="-17305"/>
                <a:lumOff val="-4706"/>
                <a:alphaOff val="0"/>
                <a:satMod val="110000"/>
                <a:lumMod val="100000"/>
                <a:shade val="100000"/>
              </a:schemeClr>
            </a:gs>
            <a:gs pos="100000">
              <a:schemeClr val="accent2">
                <a:hueOff val="-833063"/>
                <a:satOff val="-17305"/>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6. Segment Bisector</a:t>
          </a:r>
          <a:r>
            <a:rPr lang="en-US" sz="2000" b="0" i="0" kern="1200" baseline="0" dirty="0"/>
            <a:t> – divides a segment into two equal parts; trisector divides into three equal parts.</a:t>
          </a:r>
          <a:endParaRPr lang="en-US" sz="2000" kern="1200" dirty="0"/>
        </a:p>
      </dsp:txBody>
      <dsp:txXfrm>
        <a:off x="47800" y="4016709"/>
        <a:ext cx="7356429" cy="883584"/>
      </dsp:txXfrm>
    </dsp:sp>
    <dsp:sp modelId="{B3E3E1B1-87FD-46CA-AF65-0C173E767D72}">
      <dsp:nvSpPr>
        <dsp:cNvPr id="0" name=""/>
        <dsp:cNvSpPr/>
      </dsp:nvSpPr>
      <dsp:spPr>
        <a:xfrm>
          <a:off x="0" y="4960581"/>
          <a:ext cx="7452029" cy="979184"/>
        </a:xfrm>
        <a:prstGeom prst="roundRect">
          <a:avLst/>
        </a:prstGeom>
        <a:gradFill rotWithShape="0">
          <a:gsLst>
            <a:gs pos="0">
              <a:schemeClr val="accent2">
                <a:hueOff val="-1041329"/>
                <a:satOff val="-21631"/>
                <a:lumOff val="-5882"/>
                <a:alphaOff val="0"/>
                <a:satMod val="103000"/>
                <a:lumMod val="102000"/>
                <a:tint val="94000"/>
              </a:schemeClr>
            </a:gs>
            <a:gs pos="50000">
              <a:schemeClr val="accent2">
                <a:hueOff val="-1041329"/>
                <a:satOff val="-21631"/>
                <a:lumOff val="-5882"/>
                <a:alphaOff val="0"/>
                <a:satMod val="110000"/>
                <a:lumMod val="100000"/>
                <a:shade val="100000"/>
              </a:schemeClr>
            </a:gs>
            <a:gs pos="100000">
              <a:schemeClr val="accent2">
                <a:hueOff val="-1041329"/>
                <a:satOff val="-21631"/>
                <a:lumOff val="-5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7. Supplementary Angles of Congruent Angles are Congruent</a:t>
          </a:r>
          <a:r>
            <a:rPr lang="en-US" sz="2000" b="0" i="0" kern="1200" baseline="0" dirty="0"/>
            <a:t> – if two angles are equal, their supplements are also equal.</a:t>
          </a:r>
          <a:endParaRPr lang="en-US" sz="2000" kern="1200" dirty="0"/>
        </a:p>
      </dsp:txBody>
      <dsp:txXfrm>
        <a:off x="47800" y="5008381"/>
        <a:ext cx="7356429" cy="883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4CBBD-B69E-411D-B666-4CD8DF13A98B}">
      <dsp:nvSpPr>
        <dsp:cNvPr id="0" name=""/>
        <dsp:cNvSpPr/>
      </dsp:nvSpPr>
      <dsp:spPr>
        <a:xfrm>
          <a:off x="3740" y="789345"/>
          <a:ext cx="2025473" cy="28356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914" tIns="330200" rIns="157914"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Look for shared sides (use reflexive property).</a:t>
          </a:r>
          <a:endParaRPr lang="en-US" sz="2000" kern="1200" dirty="0"/>
        </a:p>
      </dsp:txBody>
      <dsp:txXfrm>
        <a:off x="3740" y="1866897"/>
        <a:ext cx="2025473" cy="1701397"/>
      </dsp:txXfrm>
    </dsp:sp>
    <dsp:sp modelId="{7F75EB07-B5F3-46D0-9A4A-ADF40BD79C07}">
      <dsp:nvSpPr>
        <dsp:cNvPr id="0" name=""/>
        <dsp:cNvSpPr/>
      </dsp:nvSpPr>
      <dsp:spPr>
        <a:xfrm>
          <a:off x="591128" y="1072912"/>
          <a:ext cx="850698" cy="8506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24" tIns="12700" rIns="66324" bIns="12700" numCol="1" spcCol="1270" anchor="ctr" anchorCtr="0">
          <a:noAutofit/>
        </a:bodyPr>
        <a:lstStyle/>
        <a:p>
          <a:pPr marL="0" lvl="0" indent="0" algn="ctr" defTabSz="1822450">
            <a:lnSpc>
              <a:spcPct val="90000"/>
            </a:lnSpc>
            <a:spcBef>
              <a:spcPct val="0"/>
            </a:spcBef>
            <a:spcAft>
              <a:spcPct val="35000"/>
            </a:spcAft>
            <a:buNone/>
          </a:pPr>
          <a:r>
            <a:rPr lang="en-US" sz="4100" kern="1200"/>
            <a:t>1</a:t>
          </a:r>
        </a:p>
      </dsp:txBody>
      <dsp:txXfrm>
        <a:off x="715710" y="1197494"/>
        <a:ext cx="601534" cy="601534"/>
      </dsp:txXfrm>
    </dsp:sp>
    <dsp:sp modelId="{FB3A3CF2-C767-4A5E-A88B-DF42A04C0363}">
      <dsp:nvSpPr>
        <dsp:cNvPr id="0" name=""/>
        <dsp:cNvSpPr/>
      </dsp:nvSpPr>
      <dsp:spPr>
        <a:xfrm>
          <a:off x="3740" y="3624936"/>
          <a:ext cx="202547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ED712-6DCF-47F4-BE25-916CA565905C}">
      <dsp:nvSpPr>
        <dsp:cNvPr id="0" name=""/>
        <dsp:cNvSpPr/>
      </dsp:nvSpPr>
      <dsp:spPr>
        <a:xfrm>
          <a:off x="2231761" y="789345"/>
          <a:ext cx="2025473" cy="28356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914" tIns="330200" rIns="157914" bIns="330200" numCol="1" spcCol="1270" anchor="t" anchorCtr="0">
          <a:noAutofit/>
        </a:bodyPr>
        <a:lstStyle/>
        <a:p>
          <a:pPr marL="0" lvl="0" indent="0" algn="l" defTabSz="1066800">
            <a:lnSpc>
              <a:spcPct val="90000"/>
            </a:lnSpc>
            <a:spcBef>
              <a:spcPct val="0"/>
            </a:spcBef>
            <a:spcAft>
              <a:spcPct val="35000"/>
            </a:spcAft>
            <a:buNone/>
          </a:pPr>
          <a:r>
            <a:rPr lang="en-US" sz="2400" b="0" i="0" kern="1200" baseline="0" dirty="0"/>
            <a:t>Identify vertical angles.</a:t>
          </a:r>
          <a:endParaRPr lang="en-US" sz="2400" kern="1200" dirty="0"/>
        </a:p>
      </dsp:txBody>
      <dsp:txXfrm>
        <a:off x="2231761" y="1866897"/>
        <a:ext cx="2025473" cy="1701397"/>
      </dsp:txXfrm>
    </dsp:sp>
    <dsp:sp modelId="{621D0B5E-2F0B-43FF-886C-637361651B35}">
      <dsp:nvSpPr>
        <dsp:cNvPr id="0" name=""/>
        <dsp:cNvSpPr/>
      </dsp:nvSpPr>
      <dsp:spPr>
        <a:xfrm>
          <a:off x="2819148" y="1072912"/>
          <a:ext cx="850698" cy="8506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24" tIns="12700" rIns="66324"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p>
      </dsp:txBody>
      <dsp:txXfrm>
        <a:off x="2943730" y="1197494"/>
        <a:ext cx="601534" cy="601534"/>
      </dsp:txXfrm>
    </dsp:sp>
    <dsp:sp modelId="{831AB509-928C-43F6-BD1A-1E4ECC6CE177}">
      <dsp:nvSpPr>
        <dsp:cNvPr id="0" name=""/>
        <dsp:cNvSpPr/>
      </dsp:nvSpPr>
      <dsp:spPr>
        <a:xfrm>
          <a:off x="2231761" y="3624936"/>
          <a:ext cx="202547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9EA4F-A069-45C6-BE20-48ECCFC55A4A}">
      <dsp:nvSpPr>
        <dsp:cNvPr id="0" name=""/>
        <dsp:cNvSpPr/>
      </dsp:nvSpPr>
      <dsp:spPr>
        <a:xfrm>
          <a:off x="4459781" y="789345"/>
          <a:ext cx="2025473" cy="28356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914" tIns="330200" rIns="157914"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Check for given midpoints or bisectors.</a:t>
          </a:r>
          <a:endParaRPr lang="en-US" sz="2000" kern="1200" dirty="0"/>
        </a:p>
      </dsp:txBody>
      <dsp:txXfrm>
        <a:off x="4459781" y="1866897"/>
        <a:ext cx="2025473" cy="1701397"/>
      </dsp:txXfrm>
    </dsp:sp>
    <dsp:sp modelId="{AFA99C6C-7A04-4206-8154-0B88E009A1E8}">
      <dsp:nvSpPr>
        <dsp:cNvPr id="0" name=""/>
        <dsp:cNvSpPr/>
      </dsp:nvSpPr>
      <dsp:spPr>
        <a:xfrm>
          <a:off x="5047169" y="1072912"/>
          <a:ext cx="850698" cy="8506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24" tIns="12700" rIns="66324" bIns="12700" numCol="1" spcCol="1270" anchor="ctr" anchorCtr="0">
          <a:noAutofit/>
        </a:bodyPr>
        <a:lstStyle/>
        <a:p>
          <a:pPr marL="0" lvl="0" indent="0" algn="ctr" defTabSz="1822450">
            <a:lnSpc>
              <a:spcPct val="90000"/>
            </a:lnSpc>
            <a:spcBef>
              <a:spcPct val="0"/>
            </a:spcBef>
            <a:spcAft>
              <a:spcPct val="35000"/>
            </a:spcAft>
            <a:buNone/>
          </a:pPr>
          <a:r>
            <a:rPr lang="en-US" sz="4100" kern="1200"/>
            <a:t>3</a:t>
          </a:r>
        </a:p>
      </dsp:txBody>
      <dsp:txXfrm>
        <a:off x="5171751" y="1197494"/>
        <a:ext cx="601534" cy="601534"/>
      </dsp:txXfrm>
    </dsp:sp>
    <dsp:sp modelId="{B1A79064-8D89-425E-AAA5-07D76BD1D427}">
      <dsp:nvSpPr>
        <dsp:cNvPr id="0" name=""/>
        <dsp:cNvSpPr/>
      </dsp:nvSpPr>
      <dsp:spPr>
        <a:xfrm>
          <a:off x="4459781" y="3624936"/>
          <a:ext cx="202547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728D3-4DDA-46F8-90FC-E65C8AF381AC}">
      <dsp:nvSpPr>
        <dsp:cNvPr id="0" name=""/>
        <dsp:cNvSpPr/>
      </dsp:nvSpPr>
      <dsp:spPr>
        <a:xfrm>
          <a:off x="6687802" y="789345"/>
          <a:ext cx="2025473" cy="28356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914" tIns="330200" rIns="157914"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a:t>Mark equal sides/angles on diagrams.</a:t>
          </a:r>
          <a:endParaRPr lang="en-US" sz="2000" kern="1200"/>
        </a:p>
      </dsp:txBody>
      <dsp:txXfrm>
        <a:off x="6687802" y="1866897"/>
        <a:ext cx="2025473" cy="1701397"/>
      </dsp:txXfrm>
    </dsp:sp>
    <dsp:sp modelId="{6AFD2DCA-4000-4488-8057-E0D576C42A04}">
      <dsp:nvSpPr>
        <dsp:cNvPr id="0" name=""/>
        <dsp:cNvSpPr/>
      </dsp:nvSpPr>
      <dsp:spPr>
        <a:xfrm>
          <a:off x="7275189" y="1072912"/>
          <a:ext cx="850698" cy="8506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24" tIns="12700" rIns="66324" bIns="12700" numCol="1" spcCol="1270" anchor="ctr" anchorCtr="0">
          <a:noAutofit/>
        </a:bodyPr>
        <a:lstStyle/>
        <a:p>
          <a:pPr marL="0" lvl="0" indent="0" algn="ctr" defTabSz="1822450">
            <a:lnSpc>
              <a:spcPct val="90000"/>
            </a:lnSpc>
            <a:spcBef>
              <a:spcPct val="0"/>
            </a:spcBef>
            <a:spcAft>
              <a:spcPct val="35000"/>
            </a:spcAft>
            <a:buNone/>
          </a:pPr>
          <a:r>
            <a:rPr lang="en-US" sz="4100" kern="1200"/>
            <a:t>4</a:t>
          </a:r>
        </a:p>
      </dsp:txBody>
      <dsp:txXfrm>
        <a:off x="7399771" y="1197494"/>
        <a:ext cx="601534" cy="601534"/>
      </dsp:txXfrm>
    </dsp:sp>
    <dsp:sp modelId="{E7A6AAF1-C74C-428D-AB78-90DA14F26F9C}">
      <dsp:nvSpPr>
        <dsp:cNvPr id="0" name=""/>
        <dsp:cNvSpPr/>
      </dsp:nvSpPr>
      <dsp:spPr>
        <a:xfrm>
          <a:off x="6687802" y="3624936"/>
          <a:ext cx="202547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00918-C947-4EF3-88A5-FF7D428FE0D1}">
      <dsp:nvSpPr>
        <dsp:cNvPr id="0" name=""/>
        <dsp:cNvSpPr/>
      </dsp:nvSpPr>
      <dsp:spPr>
        <a:xfrm>
          <a:off x="8915822" y="789345"/>
          <a:ext cx="2025473" cy="28356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914" tIns="330200" rIns="157914" bIns="33020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Use process of elimination with known postulates (SSS, SAS, ASA, AAS).</a:t>
          </a:r>
          <a:endParaRPr lang="en-US" sz="1600" kern="1200" dirty="0"/>
        </a:p>
      </dsp:txBody>
      <dsp:txXfrm>
        <a:off x="8915822" y="1866897"/>
        <a:ext cx="2025473" cy="1701397"/>
      </dsp:txXfrm>
    </dsp:sp>
    <dsp:sp modelId="{69CC5214-0CC4-496A-A4C9-373333DC302A}">
      <dsp:nvSpPr>
        <dsp:cNvPr id="0" name=""/>
        <dsp:cNvSpPr/>
      </dsp:nvSpPr>
      <dsp:spPr>
        <a:xfrm>
          <a:off x="9503210" y="1072912"/>
          <a:ext cx="850698" cy="8506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24" tIns="12700" rIns="66324" bIns="12700" numCol="1" spcCol="1270" anchor="ctr" anchorCtr="0">
          <a:noAutofit/>
        </a:bodyPr>
        <a:lstStyle/>
        <a:p>
          <a:pPr marL="0" lvl="0" indent="0" algn="ctr" defTabSz="1822450">
            <a:lnSpc>
              <a:spcPct val="90000"/>
            </a:lnSpc>
            <a:spcBef>
              <a:spcPct val="0"/>
            </a:spcBef>
            <a:spcAft>
              <a:spcPct val="35000"/>
            </a:spcAft>
            <a:buNone/>
          </a:pPr>
          <a:r>
            <a:rPr lang="en-US" sz="4100" kern="1200"/>
            <a:t>5</a:t>
          </a:r>
        </a:p>
      </dsp:txBody>
      <dsp:txXfrm>
        <a:off x="9627792" y="1197494"/>
        <a:ext cx="601534" cy="601534"/>
      </dsp:txXfrm>
    </dsp:sp>
    <dsp:sp modelId="{06E60C2B-E833-45B6-9DDB-1BD168E44898}">
      <dsp:nvSpPr>
        <dsp:cNvPr id="0" name=""/>
        <dsp:cNvSpPr/>
      </dsp:nvSpPr>
      <dsp:spPr>
        <a:xfrm>
          <a:off x="8915822" y="3624936"/>
          <a:ext cx="202547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68476-F84D-4470-8741-9DC836CB107E}">
      <dsp:nvSpPr>
        <dsp:cNvPr id="0" name=""/>
        <dsp:cNvSpPr/>
      </dsp:nvSpPr>
      <dsp:spPr>
        <a:xfrm>
          <a:off x="0" y="1687"/>
          <a:ext cx="10335350" cy="8553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9B46F-9C0B-45B3-9855-357D97C39DE2}">
      <dsp:nvSpPr>
        <dsp:cNvPr id="0" name=""/>
        <dsp:cNvSpPr/>
      </dsp:nvSpPr>
      <dsp:spPr>
        <a:xfrm>
          <a:off x="258752" y="194148"/>
          <a:ext cx="470459" cy="470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8BD42-D60B-41B4-A7B5-032E0BFA3AEC}">
      <dsp:nvSpPr>
        <dsp:cNvPr id="0" name=""/>
        <dsp:cNvSpPr/>
      </dsp:nvSpPr>
      <dsp:spPr>
        <a:xfrm>
          <a:off x="987964" y="1687"/>
          <a:ext cx="9347385" cy="85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8" tIns="90528" rIns="90528" bIns="9052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a:t>SSS (Side-Side-Side)</a:t>
          </a:r>
          <a:r>
            <a:rPr lang="en-US" sz="2100" b="0" i="0" kern="1200" baseline="0" dirty="0"/>
            <a:t> – if all three sides of one triangle are congruent to another triangle, they are congruent.</a:t>
          </a:r>
          <a:endParaRPr lang="en-US" sz="2100" kern="1200" dirty="0"/>
        </a:p>
      </dsp:txBody>
      <dsp:txXfrm>
        <a:off x="987964" y="1687"/>
        <a:ext cx="9347385" cy="855380"/>
      </dsp:txXfrm>
    </dsp:sp>
    <dsp:sp modelId="{7D6B52B1-9D68-4CCA-AB87-ED7FA5F10BF0}">
      <dsp:nvSpPr>
        <dsp:cNvPr id="0" name=""/>
        <dsp:cNvSpPr/>
      </dsp:nvSpPr>
      <dsp:spPr>
        <a:xfrm>
          <a:off x="0" y="1070912"/>
          <a:ext cx="10335350" cy="8553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8E131-119C-41E3-8842-FB5A8D52E4CA}">
      <dsp:nvSpPr>
        <dsp:cNvPr id="0" name=""/>
        <dsp:cNvSpPr/>
      </dsp:nvSpPr>
      <dsp:spPr>
        <a:xfrm>
          <a:off x="258752" y="1263373"/>
          <a:ext cx="470459" cy="470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456BAF-224B-4AF0-A575-D97301311B9E}">
      <dsp:nvSpPr>
        <dsp:cNvPr id="0" name=""/>
        <dsp:cNvSpPr/>
      </dsp:nvSpPr>
      <dsp:spPr>
        <a:xfrm>
          <a:off x="987964" y="1070912"/>
          <a:ext cx="9347385" cy="85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8" tIns="90528" rIns="90528" bIns="9052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a:t>SAS (Side-Angle-Side)</a:t>
          </a:r>
          <a:r>
            <a:rPr lang="en-US" sz="2100" b="0" i="0" kern="1200" baseline="0" dirty="0"/>
            <a:t> – if two sides and the included angle of one triangle are congruent to another, the triangles are congruent.</a:t>
          </a:r>
          <a:endParaRPr lang="en-US" sz="2100" kern="1200" dirty="0"/>
        </a:p>
      </dsp:txBody>
      <dsp:txXfrm>
        <a:off x="987964" y="1070912"/>
        <a:ext cx="9347385" cy="855380"/>
      </dsp:txXfrm>
    </dsp:sp>
    <dsp:sp modelId="{6547976D-9599-40B4-9DF9-4D8263F5C0FC}">
      <dsp:nvSpPr>
        <dsp:cNvPr id="0" name=""/>
        <dsp:cNvSpPr/>
      </dsp:nvSpPr>
      <dsp:spPr>
        <a:xfrm>
          <a:off x="0" y="2140138"/>
          <a:ext cx="10335350" cy="8553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BA7A7-9E68-4EB0-A93D-BBB513D90F65}">
      <dsp:nvSpPr>
        <dsp:cNvPr id="0" name=""/>
        <dsp:cNvSpPr/>
      </dsp:nvSpPr>
      <dsp:spPr>
        <a:xfrm>
          <a:off x="258752" y="2332598"/>
          <a:ext cx="470459" cy="4704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DD5CBC-4618-4075-AF71-AEFEBC98EC70}">
      <dsp:nvSpPr>
        <dsp:cNvPr id="0" name=""/>
        <dsp:cNvSpPr/>
      </dsp:nvSpPr>
      <dsp:spPr>
        <a:xfrm>
          <a:off x="987964" y="2140138"/>
          <a:ext cx="9347385" cy="85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8" tIns="90528" rIns="90528" bIns="9052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a:t>ASA (Angle-Side-Angle)</a:t>
          </a:r>
          <a:r>
            <a:rPr lang="en-US" sz="2100" b="0" i="0" kern="1200" baseline="0" dirty="0"/>
            <a:t> – if two angles and the included side of one triangle are congruent to another, the triangles are congruent.</a:t>
          </a:r>
          <a:endParaRPr lang="en-US" sz="2100" kern="1200" dirty="0"/>
        </a:p>
      </dsp:txBody>
      <dsp:txXfrm>
        <a:off x="987964" y="2140138"/>
        <a:ext cx="9347385" cy="855380"/>
      </dsp:txXfrm>
    </dsp:sp>
    <dsp:sp modelId="{1D62F469-5BE9-4540-AA71-F1FAE21A9E73}">
      <dsp:nvSpPr>
        <dsp:cNvPr id="0" name=""/>
        <dsp:cNvSpPr/>
      </dsp:nvSpPr>
      <dsp:spPr>
        <a:xfrm>
          <a:off x="0" y="3209363"/>
          <a:ext cx="10335350" cy="8553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A6AA2-CBFB-4276-97CB-04CB23E35FDB}">
      <dsp:nvSpPr>
        <dsp:cNvPr id="0" name=""/>
        <dsp:cNvSpPr/>
      </dsp:nvSpPr>
      <dsp:spPr>
        <a:xfrm>
          <a:off x="258752" y="3401823"/>
          <a:ext cx="470459" cy="4704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406080-036B-4134-8A72-DEB1738119ED}">
      <dsp:nvSpPr>
        <dsp:cNvPr id="0" name=""/>
        <dsp:cNvSpPr/>
      </dsp:nvSpPr>
      <dsp:spPr>
        <a:xfrm>
          <a:off x="987964" y="3209363"/>
          <a:ext cx="9347385" cy="85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8" tIns="90528" rIns="90528" bIns="90528" numCol="1" spcCol="1270" anchor="ctr" anchorCtr="0">
          <a:noAutofit/>
        </a:bodyPr>
        <a:lstStyle/>
        <a:p>
          <a:pPr marL="0" lvl="0" indent="0" algn="l" defTabSz="933450">
            <a:lnSpc>
              <a:spcPct val="100000"/>
            </a:lnSpc>
            <a:spcBef>
              <a:spcPct val="0"/>
            </a:spcBef>
            <a:spcAft>
              <a:spcPct val="35000"/>
            </a:spcAft>
            <a:buNone/>
          </a:pPr>
          <a:r>
            <a:rPr lang="en-US" sz="2100" b="1" i="0" kern="1200" baseline="0" dirty="0"/>
            <a:t>AAS (Angle-Angle-Side)</a:t>
          </a:r>
          <a:r>
            <a:rPr lang="en-US" sz="2100" b="0" i="0" kern="1200" baseline="0" dirty="0"/>
            <a:t> – if two angles and a non-included side are congruent to another triangle, the triangles are congruent.</a:t>
          </a:r>
          <a:endParaRPr lang="en-US" sz="2100" kern="1200" dirty="0"/>
        </a:p>
      </dsp:txBody>
      <dsp:txXfrm>
        <a:off x="987964" y="3209363"/>
        <a:ext cx="9347385" cy="8553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D4ACC-80E9-4016-B543-EFB12DDF0858}"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F88B7-6A79-4B82-A4AB-D15630AF59B3}" type="slidenum">
              <a:rPr lang="en-US" smtClean="0"/>
              <a:t>‹#›</a:t>
            </a:fld>
            <a:endParaRPr lang="en-US"/>
          </a:p>
        </p:txBody>
      </p:sp>
    </p:spTree>
    <p:extLst>
      <p:ext uri="{BB962C8B-B14F-4D97-AF65-F5344CB8AC3E}">
        <p14:creationId xmlns:p14="http://schemas.microsoft.com/office/powerpoint/2010/main" val="2860524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class! Today we are starting an exciting unit on triangle congruence. By the end of this unit, you will be able to identify congruent triangles using specific postulates and apply important properties to solve problems. Let’s get started!</a:t>
            </a:r>
          </a:p>
        </p:txBody>
      </p:sp>
      <p:sp>
        <p:nvSpPr>
          <p:cNvPr id="4" name="Slide Number Placeholder 3"/>
          <p:cNvSpPr>
            <a:spLocks noGrp="1"/>
          </p:cNvSpPr>
          <p:nvPr>
            <p:ph type="sldNum" sz="quarter" idx="5"/>
          </p:nvPr>
        </p:nvSpPr>
        <p:spPr/>
        <p:txBody>
          <a:bodyPr/>
          <a:lstStyle/>
          <a:p>
            <a:fld id="{86CF88B7-6A79-4B82-A4AB-D15630AF59B3}" type="slidenum">
              <a:rPr lang="en-US" smtClean="0"/>
              <a:t>1</a:t>
            </a:fld>
            <a:endParaRPr lang="en-US"/>
          </a:p>
        </p:txBody>
      </p:sp>
    </p:spTree>
    <p:extLst>
      <p:ext uri="{BB962C8B-B14F-4D97-AF65-F5344CB8AC3E}">
        <p14:creationId xmlns:p14="http://schemas.microsoft.com/office/powerpoint/2010/main" val="316037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Congruent triangles are like twins—they are exactly the same in shape and size. If we know a triangle’s sides or angles, we can find others without measuring everything. Engineers and architects use this idea all the time to make sure structures are precise.</a:t>
            </a:r>
          </a:p>
        </p:txBody>
      </p:sp>
      <p:sp>
        <p:nvSpPr>
          <p:cNvPr id="4" name="Slide Number Placeholder 3"/>
          <p:cNvSpPr>
            <a:spLocks noGrp="1"/>
          </p:cNvSpPr>
          <p:nvPr>
            <p:ph type="sldNum" sz="quarter" idx="5"/>
          </p:nvPr>
        </p:nvSpPr>
        <p:spPr/>
        <p:txBody>
          <a:bodyPr/>
          <a:lstStyle/>
          <a:p>
            <a:fld id="{86CF88B7-6A79-4B82-A4AB-D15630AF59B3}" type="slidenum">
              <a:rPr lang="en-US" smtClean="0"/>
              <a:t>2</a:t>
            </a:fld>
            <a:endParaRPr lang="en-US"/>
          </a:p>
        </p:txBody>
      </p:sp>
    </p:spTree>
    <p:extLst>
      <p:ext uri="{BB962C8B-B14F-4D97-AF65-F5344CB8AC3E}">
        <p14:creationId xmlns:p14="http://schemas.microsoft.com/office/powerpoint/2010/main" val="7669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tools are like the detective kit for finding congruent triangles. If you know these, you can spot congruent triangles faster. For example, if a line cuts a segment in half, you know each part is equal. If two angles are vertical angles, they are automatically equal!</a:t>
            </a:r>
          </a:p>
        </p:txBody>
      </p:sp>
      <p:sp>
        <p:nvSpPr>
          <p:cNvPr id="4" name="Slide Number Placeholder 3"/>
          <p:cNvSpPr>
            <a:spLocks noGrp="1"/>
          </p:cNvSpPr>
          <p:nvPr>
            <p:ph type="sldNum" sz="quarter" idx="5"/>
          </p:nvPr>
        </p:nvSpPr>
        <p:spPr/>
        <p:txBody>
          <a:bodyPr/>
          <a:lstStyle/>
          <a:p>
            <a:fld id="{86CF88B7-6A79-4B82-A4AB-D15630AF59B3}" type="slidenum">
              <a:rPr lang="en-US" smtClean="0"/>
              <a:t>3</a:t>
            </a:fld>
            <a:endParaRPr lang="en-US"/>
          </a:p>
        </p:txBody>
      </p:sp>
    </p:spTree>
    <p:extLst>
      <p:ext uri="{BB962C8B-B14F-4D97-AF65-F5344CB8AC3E}">
        <p14:creationId xmlns:p14="http://schemas.microsoft.com/office/powerpoint/2010/main" val="68580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F88B7-6A79-4B82-A4AB-D15630AF59B3}" type="slidenum">
              <a:rPr lang="en-US" smtClean="0"/>
              <a:t>5</a:t>
            </a:fld>
            <a:endParaRPr lang="en-US"/>
          </a:p>
        </p:txBody>
      </p:sp>
    </p:spTree>
    <p:extLst>
      <p:ext uri="{BB962C8B-B14F-4D97-AF65-F5344CB8AC3E}">
        <p14:creationId xmlns:p14="http://schemas.microsoft.com/office/powerpoint/2010/main" val="190902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solving problems, marking equal sides and angles helps you see which postulate to use. Start with what’s given and then check for these clues. Remember, diagrams are your friend—draw and label carefully!</a:t>
            </a:r>
          </a:p>
        </p:txBody>
      </p:sp>
      <p:sp>
        <p:nvSpPr>
          <p:cNvPr id="4" name="Slide Number Placeholder 3"/>
          <p:cNvSpPr>
            <a:spLocks noGrp="1"/>
          </p:cNvSpPr>
          <p:nvPr>
            <p:ph type="sldNum" sz="quarter" idx="5"/>
          </p:nvPr>
        </p:nvSpPr>
        <p:spPr/>
        <p:txBody>
          <a:bodyPr/>
          <a:lstStyle/>
          <a:p>
            <a:fld id="{86CF88B7-6A79-4B82-A4AB-D15630AF59B3}" type="slidenum">
              <a:rPr lang="en-US" smtClean="0"/>
              <a:t>10</a:t>
            </a:fld>
            <a:endParaRPr lang="en-US"/>
          </a:p>
        </p:txBody>
      </p:sp>
    </p:spTree>
    <p:extLst>
      <p:ext uri="{BB962C8B-B14F-4D97-AF65-F5344CB8AC3E}">
        <p14:creationId xmlns:p14="http://schemas.microsoft.com/office/powerpoint/2010/main" val="78091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rules that will help us determine if two triangles are congruent. Each has a slightly different way of checking sides and angles. Tomorrow we’ll start practicing the first two postulates.</a:t>
            </a:r>
          </a:p>
        </p:txBody>
      </p:sp>
      <p:sp>
        <p:nvSpPr>
          <p:cNvPr id="4" name="Slide Number Placeholder 3"/>
          <p:cNvSpPr>
            <a:spLocks noGrp="1"/>
          </p:cNvSpPr>
          <p:nvPr>
            <p:ph type="sldNum" sz="quarter" idx="5"/>
          </p:nvPr>
        </p:nvSpPr>
        <p:spPr/>
        <p:txBody>
          <a:bodyPr/>
          <a:lstStyle/>
          <a:p>
            <a:fld id="{86CF88B7-6A79-4B82-A4AB-D15630AF59B3}" type="slidenum">
              <a:rPr lang="en-US" smtClean="0"/>
              <a:t>11</a:t>
            </a:fld>
            <a:endParaRPr lang="en-US"/>
          </a:p>
        </p:txBody>
      </p:sp>
    </p:spTree>
    <p:extLst>
      <p:ext uri="{BB962C8B-B14F-4D97-AF65-F5344CB8AC3E}">
        <p14:creationId xmlns:p14="http://schemas.microsoft.com/office/powerpoint/2010/main" val="65655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F88B7-6A79-4B82-A4AB-D15630AF59B3}" type="slidenum">
              <a:rPr lang="en-US" smtClean="0"/>
              <a:t>12</a:t>
            </a:fld>
            <a:endParaRPr lang="en-US"/>
          </a:p>
        </p:txBody>
      </p:sp>
    </p:spTree>
    <p:extLst>
      <p:ext uri="{BB962C8B-B14F-4D97-AF65-F5344CB8AC3E}">
        <p14:creationId xmlns:p14="http://schemas.microsoft.com/office/powerpoint/2010/main" val="226766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1AC7-A357-1CAA-9AF2-2B3945E96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E296F-4256-3805-F43D-65C009A23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1BFF-4CC9-8112-8B0B-87D3A5C77A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D9148-385A-A953-56A4-35F9A0E7A475}"/>
              </a:ext>
            </a:extLst>
          </p:cNvPr>
          <p:cNvSpPr>
            <a:spLocks noGrp="1"/>
          </p:cNvSpPr>
          <p:nvPr>
            <p:ph type="sldNum" sz="quarter" idx="5"/>
          </p:nvPr>
        </p:nvSpPr>
        <p:spPr/>
        <p:txBody>
          <a:bodyPr/>
          <a:lstStyle/>
          <a:p>
            <a:fld id="{86CF88B7-6A79-4B82-A4AB-D15630AF59B3}" type="slidenum">
              <a:rPr lang="en-US" smtClean="0"/>
              <a:t>17</a:t>
            </a:fld>
            <a:endParaRPr lang="en-US"/>
          </a:p>
        </p:txBody>
      </p:sp>
    </p:spTree>
    <p:extLst>
      <p:ext uri="{BB962C8B-B14F-4D97-AF65-F5344CB8AC3E}">
        <p14:creationId xmlns:p14="http://schemas.microsoft.com/office/powerpoint/2010/main" val="111028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4156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9/21/2025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1444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9/21/2025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580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9/21/2025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572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9/21/2025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5970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9/21/2025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1186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9/21/2025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432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9/21/2025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540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9/21/2025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99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9/21/2025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4391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9/21/2025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9650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9/21/2025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060917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novatewithmrbarbado.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temscholarshub.net/interactive-quiz/middle-school"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Top view of a wooden puzzle">
            <a:extLst>
              <a:ext uri="{FF2B5EF4-FFF2-40B4-BE49-F238E27FC236}">
                <a16:creationId xmlns:a16="http://schemas.microsoft.com/office/drawing/2014/main" id="{F4F0F17C-A401-7857-4E19-2EA85EC6EECC}"/>
              </a:ext>
            </a:extLst>
          </p:cNvPr>
          <p:cNvPicPr>
            <a:picLocks noChangeAspect="1"/>
          </p:cNvPicPr>
          <p:nvPr/>
        </p:nvPicPr>
        <p:blipFill>
          <a:blip r:embed="rId3"/>
          <a:srcRect t="21799" r="9091" b="1592"/>
          <a:stretch>
            <a:fill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D4ED0BC2-8A41-EFB5-0F11-4038035DCA88}"/>
              </a:ext>
            </a:extLst>
          </p:cNvPr>
          <p:cNvSpPr>
            <a:spLocks noGrp="1"/>
          </p:cNvSpPr>
          <p:nvPr>
            <p:ph type="ctrTitle"/>
          </p:nvPr>
        </p:nvSpPr>
        <p:spPr>
          <a:xfrm>
            <a:off x="286506" y="603315"/>
            <a:ext cx="5649211" cy="3685731"/>
          </a:xfrm>
        </p:spPr>
        <p:txBody>
          <a:bodyPr anchor="t">
            <a:normAutofit/>
          </a:bodyPr>
          <a:lstStyle/>
          <a:p>
            <a:pPr algn="l"/>
            <a:r>
              <a:rPr lang="en-US" sz="6100" dirty="0"/>
              <a:t>Introduction to Triangle Congruence &amp; Postulates</a:t>
            </a:r>
          </a:p>
        </p:txBody>
      </p:sp>
      <p:sp>
        <p:nvSpPr>
          <p:cNvPr id="3" name="Subtitle 2">
            <a:extLst>
              <a:ext uri="{FF2B5EF4-FFF2-40B4-BE49-F238E27FC236}">
                <a16:creationId xmlns:a16="http://schemas.microsoft.com/office/drawing/2014/main" id="{474055B0-D62D-B256-8C28-C2D6D61F95EA}"/>
              </a:ext>
            </a:extLst>
          </p:cNvPr>
          <p:cNvSpPr>
            <a:spLocks noGrp="1"/>
          </p:cNvSpPr>
          <p:nvPr>
            <p:ph type="subTitle" idx="1"/>
          </p:nvPr>
        </p:nvSpPr>
        <p:spPr>
          <a:xfrm>
            <a:off x="286506" y="4181536"/>
            <a:ext cx="5089361" cy="2154543"/>
          </a:xfrm>
        </p:spPr>
        <p:txBody>
          <a:bodyPr anchor="ctr">
            <a:normAutofit lnSpcReduction="10000"/>
          </a:bodyPr>
          <a:lstStyle/>
          <a:p>
            <a:pPr algn="l"/>
            <a:r>
              <a:rPr lang="en-US" sz="2000" dirty="0">
                <a:latin typeface="Amasis MT Pro Medium" panose="02040604050005020304" pitchFamily="18" charset="0"/>
              </a:rPr>
              <a:t>Benchmark: </a:t>
            </a:r>
            <a:r>
              <a:rPr lang="en-US" sz="2000" i="1" dirty="0">
                <a:latin typeface="Amasis MT Pro Medium" panose="02040604050005020304" pitchFamily="18" charset="0"/>
              </a:rPr>
              <a:t>MA.8.GR.1.6 – Use properties of congruent triangles</a:t>
            </a:r>
          </a:p>
          <a:p>
            <a:pPr algn="l"/>
            <a:endParaRPr lang="en-US" sz="2000" dirty="0">
              <a:latin typeface="Amasis MT Pro Medium" panose="02040604050005020304" pitchFamily="18" charset="0"/>
            </a:endParaRPr>
          </a:p>
          <a:p>
            <a:pPr algn="l">
              <a:lnSpc>
                <a:spcPct val="110000"/>
              </a:lnSpc>
            </a:pPr>
            <a:r>
              <a:rPr lang="en-US" sz="2000" dirty="0">
                <a:latin typeface="Amasis MT Pro Medium" panose="02040604050005020304" pitchFamily="18" charset="0"/>
              </a:rPr>
              <a:t>John Mark L. Barbado, M.Ed.</a:t>
            </a:r>
          </a:p>
          <a:p>
            <a:pPr algn="l">
              <a:lnSpc>
                <a:spcPct val="110000"/>
              </a:lnSpc>
            </a:pPr>
            <a:r>
              <a:rPr lang="en-US" sz="2000" dirty="0">
                <a:latin typeface="Amasis MT Pro Medium" panose="02040604050005020304" pitchFamily="18" charset="0"/>
              </a:rPr>
              <a:t>STEM Teacher</a:t>
            </a:r>
          </a:p>
        </p:txBody>
      </p:sp>
      <p:sp>
        <p:nvSpPr>
          <p:cNvPr id="5" name="Rectangle 4">
            <a:extLst>
              <a:ext uri="{FF2B5EF4-FFF2-40B4-BE49-F238E27FC236}">
                <a16:creationId xmlns:a16="http://schemas.microsoft.com/office/drawing/2014/main" id="{252724A1-5330-F26F-ED06-EEBCDCBA45E6}"/>
              </a:ext>
            </a:extLst>
          </p:cNvPr>
          <p:cNvSpPr/>
          <p:nvPr/>
        </p:nvSpPr>
        <p:spPr>
          <a:xfrm>
            <a:off x="7814857" y="5399506"/>
            <a:ext cx="3838167"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latin typeface="Amasis MT Pro Light" panose="02040304050005020304" pitchFamily="18" charset="0"/>
                <a:hlinkClick r:id="rId4">
                  <a:extLst>
                    <a:ext uri="{A12FA001-AC4F-418D-AE19-62706E023703}">
                      <ahyp:hlinkClr xmlns:ahyp="http://schemas.microsoft.com/office/drawing/2018/hyperlinkcolor" val="tx"/>
                    </a:ext>
                  </a:extLst>
                </a:hlinkClick>
              </a:rPr>
              <a:t>www.innovatewithmrbarbado.com</a:t>
            </a:r>
            <a:r>
              <a:rPr lang="en-US" sz="2000" b="0" cap="none" spc="0" dirty="0">
                <a:ln w="0"/>
                <a:solidFill>
                  <a:schemeClr val="bg1"/>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738513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87E19-8D4E-967C-4DC5-9F3ACF8862F5}"/>
              </a:ext>
            </a:extLst>
          </p:cNvPr>
          <p:cNvSpPr>
            <a:spLocks noGrp="1"/>
          </p:cNvSpPr>
          <p:nvPr>
            <p:ph type="title"/>
          </p:nvPr>
        </p:nvSpPr>
        <p:spPr>
          <a:xfrm>
            <a:off x="612648" y="548640"/>
            <a:ext cx="10945037" cy="1133856"/>
          </a:xfrm>
        </p:spPr>
        <p:txBody>
          <a:bodyPr anchor="t">
            <a:normAutofit/>
          </a:bodyPr>
          <a:lstStyle/>
          <a:p>
            <a:r>
              <a:rPr lang="en-US" dirty="0">
                <a:latin typeface="Amasis MT Pro" panose="02040504050005020304" pitchFamily="18" charset="0"/>
              </a:rPr>
              <a:t>Tips to Identify Congruent Triangles</a:t>
            </a:r>
          </a:p>
        </p:txBody>
      </p:sp>
      <p:graphicFrame>
        <p:nvGraphicFramePr>
          <p:cNvPr id="6" name="Rectangle 1">
            <a:extLst>
              <a:ext uri="{FF2B5EF4-FFF2-40B4-BE49-F238E27FC236}">
                <a16:creationId xmlns:a16="http://schemas.microsoft.com/office/drawing/2014/main" id="{A9AE98C1-7BE4-D50A-8FE9-07380EC8DFB1}"/>
              </a:ext>
            </a:extLst>
          </p:cNvPr>
          <p:cNvGraphicFramePr>
            <a:graphicFrameLocks noGrp="1"/>
          </p:cNvGraphicFramePr>
          <p:nvPr>
            <p:ph idx="1"/>
            <p:extLst>
              <p:ext uri="{D42A27DB-BD31-4B8C-83A1-F6EECF244321}">
                <p14:modId xmlns:p14="http://schemas.microsoft.com/office/powerpoint/2010/main" val="873589495"/>
              </p:ext>
            </p:extLst>
          </p:nvPr>
        </p:nvGraphicFramePr>
        <p:xfrm>
          <a:off x="612648" y="1881051"/>
          <a:ext cx="10945037" cy="441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24E7CC3-CD60-8AF9-9409-F69349343D2E}"/>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8">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35171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AE013-3F07-9459-78B5-CA22D42AD545}"/>
              </a:ext>
            </a:extLst>
          </p:cNvPr>
          <p:cNvSpPr>
            <a:spLocks noGrp="1"/>
          </p:cNvSpPr>
          <p:nvPr>
            <p:ph type="title"/>
          </p:nvPr>
        </p:nvSpPr>
        <p:spPr>
          <a:xfrm>
            <a:off x="930876" y="548640"/>
            <a:ext cx="10335350" cy="1132258"/>
          </a:xfrm>
        </p:spPr>
        <p:txBody>
          <a:bodyPr anchor="ctr">
            <a:normAutofit/>
          </a:bodyPr>
          <a:lstStyle/>
          <a:p>
            <a:r>
              <a:rPr lang="en-US" sz="2000" dirty="0">
                <a:latin typeface="Amasis MT Pro" panose="02040504050005020304" pitchFamily="18" charset="0"/>
              </a:rPr>
              <a:t>Triangle congruence postulates are rules that determine when two triangles are congruent, meaning they have the same shape and size. The main postulates are SSS, SAS, ASA, AAS, and HL.</a:t>
            </a:r>
          </a:p>
        </p:txBody>
      </p:sp>
      <p:graphicFrame>
        <p:nvGraphicFramePr>
          <p:cNvPr id="6" name="Rectangle 1">
            <a:extLst>
              <a:ext uri="{FF2B5EF4-FFF2-40B4-BE49-F238E27FC236}">
                <a16:creationId xmlns:a16="http://schemas.microsoft.com/office/drawing/2014/main" id="{9C5A6623-7788-98B2-76CE-6EA6ED0C0663}"/>
              </a:ext>
            </a:extLst>
          </p:cNvPr>
          <p:cNvGraphicFramePr>
            <a:graphicFrameLocks noGrp="1"/>
          </p:cNvGraphicFramePr>
          <p:nvPr>
            <p:ph idx="1"/>
            <p:extLst>
              <p:ext uri="{D42A27DB-BD31-4B8C-83A1-F6EECF244321}">
                <p14:modId xmlns:p14="http://schemas.microsoft.com/office/powerpoint/2010/main" val="1963702452"/>
              </p:ext>
            </p:extLst>
          </p:nvPr>
        </p:nvGraphicFramePr>
        <p:xfrm>
          <a:off x="930876" y="2037806"/>
          <a:ext cx="10335350" cy="4066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CCB75D3-4881-B78F-B2D9-5BE3AC5FA192}"/>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8">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51749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F4D81A-F662-B7EE-D711-8B29367D9C05}"/>
              </a:ext>
            </a:extLst>
          </p:cNvPr>
          <p:cNvSpPr>
            <a:spLocks noGrp="1"/>
          </p:cNvSpPr>
          <p:nvPr>
            <p:ph type="title"/>
          </p:nvPr>
        </p:nvSpPr>
        <p:spPr>
          <a:xfrm>
            <a:off x="568789" y="770022"/>
            <a:ext cx="3206520" cy="4401746"/>
          </a:xfrm>
        </p:spPr>
        <p:txBody>
          <a:bodyPr vert="horz" lIns="91440" tIns="45720" rIns="91440" bIns="45720" rtlCol="0" anchor="b">
            <a:normAutofit fontScale="90000"/>
          </a:bodyPr>
          <a:lstStyle/>
          <a:p>
            <a:r>
              <a:rPr lang="en-US" dirty="0">
                <a:latin typeface="Amasis MT Pro Light" panose="02040304050005020304" pitchFamily="18" charset="0"/>
              </a:rPr>
              <a:t>SSS (Side-Side-Side) – if all three sides of one triangle are congruent to another triangle, they are congruent.</a:t>
            </a:r>
            <a:br>
              <a:rPr lang="en-US" dirty="0">
                <a:latin typeface="Amasis MT Pro Light" panose="02040304050005020304" pitchFamily="18" charset="0"/>
              </a:rPr>
            </a:br>
            <a:endParaRPr lang="en-US" dirty="0">
              <a:latin typeface="Amasis MT Pro Light" panose="02040304050005020304" pitchFamily="18" charset="0"/>
            </a:endParaRPr>
          </a:p>
        </p:txBody>
      </p:sp>
      <p:pic>
        <p:nvPicPr>
          <p:cNvPr id="3" name="Picture 2" descr="A drawing of a diagram&#10;&#10;AI-generated content may be incorrect.">
            <a:extLst>
              <a:ext uri="{FF2B5EF4-FFF2-40B4-BE49-F238E27FC236}">
                <a16:creationId xmlns:a16="http://schemas.microsoft.com/office/drawing/2014/main" id="{8E1BE6E9-2B96-1FFA-A832-E6FD67744102}"/>
              </a:ext>
            </a:extLst>
          </p:cNvPr>
          <p:cNvPicPr>
            <a:picLocks noChangeAspect="1"/>
          </p:cNvPicPr>
          <p:nvPr/>
        </p:nvPicPr>
        <p:blipFill>
          <a:blip r:embed="rId3"/>
          <a:srcRect b="6054"/>
          <a:stretch>
            <a:fillRect/>
          </a:stretch>
        </p:blipFill>
        <p:spPr>
          <a:xfrm rot="16200000">
            <a:off x="4859444" y="-46198"/>
            <a:ext cx="5912645" cy="6943336"/>
          </a:xfrm>
          <a:prstGeom prst="rect">
            <a:avLst/>
          </a:prstGeom>
        </p:spPr>
      </p:pic>
      <p:sp>
        <p:nvSpPr>
          <p:cNvPr id="4" name="Rectangle 3">
            <a:extLst>
              <a:ext uri="{FF2B5EF4-FFF2-40B4-BE49-F238E27FC236}">
                <a16:creationId xmlns:a16="http://schemas.microsoft.com/office/drawing/2014/main" id="{BF071D94-0F00-2700-924C-615A328F0649}"/>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4">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37902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26BF0-CA18-1EC3-A82F-3D064F8F6924}"/>
              </a:ext>
            </a:extLst>
          </p:cNvPr>
          <p:cNvSpPr>
            <a:spLocks noGrp="1"/>
          </p:cNvSpPr>
          <p:nvPr>
            <p:ph type="title"/>
          </p:nvPr>
        </p:nvSpPr>
        <p:spPr>
          <a:xfrm>
            <a:off x="510074" y="1635260"/>
            <a:ext cx="3376932" cy="4524380"/>
          </a:xfrm>
        </p:spPr>
        <p:txBody>
          <a:bodyPr vert="horz" lIns="91440" tIns="45720" rIns="91440" bIns="45720" rtlCol="0" anchor="b">
            <a:normAutofit/>
          </a:bodyPr>
          <a:lstStyle/>
          <a:p>
            <a:r>
              <a:rPr lang="en-US" sz="3200" dirty="0">
                <a:latin typeface="Amasis MT Pro Light" panose="02040304050005020304" pitchFamily="18" charset="0"/>
              </a:rPr>
              <a:t>SAS (Side-Angle-Side) – if two sides and the included angle of one triangle are congruent to another, the triangles are congruent.</a:t>
            </a:r>
            <a:br>
              <a:rPr lang="en-US" sz="3200" dirty="0">
                <a:latin typeface="Amasis MT Pro Light" panose="02040304050005020304" pitchFamily="18" charset="0"/>
              </a:rPr>
            </a:br>
            <a:endParaRPr lang="en-US" sz="3200" dirty="0">
              <a:latin typeface="Amasis MT Pro Light" panose="02040304050005020304" pitchFamily="18" charset="0"/>
            </a:endParaRPr>
          </a:p>
        </p:txBody>
      </p:sp>
      <p:pic>
        <p:nvPicPr>
          <p:cNvPr id="3" name="Picture 2">
            <a:extLst>
              <a:ext uri="{FF2B5EF4-FFF2-40B4-BE49-F238E27FC236}">
                <a16:creationId xmlns:a16="http://schemas.microsoft.com/office/drawing/2014/main" id="{B3C49CD5-D3BB-11F9-8EB5-4923ABBD8BC8}"/>
              </a:ext>
            </a:extLst>
          </p:cNvPr>
          <p:cNvPicPr>
            <a:picLocks noChangeAspect="1"/>
          </p:cNvPicPr>
          <p:nvPr/>
        </p:nvPicPr>
        <p:blipFill>
          <a:blip r:embed="rId2"/>
          <a:srcRect b="6852"/>
          <a:stretch>
            <a:fillRect/>
          </a:stretch>
        </p:blipFill>
        <p:spPr>
          <a:xfrm rot="16200000">
            <a:off x="4857662" y="-16699"/>
            <a:ext cx="5857214" cy="6884340"/>
          </a:xfrm>
          <a:prstGeom prst="rect">
            <a:avLst/>
          </a:prstGeom>
        </p:spPr>
      </p:pic>
      <p:sp>
        <p:nvSpPr>
          <p:cNvPr id="4" name="Rectangle 3">
            <a:extLst>
              <a:ext uri="{FF2B5EF4-FFF2-40B4-BE49-F238E27FC236}">
                <a16:creationId xmlns:a16="http://schemas.microsoft.com/office/drawing/2014/main" id="{75041772-3D79-424F-E4B3-7D8F9AAB5D00}"/>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43806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AF4DE-9867-FEE9-CD16-2BCF899E8DB2}"/>
              </a:ext>
            </a:extLst>
          </p:cNvPr>
          <p:cNvSpPr>
            <a:spLocks noGrp="1"/>
          </p:cNvSpPr>
          <p:nvPr>
            <p:ph type="title"/>
          </p:nvPr>
        </p:nvSpPr>
        <p:spPr>
          <a:xfrm>
            <a:off x="628529" y="3912860"/>
            <a:ext cx="3348297" cy="2241755"/>
          </a:xfrm>
        </p:spPr>
        <p:txBody>
          <a:bodyPr vert="horz" lIns="91440" tIns="45720" rIns="91440" bIns="45720" rtlCol="0" anchor="b">
            <a:noAutofit/>
          </a:bodyPr>
          <a:lstStyle/>
          <a:p>
            <a:r>
              <a:rPr lang="en-US" sz="3200" dirty="0">
                <a:latin typeface="Amasis MT Pro Light" panose="02040304050005020304" pitchFamily="18" charset="0"/>
              </a:rPr>
              <a:t>ASA (Angle-Side-Angle) – if two angles and the included side of one triangle are congruent to another, the triangles are congruent.</a:t>
            </a:r>
            <a:br>
              <a:rPr lang="en-US" sz="3200" dirty="0">
                <a:latin typeface="Amasis MT Pro Light" panose="02040304050005020304" pitchFamily="18" charset="0"/>
              </a:rPr>
            </a:br>
            <a:endParaRPr lang="en-US" sz="3200" dirty="0">
              <a:latin typeface="Amasis MT Pro Light" panose="02040304050005020304" pitchFamily="18" charset="0"/>
            </a:endParaRPr>
          </a:p>
        </p:txBody>
      </p:sp>
      <p:pic>
        <p:nvPicPr>
          <p:cNvPr id="3" name="Picture 2">
            <a:extLst>
              <a:ext uri="{FF2B5EF4-FFF2-40B4-BE49-F238E27FC236}">
                <a16:creationId xmlns:a16="http://schemas.microsoft.com/office/drawing/2014/main" id="{424880E3-D04E-2A38-D742-84C63A1AC652}"/>
              </a:ext>
            </a:extLst>
          </p:cNvPr>
          <p:cNvPicPr>
            <a:picLocks noChangeAspect="1"/>
          </p:cNvPicPr>
          <p:nvPr/>
        </p:nvPicPr>
        <p:blipFill>
          <a:blip r:embed="rId2"/>
          <a:srcRect b="7917"/>
          <a:stretch>
            <a:fillRect/>
          </a:stretch>
        </p:blipFill>
        <p:spPr>
          <a:xfrm rot="16200000">
            <a:off x="4781380" y="22627"/>
            <a:ext cx="5931123" cy="6805685"/>
          </a:xfrm>
          <a:prstGeom prst="rect">
            <a:avLst/>
          </a:prstGeom>
        </p:spPr>
      </p:pic>
      <p:sp>
        <p:nvSpPr>
          <p:cNvPr id="4" name="Rectangle 3">
            <a:extLst>
              <a:ext uri="{FF2B5EF4-FFF2-40B4-BE49-F238E27FC236}">
                <a16:creationId xmlns:a16="http://schemas.microsoft.com/office/drawing/2014/main" id="{F46B8B19-AD1E-70B2-3D3F-13E70FB723AA}"/>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2379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87A2CA-F9BD-43B8-14DA-42017E582DC1}"/>
              </a:ext>
            </a:extLst>
          </p:cNvPr>
          <p:cNvSpPr>
            <a:spLocks noGrp="1"/>
          </p:cNvSpPr>
          <p:nvPr>
            <p:ph type="title"/>
          </p:nvPr>
        </p:nvSpPr>
        <p:spPr>
          <a:xfrm>
            <a:off x="510074" y="1635260"/>
            <a:ext cx="3348297" cy="4112397"/>
          </a:xfrm>
        </p:spPr>
        <p:txBody>
          <a:bodyPr vert="horz" lIns="91440" tIns="45720" rIns="91440" bIns="45720" rtlCol="0" anchor="b">
            <a:normAutofit/>
          </a:bodyPr>
          <a:lstStyle/>
          <a:p>
            <a:r>
              <a:rPr lang="en-US" sz="3200" dirty="0">
                <a:latin typeface="Amasis MT Pro Light" panose="02040304050005020304" pitchFamily="18" charset="0"/>
              </a:rPr>
              <a:t>AAS (Angle-Angle-Side) – if two angles and a non-included side are congruent to another triangle, the triangles are congruent.</a:t>
            </a:r>
            <a:br>
              <a:rPr lang="en-US" sz="3200" dirty="0">
                <a:latin typeface="Amasis MT Pro Light" panose="02040304050005020304" pitchFamily="18" charset="0"/>
              </a:rPr>
            </a:br>
            <a:endParaRPr lang="en-US" sz="3200" dirty="0">
              <a:latin typeface="Amasis MT Pro Light" panose="02040304050005020304" pitchFamily="18" charset="0"/>
            </a:endParaRPr>
          </a:p>
        </p:txBody>
      </p:sp>
      <p:pic>
        <p:nvPicPr>
          <p:cNvPr id="3" name="Picture 2">
            <a:extLst>
              <a:ext uri="{FF2B5EF4-FFF2-40B4-BE49-F238E27FC236}">
                <a16:creationId xmlns:a16="http://schemas.microsoft.com/office/drawing/2014/main" id="{BB154C96-A08A-EBC0-B6DA-88155A3E4400}"/>
              </a:ext>
            </a:extLst>
          </p:cNvPr>
          <p:cNvPicPr>
            <a:picLocks noChangeAspect="1"/>
          </p:cNvPicPr>
          <p:nvPr/>
        </p:nvPicPr>
        <p:blipFill>
          <a:blip r:embed="rId2"/>
          <a:srcRect b="9169"/>
          <a:stretch>
            <a:fillRect/>
          </a:stretch>
        </p:blipFill>
        <p:spPr>
          <a:xfrm>
            <a:off x="4344099" y="432194"/>
            <a:ext cx="7390808" cy="5437664"/>
          </a:xfrm>
          <a:prstGeom prst="rect">
            <a:avLst/>
          </a:prstGeom>
        </p:spPr>
      </p:pic>
      <p:sp>
        <p:nvSpPr>
          <p:cNvPr id="4" name="Rectangle 3">
            <a:extLst>
              <a:ext uri="{FF2B5EF4-FFF2-40B4-BE49-F238E27FC236}">
                <a16:creationId xmlns:a16="http://schemas.microsoft.com/office/drawing/2014/main" id="{0D85FC9F-74F1-7624-F129-D4777B771B8D}"/>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9060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65DA4-0B2E-5876-3905-CEF97B9D4E11}"/>
              </a:ext>
            </a:extLst>
          </p:cNvPr>
          <p:cNvSpPr>
            <a:spLocks noGrp="1"/>
          </p:cNvSpPr>
          <p:nvPr>
            <p:ph type="title"/>
          </p:nvPr>
        </p:nvSpPr>
        <p:spPr>
          <a:xfrm>
            <a:off x="612648" y="603504"/>
            <a:ext cx="5862396" cy="1527048"/>
          </a:xfrm>
        </p:spPr>
        <p:txBody>
          <a:bodyPr anchor="b">
            <a:normAutofit/>
          </a:bodyPr>
          <a:lstStyle/>
          <a:p>
            <a:r>
              <a:rPr lang="en-US" dirty="0">
                <a:latin typeface="Amasis MT Pro Black" panose="02040A04050005020304" pitchFamily="18" charset="0"/>
              </a:rPr>
              <a:t>Triangle Congruence Postulates: ASA &amp; AAS</a:t>
            </a:r>
          </a:p>
        </p:txBody>
      </p:sp>
      <p:sp>
        <p:nvSpPr>
          <p:cNvPr id="3" name="Content Placeholder 2">
            <a:extLst>
              <a:ext uri="{FF2B5EF4-FFF2-40B4-BE49-F238E27FC236}">
                <a16:creationId xmlns:a16="http://schemas.microsoft.com/office/drawing/2014/main" id="{03B74CEE-21ED-152F-C05E-3CD3C70C1B28}"/>
              </a:ext>
            </a:extLst>
          </p:cNvPr>
          <p:cNvSpPr>
            <a:spLocks noGrp="1"/>
          </p:cNvSpPr>
          <p:nvPr>
            <p:ph idx="1"/>
          </p:nvPr>
        </p:nvSpPr>
        <p:spPr>
          <a:xfrm>
            <a:off x="612648" y="2212848"/>
            <a:ext cx="5862396" cy="4096512"/>
          </a:xfrm>
        </p:spPr>
        <p:txBody>
          <a:bodyPr>
            <a:normAutofit/>
          </a:bodyPr>
          <a:lstStyle/>
          <a:p>
            <a:r>
              <a:rPr lang="en-US" sz="1800" dirty="0"/>
              <a:t>MA.8.GR.1.6 – Use properties of congruent triangles.</a:t>
            </a:r>
          </a:p>
          <a:p>
            <a:endParaRPr lang="en-US" sz="1800" dirty="0"/>
          </a:p>
          <a:p>
            <a:pPr>
              <a:buNone/>
            </a:pPr>
            <a:r>
              <a:rPr lang="en-US" sz="1800" b="1" dirty="0"/>
              <a:t>Objectives:</a:t>
            </a:r>
            <a:endParaRPr lang="en-US" sz="1800" dirty="0"/>
          </a:p>
          <a:p>
            <a:pPr>
              <a:buFont typeface="Arial" panose="020B0604020202020204" pitchFamily="34" charset="0"/>
              <a:buChar char="•"/>
            </a:pPr>
            <a:r>
              <a:rPr lang="en-US" sz="1800" dirty="0"/>
              <a:t>Explain ASA and AAS postulates.</a:t>
            </a:r>
          </a:p>
          <a:p>
            <a:pPr>
              <a:buFont typeface="Arial" panose="020B0604020202020204" pitchFamily="34" charset="0"/>
              <a:buChar char="•"/>
            </a:pPr>
            <a:r>
              <a:rPr lang="en-US" sz="1800" dirty="0"/>
              <a:t>Tell the difference between ASA and AAS.</a:t>
            </a:r>
          </a:p>
          <a:p>
            <a:pPr>
              <a:buFont typeface="Arial" panose="020B0604020202020204" pitchFamily="34" charset="0"/>
              <a:buChar char="•"/>
            </a:pPr>
            <a:r>
              <a:rPr lang="en-US" sz="1800" dirty="0"/>
              <a:t>Identify triangle congruence using these postulates.</a:t>
            </a:r>
          </a:p>
          <a:p>
            <a:endParaRPr lang="en-US" sz="1800" dirty="0"/>
          </a:p>
        </p:txBody>
      </p:sp>
      <p:pic>
        <p:nvPicPr>
          <p:cNvPr id="7" name="Graphic 6" descr="Pencil">
            <a:extLst>
              <a:ext uri="{FF2B5EF4-FFF2-40B4-BE49-F238E27FC236}">
                <a16:creationId xmlns:a16="http://schemas.microsoft.com/office/drawing/2014/main" id="{8AEF944E-2CDD-9E2B-E58B-1107464D04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151147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0047D3-5E97-E78E-D8DC-CFAF3A3A338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B03B05A-64CC-0320-E04E-F3AFC9B46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24BAF-E4AA-0D60-F5D2-3D96C2A26EC0}"/>
              </a:ext>
            </a:extLst>
          </p:cNvPr>
          <p:cNvSpPr>
            <a:spLocks noGrp="1"/>
          </p:cNvSpPr>
          <p:nvPr>
            <p:ph type="title"/>
          </p:nvPr>
        </p:nvSpPr>
        <p:spPr>
          <a:xfrm>
            <a:off x="568789" y="770022"/>
            <a:ext cx="3206520" cy="4401746"/>
          </a:xfrm>
        </p:spPr>
        <p:txBody>
          <a:bodyPr vert="horz" lIns="91440" tIns="45720" rIns="91440" bIns="45720" rtlCol="0" anchor="b">
            <a:normAutofit fontScale="90000"/>
          </a:bodyPr>
          <a:lstStyle/>
          <a:p>
            <a:r>
              <a:rPr lang="en-US" dirty="0">
                <a:latin typeface="Amasis MT Pro Light" panose="02040304050005020304" pitchFamily="18" charset="0"/>
              </a:rPr>
              <a:t>SSS (Side-Side-Side) – if all three sides of one triangle are congruent to another triangle, they are congruent.</a:t>
            </a:r>
            <a:br>
              <a:rPr lang="en-US" dirty="0">
                <a:latin typeface="Amasis MT Pro Light" panose="02040304050005020304" pitchFamily="18" charset="0"/>
              </a:rPr>
            </a:br>
            <a:endParaRPr lang="en-US" dirty="0">
              <a:latin typeface="Amasis MT Pro Light" panose="02040304050005020304" pitchFamily="18" charset="0"/>
            </a:endParaRPr>
          </a:p>
        </p:txBody>
      </p:sp>
      <p:pic>
        <p:nvPicPr>
          <p:cNvPr id="3" name="Picture 2" descr="A drawing of a diagram&#10;&#10;AI-generated content may be incorrect.">
            <a:extLst>
              <a:ext uri="{FF2B5EF4-FFF2-40B4-BE49-F238E27FC236}">
                <a16:creationId xmlns:a16="http://schemas.microsoft.com/office/drawing/2014/main" id="{19E0C4D3-7EFC-CDAD-F184-FB5B366BB6D1}"/>
              </a:ext>
            </a:extLst>
          </p:cNvPr>
          <p:cNvPicPr>
            <a:picLocks noChangeAspect="1"/>
          </p:cNvPicPr>
          <p:nvPr/>
        </p:nvPicPr>
        <p:blipFill>
          <a:blip r:embed="rId3"/>
          <a:srcRect b="6054"/>
          <a:stretch>
            <a:fillRect/>
          </a:stretch>
        </p:blipFill>
        <p:spPr>
          <a:xfrm rot="16200000">
            <a:off x="4859444" y="-46198"/>
            <a:ext cx="5912645" cy="6943336"/>
          </a:xfrm>
          <a:prstGeom prst="rect">
            <a:avLst/>
          </a:prstGeom>
        </p:spPr>
      </p:pic>
      <p:sp>
        <p:nvSpPr>
          <p:cNvPr id="4" name="Rectangle 3">
            <a:extLst>
              <a:ext uri="{FF2B5EF4-FFF2-40B4-BE49-F238E27FC236}">
                <a16:creationId xmlns:a16="http://schemas.microsoft.com/office/drawing/2014/main" id="{4BB74950-D45F-2646-979E-3EF892D9E372}"/>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4">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7791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888DB-70D6-F2B7-0D91-2DB3CD079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7C9A8-031B-BFA3-2499-8B2F43606493}"/>
              </a:ext>
            </a:extLst>
          </p:cNvPr>
          <p:cNvSpPr>
            <a:spLocks noGrp="1"/>
          </p:cNvSpPr>
          <p:nvPr>
            <p:ph type="title"/>
          </p:nvPr>
        </p:nvSpPr>
        <p:spPr/>
        <p:txBody>
          <a:bodyPr/>
          <a:lstStyle/>
          <a:p>
            <a:r>
              <a:rPr lang="en-US" dirty="0"/>
              <a:t>Side-Side-Side (SSS) Postulate</a:t>
            </a:r>
          </a:p>
        </p:txBody>
      </p:sp>
      <p:sp>
        <p:nvSpPr>
          <p:cNvPr id="14" name="Rectangle 13">
            <a:extLst>
              <a:ext uri="{FF2B5EF4-FFF2-40B4-BE49-F238E27FC236}">
                <a16:creationId xmlns:a16="http://schemas.microsoft.com/office/drawing/2014/main" id="{9195B29C-E047-42A4-E722-439490A5E50A}"/>
              </a:ext>
            </a:extLst>
          </p:cNvPr>
          <p:cNvSpPr/>
          <p:nvPr/>
        </p:nvSpPr>
        <p:spPr>
          <a:xfrm>
            <a:off x="612648" y="4238178"/>
            <a:ext cx="5670516" cy="2246769"/>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rPr>
              <a:t>Given:</a:t>
            </a:r>
          </a:p>
          <a:p>
            <a:pPr marL="457200" indent="-457200" algn="ctr">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Segment </a:t>
            </a:r>
            <a:r>
              <a:rPr lang="en-US" sz="2800" dirty="0">
                <a:ln w="0"/>
                <a:solidFill>
                  <a:srgbClr val="FF0000"/>
                </a:solidFill>
                <a:effectLst>
                  <a:outerShdw blurRad="38100" dist="19050" dir="2700000" algn="tl" rotWithShape="0">
                    <a:schemeClr val="dk1">
                      <a:alpha val="40000"/>
                    </a:schemeClr>
                  </a:outerShdw>
                </a:effectLst>
              </a:rPr>
              <a:t>AD</a:t>
            </a:r>
            <a:r>
              <a:rPr lang="en-US" sz="2800" dirty="0">
                <a:ln w="0"/>
                <a:effectLst>
                  <a:outerShdw blurRad="38100" dist="19050" dir="2700000" algn="tl" rotWithShape="0">
                    <a:schemeClr val="dk1">
                      <a:alpha val="40000"/>
                    </a:schemeClr>
                  </a:outerShdw>
                </a:effectLst>
              </a:rPr>
              <a:t> </a:t>
            </a:r>
            <a:r>
              <a:rPr lang="en-US" sz="2800" dirty="0"/>
              <a:t>≅ Segment </a:t>
            </a:r>
            <a:r>
              <a:rPr lang="en-US" sz="2800" dirty="0">
                <a:solidFill>
                  <a:srgbClr val="FF0000"/>
                </a:solidFill>
              </a:rPr>
              <a:t>CD</a:t>
            </a:r>
          </a:p>
          <a:p>
            <a:pPr marL="457200" indent="-457200" algn="ctr">
              <a:buFont typeface="Arial" panose="020B0604020202020204" pitchFamily="34" charset="0"/>
              <a:buChar char="•"/>
            </a:pPr>
            <a:r>
              <a:rPr lang="en-US" sz="2800" dirty="0">
                <a:solidFill>
                  <a:srgbClr val="FF0000"/>
                </a:solidFill>
              </a:rPr>
              <a:t>B</a:t>
            </a:r>
            <a:r>
              <a:rPr lang="en-US" sz="2800" dirty="0"/>
              <a:t> is midpoint of segment </a:t>
            </a:r>
            <a:r>
              <a:rPr lang="en-US" sz="2800" dirty="0">
                <a:solidFill>
                  <a:srgbClr val="FF0000"/>
                </a:solidFill>
              </a:rPr>
              <a:t>AC</a:t>
            </a:r>
          </a:p>
          <a:p>
            <a:pPr algn="ctr"/>
            <a:endParaRPr lang="en-US" sz="2800" dirty="0"/>
          </a:p>
          <a:p>
            <a:pPr algn="ctr"/>
            <a:r>
              <a:rPr lang="en-US" sz="2800" dirty="0"/>
              <a:t>Prove:  </a:t>
            </a:r>
            <a:r>
              <a:rPr lang="el-GR" sz="2800" dirty="0"/>
              <a:t>Δ</a:t>
            </a:r>
            <a:r>
              <a:rPr lang="en-US" sz="2800" dirty="0"/>
              <a:t> </a:t>
            </a:r>
            <a:r>
              <a:rPr lang="en-US" sz="2800" dirty="0">
                <a:solidFill>
                  <a:srgbClr val="FF0000"/>
                </a:solidFill>
              </a:rPr>
              <a:t>ABD</a:t>
            </a:r>
            <a:r>
              <a:rPr lang="en-US" sz="2800" dirty="0"/>
              <a:t> ≅ </a:t>
            </a:r>
            <a:r>
              <a:rPr lang="el-GR" sz="2800" dirty="0"/>
              <a:t>Δ</a:t>
            </a:r>
            <a:r>
              <a:rPr lang="en-US" sz="2800" dirty="0"/>
              <a:t> </a:t>
            </a:r>
            <a:r>
              <a:rPr lang="en-US" sz="2800" dirty="0">
                <a:solidFill>
                  <a:srgbClr val="FF0000"/>
                </a:solidFill>
              </a:rPr>
              <a:t>CBD</a:t>
            </a:r>
            <a:endParaRPr lang="en-US" sz="2800" b="0" cap="none" spc="0" dirty="0">
              <a:ln w="0"/>
              <a:solidFill>
                <a:srgbClr val="FF0000"/>
              </a:solidFill>
              <a:effectLst>
                <a:outerShdw blurRad="38100" dist="19050" dir="2700000" algn="tl" rotWithShape="0">
                  <a:schemeClr val="dk1">
                    <a:alpha val="40000"/>
                  </a:schemeClr>
                </a:outerShdw>
              </a:effectLst>
            </a:endParaRPr>
          </a:p>
        </p:txBody>
      </p:sp>
      <p:graphicFrame>
        <p:nvGraphicFramePr>
          <p:cNvPr id="15" name="Table 14">
            <a:extLst>
              <a:ext uri="{FF2B5EF4-FFF2-40B4-BE49-F238E27FC236}">
                <a16:creationId xmlns:a16="http://schemas.microsoft.com/office/drawing/2014/main" id="{5AAA35AA-200B-6BA5-11D5-70EE825101A5}"/>
              </a:ext>
            </a:extLst>
          </p:cNvPr>
          <p:cNvGraphicFramePr>
            <a:graphicFrameLocks noGrp="1"/>
          </p:cNvGraphicFramePr>
          <p:nvPr>
            <p:extLst>
              <p:ext uri="{D42A27DB-BD31-4B8C-83A1-F6EECF244321}">
                <p14:modId xmlns:p14="http://schemas.microsoft.com/office/powerpoint/2010/main" val="368747987"/>
              </p:ext>
            </p:extLst>
          </p:nvPr>
        </p:nvGraphicFramePr>
        <p:xfrm>
          <a:off x="6511347" y="1264338"/>
          <a:ext cx="4754879" cy="5303520"/>
        </p:xfrm>
        <a:graphic>
          <a:graphicData uri="http://schemas.openxmlformats.org/drawingml/2006/table">
            <a:tbl>
              <a:tblPr firstRow="1" bandRow="1">
                <a:tableStyleId>{22838BEF-8BB2-4498-84A7-C5851F593DF1}</a:tableStyleId>
              </a:tblPr>
              <a:tblGrid>
                <a:gridCol w="2863472">
                  <a:extLst>
                    <a:ext uri="{9D8B030D-6E8A-4147-A177-3AD203B41FA5}">
                      <a16:colId xmlns:a16="http://schemas.microsoft.com/office/drawing/2014/main" val="3457370134"/>
                    </a:ext>
                  </a:extLst>
                </a:gridCol>
                <a:gridCol w="1891407">
                  <a:extLst>
                    <a:ext uri="{9D8B030D-6E8A-4147-A177-3AD203B41FA5}">
                      <a16:colId xmlns:a16="http://schemas.microsoft.com/office/drawing/2014/main" val="859971863"/>
                    </a:ext>
                  </a:extLst>
                </a:gridCol>
              </a:tblGrid>
              <a:tr h="370840">
                <a:tc>
                  <a:txBody>
                    <a:bodyPr/>
                    <a:lstStyle/>
                    <a:p>
                      <a:pPr algn="ctr"/>
                      <a:r>
                        <a:rPr lang="en-US" sz="2400" dirty="0"/>
                        <a:t>Statements</a:t>
                      </a:r>
                    </a:p>
                  </a:txBody>
                  <a:tcPr/>
                </a:tc>
                <a:tc>
                  <a:txBody>
                    <a:bodyPr/>
                    <a:lstStyle/>
                    <a:p>
                      <a:pPr algn="ctr"/>
                      <a:r>
                        <a:rPr lang="en-US" sz="2400" dirty="0"/>
                        <a:t>Reasons</a:t>
                      </a:r>
                    </a:p>
                  </a:txBody>
                  <a:tcPr/>
                </a:tc>
                <a:extLst>
                  <a:ext uri="{0D108BD9-81ED-4DB2-BD59-A6C34878D82A}">
                    <a16:rowId xmlns:a16="http://schemas.microsoft.com/office/drawing/2014/main" val="2524186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n w="0"/>
                          <a:effectLst>
                            <a:outerShdw blurRad="38100" dist="19050" dir="2700000" algn="tl" rotWithShape="0">
                              <a:schemeClr val="dk1">
                                <a:alpha val="40000"/>
                              </a:schemeClr>
                            </a:outerShdw>
                          </a:effectLst>
                        </a:rPr>
                        <a:t>1. Segment </a:t>
                      </a:r>
                      <a:r>
                        <a:rPr lang="en-US" sz="2400" dirty="0">
                          <a:ln w="0"/>
                          <a:solidFill>
                            <a:srgbClr val="FF0000"/>
                          </a:solidFill>
                          <a:effectLst>
                            <a:outerShdw blurRad="38100" dist="19050" dir="2700000" algn="tl" rotWithShape="0">
                              <a:schemeClr val="dk1">
                                <a:alpha val="40000"/>
                              </a:schemeClr>
                            </a:outerShdw>
                          </a:effectLst>
                        </a:rPr>
                        <a:t>AD</a:t>
                      </a:r>
                      <a:r>
                        <a:rPr lang="en-US" sz="2400" dirty="0">
                          <a:ln w="0"/>
                          <a:effectLst>
                            <a:outerShdw blurRad="38100" dist="19050" dir="2700000" algn="tl" rotWithShape="0">
                              <a:schemeClr val="dk1">
                                <a:alpha val="40000"/>
                              </a:schemeClr>
                            </a:outerShdw>
                          </a:effectLst>
                        </a:rPr>
                        <a:t> </a:t>
                      </a:r>
                      <a:r>
                        <a:rPr lang="en-US" sz="2400" dirty="0"/>
                        <a:t>≅ Segment </a:t>
                      </a:r>
                      <a:r>
                        <a:rPr lang="en-US" sz="2400" dirty="0">
                          <a:solidFill>
                            <a:srgbClr val="FF0000"/>
                          </a:solidFill>
                        </a:rPr>
                        <a:t>CD</a:t>
                      </a:r>
                    </a:p>
                  </a:txBody>
                  <a:tcPr/>
                </a:tc>
                <a:tc>
                  <a:txBody>
                    <a:bodyPr/>
                    <a:lstStyle/>
                    <a:p>
                      <a:r>
                        <a:rPr lang="en-US" sz="2400" dirty="0"/>
                        <a:t>Given</a:t>
                      </a:r>
                    </a:p>
                  </a:txBody>
                  <a:tcPr/>
                </a:tc>
                <a:extLst>
                  <a:ext uri="{0D108BD9-81ED-4DB2-BD59-A6C34878D82A}">
                    <a16:rowId xmlns:a16="http://schemas.microsoft.com/office/drawing/2014/main" val="27732806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n w="0"/>
                          <a:effectLst>
                            <a:outerShdw blurRad="38100" dist="19050" dir="2700000" algn="tl" rotWithShape="0">
                              <a:schemeClr val="dk1">
                                <a:alpha val="40000"/>
                              </a:schemeClr>
                            </a:outerShdw>
                          </a:effectLst>
                        </a:rPr>
                        <a:t>2. </a:t>
                      </a:r>
                      <a:r>
                        <a:rPr lang="en-US" sz="2400" dirty="0">
                          <a:solidFill>
                            <a:srgbClr val="FF0000"/>
                          </a:solidFill>
                        </a:rPr>
                        <a:t>B</a:t>
                      </a:r>
                      <a:r>
                        <a:rPr lang="en-US" sz="2400" dirty="0"/>
                        <a:t> is midpoint of segment </a:t>
                      </a:r>
                      <a:r>
                        <a:rPr lang="en-US" sz="2400" dirty="0">
                          <a:solidFill>
                            <a:srgbClr val="FF0000"/>
                          </a:solidFill>
                        </a:rPr>
                        <a:t>AC</a:t>
                      </a:r>
                    </a:p>
                  </a:txBody>
                  <a:tcPr/>
                </a:tc>
                <a:tc>
                  <a:txBody>
                    <a:bodyPr/>
                    <a:lstStyle/>
                    <a:p>
                      <a:r>
                        <a:rPr lang="en-US" sz="2400" dirty="0"/>
                        <a:t>Given</a:t>
                      </a:r>
                    </a:p>
                  </a:txBody>
                  <a:tcPr/>
                </a:tc>
                <a:extLst>
                  <a:ext uri="{0D108BD9-81ED-4DB2-BD59-A6C34878D82A}">
                    <a16:rowId xmlns:a16="http://schemas.microsoft.com/office/drawing/2014/main" val="32928862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a:t>
                      </a:r>
                      <a:r>
                        <a:rPr lang="en-US" sz="2400" dirty="0">
                          <a:ln w="0"/>
                          <a:effectLst>
                            <a:outerShdw blurRad="38100" dist="19050" dir="2700000" algn="tl" rotWithShape="0">
                              <a:schemeClr val="dk1">
                                <a:alpha val="40000"/>
                              </a:schemeClr>
                            </a:outerShdw>
                          </a:effectLst>
                        </a:rPr>
                        <a:t>Segment </a:t>
                      </a:r>
                      <a:r>
                        <a:rPr lang="en-US" sz="2400" dirty="0">
                          <a:ln w="0"/>
                          <a:solidFill>
                            <a:srgbClr val="FF0000"/>
                          </a:solidFill>
                          <a:effectLst>
                            <a:outerShdw blurRad="38100" dist="19050" dir="2700000" algn="tl" rotWithShape="0">
                              <a:schemeClr val="dk1">
                                <a:alpha val="40000"/>
                              </a:schemeClr>
                            </a:outerShdw>
                          </a:effectLst>
                        </a:rPr>
                        <a:t>AB</a:t>
                      </a:r>
                      <a:r>
                        <a:rPr lang="en-US" sz="2400" dirty="0">
                          <a:ln w="0"/>
                          <a:effectLst>
                            <a:outerShdw blurRad="38100" dist="19050" dir="2700000" algn="tl" rotWithShape="0">
                              <a:schemeClr val="dk1">
                                <a:alpha val="40000"/>
                              </a:schemeClr>
                            </a:outerShdw>
                          </a:effectLst>
                        </a:rPr>
                        <a:t> </a:t>
                      </a:r>
                      <a:r>
                        <a:rPr lang="en-US" sz="2400" dirty="0"/>
                        <a:t>≅ Segment </a:t>
                      </a:r>
                      <a:r>
                        <a:rPr lang="en-US" sz="2400" dirty="0">
                          <a:solidFill>
                            <a:srgbClr val="FF0000"/>
                          </a:solidFill>
                        </a:rPr>
                        <a:t>BC</a:t>
                      </a:r>
                    </a:p>
                  </a:txBody>
                  <a:tcPr/>
                </a:tc>
                <a:tc>
                  <a:txBody>
                    <a:bodyPr/>
                    <a:lstStyle/>
                    <a:p>
                      <a:r>
                        <a:rPr lang="en-US" sz="2400" dirty="0"/>
                        <a:t>Def. of midpoint</a:t>
                      </a:r>
                    </a:p>
                  </a:txBody>
                  <a:tcPr/>
                </a:tc>
                <a:extLst>
                  <a:ext uri="{0D108BD9-81ED-4DB2-BD59-A6C34878D82A}">
                    <a16:rowId xmlns:a16="http://schemas.microsoft.com/office/drawing/2014/main" val="1516563513"/>
                  </a:ext>
                </a:extLst>
              </a:tr>
              <a:tr h="370840">
                <a:tc>
                  <a:txBody>
                    <a:bodyPr/>
                    <a:lstStyle/>
                    <a:p>
                      <a:r>
                        <a:rPr lang="en-US" sz="2400" dirty="0"/>
                        <a:t>4. </a:t>
                      </a:r>
                      <a:r>
                        <a:rPr lang="en-US" sz="2400" dirty="0">
                          <a:ln w="0"/>
                          <a:effectLst>
                            <a:outerShdw blurRad="38100" dist="19050" dir="2700000" algn="tl" rotWithShape="0">
                              <a:schemeClr val="dk1">
                                <a:alpha val="40000"/>
                              </a:schemeClr>
                            </a:outerShdw>
                          </a:effectLst>
                        </a:rPr>
                        <a:t>Segment </a:t>
                      </a:r>
                      <a:r>
                        <a:rPr lang="en-US" sz="2400" dirty="0">
                          <a:ln w="0"/>
                          <a:solidFill>
                            <a:srgbClr val="FF0000"/>
                          </a:solidFill>
                          <a:effectLst>
                            <a:outerShdw blurRad="38100" dist="19050" dir="2700000" algn="tl" rotWithShape="0">
                              <a:schemeClr val="dk1">
                                <a:alpha val="40000"/>
                              </a:schemeClr>
                            </a:outerShdw>
                          </a:effectLst>
                        </a:rPr>
                        <a:t>BD</a:t>
                      </a:r>
                      <a:r>
                        <a:rPr lang="en-US" sz="2400" dirty="0">
                          <a:ln w="0"/>
                          <a:effectLst>
                            <a:outerShdw blurRad="38100" dist="19050" dir="2700000" algn="tl" rotWithShape="0">
                              <a:schemeClr val="dk1">
                                <a:alpha val="40000"/>
                              </a:schemeClr>
                            </a:outerShdw>
                          </a:effectLst>
                        </a:rPr>
                        <a:t> </a:t>
                      </a:r>
                      <a:r>
                        <a:rPr lang="en-US" sz="2400" dirty="0"/>
                        <a:t>≅ Segment </a:t>
                      </a:r>
                      <a:r>
                        <a:rPr lang="en-US" sz="2400" dirty="0">
                          <a:solidFill>
                            <a:srgbClr val="FF0000"/>
                          </a:solidFill>
                        </a:rPr>
                        <a:t>BD</a:t>
                      </a:r>
                    </a:p>
                  </a:txBody>
                  <a:tcPr/>
                </a:tc>
                <a:tc>
                  <a:txBody>
                    <a:bodyPr/>
                    <a:lstStyle/>
                    <a:p>
                      <a:r>
                        <a:rPr lang="en-US" sz="2400" dirty="0"/>
                        <a:t>Reflexive property of equality</a:t>
                      </a:r>
                    </a:p>
                  </a:txBody>
                  <a:tcPr/>
                </a:tc>
                <a:extLst>
                  <a:ext uri="{0D108BD9-81ED-4DB2-BD59-A6C34878D82A}">
                    <a16:rowId xmlns:a16="http://schemas.microsoft.com/office/drawing/2014/main" val="98224808"/>
                  </a:ext>
                </a:extLst>
              </a:tr>
              <a:tr h="370840">
                <a:tc>
                  <a:txBody>
                    <a:bodyPr/>
                    <a:lstStyle/>
                    <a:p>
                      <a:r>
                        <a:rPr lang="en-US" sz="2400" dirty="0"/>
                        <a:t>5. </a:t>
                      </a:r>
                      <a:r>
                        <a:rPr lang="el-GR" sz="2400" dirty="0"/>
                        <a:t>Δ</a:t>
                      </a:r>
                      <a:r>
                        <a:rPr lang="en-US" sz="2400" dirty="0"/>
                        <a:t> </a:t>
                      </a:r>
                      <a:r>
                        <a:rPr lang="en-US" sz="2400" dirty="0">
                          <a:solidFill>
                            <a:srgbClr val="FF0000"/>
                          </a:solidFill>
                        </a:rPr>
                        <a:t>ABD</a:t>
                      </a:r>
                      <a:r>
                        <a:rPr lang="en-US" sz="2400" dirty="0"/>
                        <a:t> ≅ </a:t>
                      </a:r>
                      <a:r>
                        <a:rPr lang="el-GR" sz="2400" dirty="0"/>
                        <a:t>Δ</a:t>
                      </a:r>
                      <a:r>
                        <a:rPr lang="en-US" sz="2400" dirty="0"/>
                        <a:t> </a:t>
                      </a:r>
                      <a:r>
                        <a:rPr lang="en-US" sz="2400" dirty="0">
                          <a:solidFill>
                            <a:srgbClr val="FF0000"/>
                          </a:solidFill>
                        </a:rPr>
                        <a:t>CBD</a:t>
                      </a:r>
                    </a:p>
                  </a:txBody>
                  <a:tcPr/>
                </a:tc>
                <a:tc>
                  <a:txBody>
                    <a:bodyPr/>
                    <a:lstStyle/>
                    <a:p>
                      <a:r>
                        <a:rPr lang="en-US" sz="2400" dirty="0"/>
                        <a:t>SSS Postulate (1,2,4)</a:t>
                      </a:r>
                    </a:p>
                  </a:txBody>
                  <a:tcPr/>
                </a:tc>
                <a:extLst>
                  <a:ext uri="{0D108BD9-81ED-4DB2-BD59-A6C34878D82A}">
                    <a16:rowId xmlns:a16="http://schemas.microsoft.com/office/drawing/2014/main" val="1907955419"/>
                  </a:ext>
                </a:extLst>
              </a:tr>
            </a:tbl>
          </a:graphicData>
        </a:graphic>
      </p:graphicFrame>
      <p:pic>
        <p:nvPicPr>
          <p:cNvPr id="11" name="Picture 10">
            <a:extLst>
              <a:ext uri="{FF2B5EF4-FFF2-40B4-BE49-F238E27FC236}">
                <a16:creationId xmlns:a16="http://schemas.microsoft.com/office/drawing/2014/main" id="{83A7D638-2203-7691-23DD-E709F1D3E764}"/>
              </a:ext>
            </a:extLst>
          </p:cNvPr>
          <p:cNvPicPr>
            <a:picLocks noChangeAspect="1"/>
          </p:cNvPicPr>
          <p:nvPr/>
        </p:nvPicPr>
        <p:blipFill>
          <a:blip r:embed="rId2">
            <a:clrChange>
              <a:clrFrom>
                <a:srgbClr val="FFFFFF"/>
              </a:clrFrom>
              <a:clrTo>
                <a:srgbClr val="FFFFFF">
                  <a:alpha val="0"/>
                </a:srgbClr>
              </a:clrTo>
            </a:clrChange>
          </a:blip>
          <a:srcRect l="12993" t="3353" r="12200"/>
          <a:stretch>
            <a:fillRect/>
          </a:stretch>
        </p:blipFill>
        <p:spPr>
          <a:xfrm>
            <a:off x="1514167" y="1150538"/>
            <a:ext cx="3392130" cy="2973840"/>
          </a:xfrm>
          <a:prstGeom prst="rect">
            <a:avLst/>
          </a:prstGeom>
        </p:spPr>
      </p:pic>
      <p:sp>
        <p:nvSpPr>
          <p:cNvPr id="12" name="Rectangle 11">
            <a:extLst>
              <a:ext uri="{FF2B5EF4-FFF2-40B4-BE49-F238E27FC236}">
                <a16:creationId xmlns:a16="http://schemas.microsoft.com/office/drawing/2014/main" id="{7112499A-1AA7-5A77-9BB9-2C206FE4CA2C}"/>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33459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F91CE7-9BE4-5F5C-2894-B223B50EEFD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9B0751-47B3-C726-CC36-84BFB89E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E928A-DCD7-0284-C39D-4591A9B440E6}"/>
              </a:ext>
            </a:extLst>
          </p:cNvPr>
          <p:cNvSpPr>
            <a:spLocks noGrp="1"/>
          </p:cNvSpPr>
          <p:nvPr>
            <p:ph type="title"/>
          </p:nvPr>
        </p:nvSpPr>
        <p:spPr>
          <a:xfrm>
            <a:off x="510074" y="1635260"/>
            <a:ext cx="3376932" cy="4524380"/>
          </a:xfrm>
        </p:spPr>
        <p:txBody>
          <a:bodyPr vert="horz" lIns="91440" tIns="45720" rIns="91440" bIns="45720" rtlCol="0" anchor="b">
            <a:normAutofit/>
          </a:bodyPr>
          <a:lstStyle/>
          <a:p>
            <a:r>
              <a:rPr lang="en-US" sz="3200" dirty="0">
                <a:latin typeface="Amasis MT Pro Light" panose="02040304050005020304" pitchFamily="18" charset="0"/>
              </a:rPr>
              <a:t>SAS (Side-Angle-Side) – if two sides and the included angle of one triangle are congruent to another, the triangles are congruent.</a:t>
            </a:r>
            <a:br>
              <a:rPr lang="en-US" sz="3200" dirty="0">
                <a:latin typeface="Amasis MT Pro Light" panose="02040304050005020304" pitchFamily="18" charset="0"/>
              </a:rPr>
            </a:br>
            <a:endParaRPr lang="en-US" sz="3200" dirty="0">
              <a:latin typeface="Amasis MT Pro Light" panose="02040304050005020304" pitchFamily="18" charset="0"/>
            </a:endParaRPr>
          </a:p>
        </p:txBody>
      </p:sp>
      <p:pic>
        <p:nvPicPr>
          <p:cNvPr id="3" name="Picture 2">
            <a:extLst>
              <a:ext uri="{FF2B5EF4-FFF2-40B4-BE49-F238E27FC236}">
                <a16:creationId xmlns:a16="http://schemas.microsoft.com/office/drawing/2014/main" id="{92684E3C-5788-CE6B-B02C-84AD99152EC3}"/>
              </a:ext>
            </a:extLst>
          </p:cNvPr>
          <p:cNvPicPr>
            <a:picLocks noChangeAspect="1"/>
          </p:cNvPicPr>
          <p:nvPr/>
        </p:nvPicPr>
        <p:blipFill>
          <a:blip r:embed="rId2"/>
          <a:srcRect b="6852"/>
          <a:stretch>
            <a:fillRect/>
          </a:stretch>
        </p:blipFill>
        <p:spPr>
          <a:xfrm rot="16200000">
            <a:off x="4857662" y="-16699"/>
            <a:ext cx="5857214" cy="6884340"/>
          </a:xfrm>
          <a:prstGeom prst="rect">
            <a:avLst/>
          </a:prstGeom>
        </p:spPr>
      </p:pic>
      <p:sp>
        <p:nvSpPr>
          <p:cNvPr id="4" name="Rectangle 3">
            <a:extLst>
              <a:ext uri="{FF2B5EF4-FFF2-40B4-BE49-F238E27FC236}">
                <a16:creationId xmlns:a16="http://schemas.microsoft.com/office/drawing/2014/main" id="{07F9B8BA-44E3-878B-DC24-0B669A57B16E}"/>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695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5DB35-080D-ECC9-AAC6-658B40DAD437}"/>
              </a:ext>
            </a:extLst>
          </p:cNvPr>
          <p:cNvSpPr>
            <a:spLocks noGrp="1"/>
          </p:cNvSpPr>
          <p:nvPr>
            <p:ph type="title"/>
          </p:nvPr>
        </p:nvSpPr>
        <p:spPr>
          <a:xfrm>
            <a:off x="612649" y="548638"/>
            <a:ext cx="3493008" cy="5788152"/>
          </a:xfrm>
        </p:spPr>
        <p:txBody>
          <a:bodyPr anchor="ctr">
            <a:normAutofit/>
          </a:bodyPr>
          <a:lstStyle/>
          <a:p>
            <a:r>
              <a:rPr lang="en-US" sz="4000" dirty="0"/>
              <a:t>Why Learn About Congruent Triangles?</a:t>
            </a:r>
          </a:p>
        </p:txBody>
      </p:sp>
      <p:graphicFrame>
        <p:nvGraphicFramePr>
          <p:cNvPr id="6" name="Rectangle 1">
            <a:extLst>
              <a:ext uri="{FF2B5EF4-FFF2-40B4-BE49-F238E27FC236}">
                <a16:creationId xmlns:a16="http://schemas.microsoft.com/office/drawing/2014/main" id="{A4AB305E-95A9-28E3-08ED-9BA8FCD133CA}"/>
              </a:ext>
            </a:extLst>
          </p:cNvPr>
          <p:cNvGraphicFramePr>
            <a:graphicFrameLocks noGrp="1"/>
          </p:cNvGraphicFramePr>
          <p:nvPr>
            <p:ph idx="1"/>
            <p:extLst>
              <p:ext uri="{D42A27DB-BD31-4B8C-83A1-F6EECF244321}">
                <p14:modId xmlns:p14="http://schemas.microsoft.com/office/powerpoint/2010/main" val="846400226"/>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33884369-243B-5AA7-0378-D3D965A7A559}"/>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8">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3158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AFFCB-0B73-42FA-A91F-2E0B1B959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587D7-11EA-2D2C-D9E8-21F67949FE04}"/>
              </a:ext>
            </a:extLst>
          </p:cNvPr>
          <p:cNvSpPr>
            <a:spLocks noGrp="1"/>
          </p:cNvSpPr>
          <p:nvPr>
            <p:ph type="title"/>
          </p:nvPr>
        </p:nvSpPr>
        <p:spPr/>
        <p:txBody>
          <a:bodyPr/>
          <a:lstStyle/>
          <a:p>
            <a:r>
              <a:rPr lang="en-US" dirty="0"/>
              <a:t>Side-Angle-Side (SAS) Postulate</a:t>
            </a:r>
          </a:p>
        </p:txBody>
      </p:sp>
      <p:sp>
        <p:nvSpPr>
          <p:cNvPr id="14" name="Rectangle 13">
            <a:extLst>
              <a:ext uri="{FF2B5EF4-FFF2-40B4-BE49-F238E27FC236}">
                <a16:creationId xmlns:a16="http://schemas.microsoft.com/office/drawing/2014/main" id="{B0A3D4CF-8B61-548E-6256-F1473E4B7A66}"/>
              </a:ext>
            </a:extLst>
          </p:cNvPr>
          <p:cNvSpPr/>
          <p:nvPr/>
        </p:nvSpPr>
        <p:spPr>
          <a:xfrm>
            <a:off x="612648" y="4238178"/>
            <a:ext cx="5670516" cy="2185214"/>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rPr>
              <a:t>Given:</a:t>
            </a:r>
          </a:p>
          <a:p>
            <a:pPr marL="457200" indent="-457200">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Segment </a:t>
            </a:r>
            <a:r>
              <a:rPr lang="en-US" sz="2400" dirty="0">
                <a:ln w="0"/>
                <a:solidFill>
                  <a:srgbClr val="FF0000"/>
                </a:solidFill>
                <a:effectLst>
                  <a:outerShdw blurRad="38100" dist="19050" dir="2700000" algn="tl" rotWithShape="0">
                    <a:schemeClr val="dk1">
                      <a:alpha val="40000"/>
                    </a:schemeClr>
                  </a:outerShdw>
                </a:effectLst>
              </a:rPr>
              <a:t>RO</a:t>
            </a:r>
            <a:r>
              <a:rPr lang="en-US" sz="2400" dirty="0">
                <a:ln w="0"/>
                <a:effectLst>
                  <a:outerShdw blurRad="38100" dist="19050" dir="2700000" algn="tl" rotWithShape="0">
                    <a:schemeClr val="dk1">
                      <a:alpha val="40000"/>
                    </a:schemeClr>
                  </a:outerShdw>
                </a:effectLst>
              </a:rPr>
              <a:t>         </a:t>
            </a:r>
            <a:r>
              <a:rPr lang="en-US" sz="2400" dirty="0"/>
              <a:t>Segment </a:t>
            </a:r>
            <a:r>
              <a:rPr lang="en-US" sz="2400" dirty="0">
                <a:solidFill>
                  <a:srgbClr val="FF0000"/>
                </a:solidFill>
              </a:rPr>
              <a:t>MP</a:t>
            </a:r>
          </a:p>
          <a:p>
            <a:pPr marL="457200" indent="-4572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Segment </a:t>
            </a:r>
            <a:r>
              <a:rPr lang="en-US" sz="2800" dirty="0">
                <a:ln w="0"/>
                <a:solidFill>
                  <a:srgbClr val="FF0000"/>
                </a:solidFill>
                <a:effectLst>
                  <a:outerShdw blurRad="38100" dist="19050" dir="2700000" algn="tl" rotWithShape="0">
                    <a:schemeClr val="dk1">
                      <a:alpha val="40000"/>
                    </a:schemeClr>
                  </a:outerShdw>
                </a:effectLst>
              </a:rPr>
              <a:t>MO</a:t>
            </a:r>
            <a:r>
              <a:rPr lang="en-US" sz="2800" dirty="0">
                <a:ln w="0"/>
                <a:effectLst>
                  <a:outerShdw blurRad="38100" dist="19050" dir="2700000" algn="tl" rotWithShape="0">
                    <a:schemeClr val="dk1">
                      <a:alpha val="40000"/>
                    </a:schemeClr>
                  </a:outerShdw>
                </a:effectLst>
              </a:rPr>
              <a:t> </a:t>
            </a:r>
            <a:r>
              <a:rPr lang="en-US" sz="2800" dirty="0"/>
              <a:t>≅ Segment </a:t>
            </a:r>
            <a:r>
              <a:rPr lang="en-US" sz="2800" dirty="0">
                <a:solidFill>
                  <a:srgbClr val="FF0000"/>
                </a:solidFill>
              </a:rPr>
              <a:t>OP</a:t>
            </a:r>
          </a:p>
          <a:p>
            <a:endParaRPr lang="en-US" sz="2800" dirty="0"/>
          </a:p>
          <a:p>
            <a:pPr algn="ctr"/>
            <a:r>
              <a:rPr lang="en-US" sz="2800" dirty="0"/>
              <a:t>Prove:  </a:t>
            </a:r>
            <a:r>
              <a:rPr lang="el-GR" sz="2800" dirty="0"/>
              <a:t>Δ</a:t>
            </a:r>
            <a:r>
              <a:rPr lang="en-US" sz="2800" dirty="0"/>
              <a:t> </a:t>
            </a:r>
            <a:r>
              <a:rPr lang="en-US" sz="2800" dirty="0">
                <a:solidFill>
                  <a:srgbClr val="FF0000"/>
                </a:solidFill>
              </a:rPr>
              <a:t>MRO</a:t>
            </a:r>
            <a:r>
              <a:rPr lang="en-US" sz="2800" dirty="0"/>
              <a:t> ≅ </a:t>
            </a:r>
            <a:r>
              <a:rPr lang="el-GR" sz="2800" dirty="0"/>
              <a:t>Δ</a:t>
            </a:r>
            <a:r>
              <a:rPr lang="en-US" sz="2800" dirty="0"/>
              <a:t> </a:t>
            </a:r>
            <a:r>
              <a:rPr lang="en-US" sz="2800" dirty="0">
                <a:solidFill>
                  <a:srgbClr val="FF0000"/>
                </a:solidFill>
              </a:rPr>
              <a:t>PRO</a:t>
            </a:r>
            <a:endParaRPr lang="en-US" sz="2800" b="0" cap="none" spc="0" dirty="0">
              <a:ln w="0"/>
              <a:solidFill>
                <a:srgbClr val="FF0000"/>
              </a:solidFill>
              <a:effectLst>
                <a:outerShdw blurRad="38100" dist="19050" dir="2700000" algn="tl" rotWithShape="0">
                  <a:schemeClr val="dk1">
                    <a:alpha val="40000"/>
                  </a:schemeClr>
                </a:outerShdw>
              </a:effectLst>
            </a:endParaRPr>
          </a:p>
        </p:txBody>
      </p:sp>
      <p:graphicFrame>
        <p:nvGraphicFramePr>
          <p:cNvPr id="15" name="Table 14">
            <a:extLst>
              <a:ext uri="{FF2B5EF4-FFF2-40B4-BE49-F238E27FC236}">
                <a16:creationId xmlns:a16="http://schemas.microsoft.com/office/drawing/2014/main" id="{A73DF09D-2A70-73B1-7DC6-B9ED4FF3B8DD}"/>
              </a:ext>
            </a:extLst>
          </p:cNvPr>
          <p:cNvGraphicFramePr>
            <a:graphicFrameLocks noGrp="1"/>
          </p:cNvGraphicFramePr>
          <p:nvPr>
            <p:extLst>
              <p:ext uri="{D42A27DB-BD31-4B8C-83A1-F6EECF244321}">
                <p14:modId xmlns:p14="http://schemas.microsoft.com/office/powerpoint/2010/main" val="1504106789"/>
              </p:ext>
            </p:extLst>
          </p:nvPr>
        </p:nvGraphicFramePr>
        <p:xfrm>
          <a:off x="6511347" y="1124922"/>
          <a:ext cx="5208705" cy="5384032"/>
        </p:xfrm>
        <a:graphic>
          <a:graphicData uri="http://schemas.openxmlformats.org/drawingml/2006/table">
            <a:tbl>
              <a:tblPr firstRow="1" bandRow="1">
                <a:tableStyleId>{5DA37D80-6434-44D0-A028-1B22A696006F}</a:tableStyleId>
              </a:tblPr>
              <a:tblGrid>
                <a:gridCol w="3136774">
                  <a:extLst>
                    <a:ext uri="{9D8B030D-6E8A-4147-A177-3AD203B41FA5}">
                      <a16:colId xmlns:a16="http://schemas.microsoft.com/office/drawing/2014/main" val="3457370134"/>
                    </a:ext>
                  </a:extLst>
                </a:gridCol>
                <a:gridCol w="2071931">
                  <a:extLst>
                    <a:ext uri="{9D8B030D-6E8A-4147-A177-3AD203B41FA5}">
                      <a16:colId xmlns:a16="http://schemas.microsoft.com/office/drawing/2014/main" val="859971863"/>
                    </a:ext>
                  </a:extLst>
                </a:gridCol>
              </a:tblGrid>
              <a:tr h="434196">
                <a:tc>
                  <a:txBody>
                    <a:bodyPr/>
                    <a:lstStyle/>
                    <a:p>
                      <a:pPr algn="ctr"/>
                      <a:r>
                        <a:rPr lang="en-US" sz="2000" dirty="0"/>
                        <a:t>Statements</a:t>
                      </a:r>
                    </a:p>
                  </a:txBody>
                  <a:tcPr/>
                </a:tc>
                <a:tc>
                  <a:txBody>
                    <a:bodyPr/>
                    <a:lstStyle/>
                    <a:p>
                      <a:pPr algn="ctr"/>
                      <a:r>
                        <a:rPr lang="en-US" sz="2000" dirty="0"/>
                        <a:t>Reasons</a:t>
                      </a:r>
                    </a:p>
                  </a:txBody>
                  <a:tcPr/>
                </a:tc>
                <a:extLst>
                  <a:ext uri="{0D108BD9-81ED-4DB2-BD59-A6C34878D82A}">
                    <a16:rowId xmlns:a16="http://schemas.microsoft.com/office/drawing/2014/main" val="2524186492"/>
                  </a:ext>
                </a:extLst>
              </a:tr>
              <a:tr h="781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19050" dir="2700000" algn="tl" rotWithShape="0">
                              <a:schemeClr val="dk1">
                                <a:alpha val="40000"/>
                              </a:schemeClr>
                            </a:outerShdw>
                          </a:effectLst>
                        </a:rPr>
                        <a:t>1. Segment </a:t>
                      </a:r>
                      <a:r>
                        <a:rPr lang="en-US" sz="2000" dirty="0">
                          <a:ln w="0"/>
                          <a:solidFill>
                            <a:srgbClr val="FF0000"/>
                          </a:solidFill>
                          <a:effectLst>
                            <a:outerShdw blurRad="38100" dist="19050" dir="2700000" algn="tl" rotWithShape="0">
                              <a:schemeClr val="dk1">
                                <a:alpha val="40000"/>
                              </a:schemeClr>
                            </a:outerShdw>
                          </a:effectLst>
                        </a:rPr>
                        <a:t>RO</a:t>
                      </a:r>
                      <a:r>
                        <a:rPr lang="en-US" sz="2000" dirty="0">
                          <a:ln w="0"/>
                          <a:effectLst>
                            <a:outerShdw blurRad="38100" dist="19050" dir="2700000" algn="tl" rotWithShape="0">
                              <a:schemeClr val="dk1">
                                <a:alpha val="40000"/>
                              </a:schemeClr>
                            </a:outerShdw>
                          </a:effectLst>
                        </a:rPr>
                        <a:t>         </a:t>
                      </a:r>
                      <a:r>
                        <a:rPr lang="en-US" sz="2000" dirty="0"/>
                        <a:t>Segment </a:t>
                      </a:r>
                      <a:r>
                        <a:rPr lang="en-US" sz="2000" dirty="0">
                          <a:solidFill>
                            <a:srgbClr val="FF0000"/>
                          </a:solidFill>
                        </a:rPr>
                        <a:t>MP</a:t>
                      </a:r>
                    </a:p>
                  </a:txBody>
                  <a:tcPr/>
                </a:tc>
                <a:tc>
                  <a:txBody>
                    <a:bodyPr/>
                    <a:lstStyle/>
                    <a:p>
                      <a:r>
                        <a:rPr lang="en-US" sz="2000" dirty="0"/>
                        <a:t>Given</a:t>
                      </a:r>
                    </a:p>
                  </a:txBody>
                  <a:tcPr/>
                </a:tc>
                <a:extLst>
                  <a:ext uri="{0D108BD9-81ED-4DB2-BD59-A6C34878D82A}">
                    <a16:rowId xmlns:a16="http://schemas.microsoft.com/office/drawing/2014/main" val="2773280665"/>
                  </a:ext>
                </a:extLst>
              </a:tr>
              <a:tr h="781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19050" dir="2700000" algn="tl" rotWithShape="0">
                              <a:schemeClr val="dk1">
                                <a:alpha val="40000"/>
                              </a:schemeClr>
                            </a:outerShdw>
                          </a:effectLst>
                        </a:rPr>
                        <a:t>2. Segment </a:t>
                      </a:r>
                      <a:r>
                        <a:rPr lang="en-US" sz="2000" dirty="0">
                          <a:ln w="0"/>
                          <a:solidFill>
                            <a:srgbClr val="FF0000"/>
                          </a:solidFill>
                          <a:effectLst>
                            <a:outerShdw blurRad="38100" dist="19050" dir="2700000" algn="tl" rotWithShape="0">
                              <a:schemeClr val="dk1">
                                <a:alpha val="40000"/>
                              </a:schemeClr>
                            </a:outerShdw>
                          </a:effectLst>
                        </a:rPr>
                        <a:t>MO</a:t>
                      </a:r>
                      <a:r>
                        <a:rPr lang="en-US" sz="2000" dirty="0">
                          <a:ln w="0"/>
                          <a:effectLst>
                            <a:outerShdw blurRad="38100" dist="19050" dir="2700000" algn="tl" rotWithShape="0">
                              <a:schemeClr val="dk1">
                                <a:alpha val="40000"/>
                              </a:schemeClr>
                            </a:outerShdw>
                          </a:effectLst>
                        </a:rPr>
                        <a:t> </a:t>
                      </a:r>
                      <a:r>
                        <a:rPr lang="en-US" sz="2000" dirty="0"/>
                        <a:t>≅ Segment </a:t>
                      </a:r>
                      <a:r>
                        <a:rPr lang="en-US" sz="2000" dirty="0">
                          <a:solidFill>
                            <a:srgbClr val="FF0000"/>
                          </a:solidFill>
                        </a:rPr>
                        <a:t>OP</a:t>
                      </a:r>
                    </a:p>
                  </a:txBody>
                  <a:tcPr/>
                </a:tc>
                <a:tc>
                  <a:txBody>
                    <a:bodyPr/>
                    <a:lstStyle/>
                    <a:p>
                      <a:r>
                        <a:rPr lang="en-US" sz="2000" dirty="0"/>
                        <a:t>Given</a:t>
                      </a:r>
                    </a:p>
                  </a:txBody>
                  <a:tcPr/>
                </a:tc>
                <a:extLst>
                  <a:ext uri="{0D108BD9-81ED-4DB2-BD59-A6C34878D82A}">
                    <a16:rowId xmlns:a16="http://schemas.microsoft.com/office/drawing/2014/main" val="3292886286"/>
                  </a:ext>
                </a:extLst>
              </a:tr>
              <a:tr h="1128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3. </a:t>
                      </a:r>
                      <a:r>
                        <a:rPr lang="en-US" sz="2000" dirty="0">
                          <a:ln w="0"/>
                          <a:solidFill>
                            <a:srgbClr val="FF0000"/>
                          </a:solidFill>
                          <a:effectLst>
                            <a:outerShdw blurRad="38100" dist="19050" dir="2700000" algn="tl" rotWithShape="0">
                              <a:schemeClr val="dk1">
                                <a:alpha val="40000"/>
                              </a:schemeClr>
                            </a:outerShdw>
                          </a:effectLst>
                        </a:rPr>
                        <a:t>&lt;MOR </a:t>
                      </a:r>
                      <a:r>
                        <a:rPr lang="en-US" sz="2000" dirty="0"/>
                        <a:t>≅ </a:t>
                      </a:r>
                      <a:r>
                        <a:rPr lang="en-US" sz="2000" b="0" dirty="0">
                          <a:solidFill>
                            <a:srgbClr val="FF0000"/>
                          </a:solidFill>
                        </a:rPr>
                        <a:t>&lt;POR</a:t>
                      </a:r>
                    </a:p>
                  </a:txBody>
                  <a:tcPr/>
                </a:tc>
                <a:tc>
                  <a:txBody>
                    <a:bodyPr/>
                    <a:lstStyle/>
                    <a:p>
                      <a:r>
                        <a:rPr lang="en-US" sz="2000" dirty="0"/>
                        <a:t>        lines form right angles</a:t>
                      </a:r>
                    </a:p>
                  </a:txBody>
                  <a:tcPr/>
                </a:tc>
                <a:extLst>
                  <a:ext uri="{0D108BD9-81ED-4DB2-BD59-A6C34878D82A}">
                    <a16:rowId xmlns:a16="http://schemas.microsoft.com/office/drawing/2014/main" val="1516563513"/>
                  </a:ext>
                </a:extLst>
              </a:tr>
              <a:tr h="1128910">
                <a:tc>
                  <a:txBody>
                    <a:bodyPr/>
                    <a:lstStyle/>
                    <a:p>
                      <a:r>
                        <a:rPr lang="en-US" sz="2000" dirty="0"/>
                        <a:t>4. </a:t>
                      </a:r>
                      <a:r>
                        <a:rPr lang="en-US" sz="2000" dirty="0">
                          <a:ln w="0"/>
                          <a:effectLst>
                            <a:outerShdw blurRad="38100" dist="19050" dir="2700000" algn="tl" rotWithShape="0">
                              <a:schemeClr val="dk1">
                                <a:alpha val="40000"/>
                              </a:schemeClr>
                            </a:outerShdw>
                          </a:effectLst>
                        </a:rPr>
                        <a:t>Segment </a:t>
                      </a:r>
                      <a:r>
                        <a:rPr lang="en-US" sz="2000" dirty="0">
                          <a:ln w="0"/>
                          <a:solidFill>
                            <a:srgbClr val="FF0000"/>
                          </a:solidFill>
                          <a:effectLst>
                            <a:outerShdw blurRad="38100" dist="19050" dir="2700000" algn="tl" rotWithShape="0">
                              <a:schemeClr val="dk1">
                                <a:alpha val="40000"/>
                              </a:schemeClr>
                            </a:outerShdw>
                          </a:effectLst>
                        </a:rPr>
                        <a:t>RO</a:t>
                      </a:r>
                      <a:r>
                        <a:rPr lang="en-US" sz="2000" dirty="0">
                          <a:ln w="0"/>
                          <a:effectLst>
                            <a:outerShdw blurRad="38100" dist="19050" dir="2700000" algn="tl" rotWithShape="0">
                              <a:schemeClr val="dk1">
                                <a:alpha val="40000"/>
                              </a:schemeClr>
                            </a:outerShdw>
                          </a:effectLst>
                        </a:rPr>
                        <a:t> </a:t>
                      </a:r>
                      <a:r>
                        <a:rPr lang="en-US" sz="2000" dirty="0"/>
                        <a:t>≅ Segment </a:t>
                      </a:r>
                      <a:r>
                        <a:rPr lang="en-US" sz="2000" dirty="0">
                          <a:solidFill>
                            <a:srgbClr val="FF0000"/>
                          </a:solidFill>
                        </a:rPr>
                        <a:t>RO</a:t>
                      </a:r>
                      <a:endParaRPr lang="en-US" sz="2000" dirty="0"/>
                    </a:p>
                  </a:txBody>
                  <a:tcPr/>
                </a:tc>
                <a:tc>
                  <a:txBody>
                    <a:bodyPr/>
                    <a:lstStyle/>
                    <a:p>
                      <a:r>
                        <a:rPr lang="en-US" sz="2000" dirty="0"/>
                        <a:t>Reflexive property of equality</a:t>
                      </a:r>
                    </a:p>
                  </a:txBody>
                  <a:tcPr/>
                </a:tc>
                <a:extLst>
                  <a:ext uri="{0D108BD9-81ED-4DB2-BD59-A6C34878D82A}">
                    <a16:rowId xmlns:a16="http://schemas.microsoft.com/office/drawing/2014/main" val="98224808"/>
                  </a:ext>
                </a:extLst>
              </a:tr>
              <a:tr h="1128910">
                <a:tc>
                  <a:txBody>
                    <a:bodyPr/>
                    <a:lstStyle/>
                    <a:p>
                      <a:r>
                        <a:rPr lang="en-US" sz="2000" dirty="0"/>
                        <a:t>5. </a:t>
                      </a:r>
                      <a:r>
                        <a:rPr lang="el-GR" sz="2000" dirty="0"/>
                        <a:t>Δ</a:t>
                      </a:r>
                      <a:r>
                        <a:rPr lang="en-US" sz="2000" dirty="0"/>
                        <a:t> </a:t>
                      </a:r>
                      <a:r>
                        <a:rPr lang="en-US" sz="2000" dirty="0">
                          <a:solidFill>
                            <a:srgbClr val="FF0000"/>
                          </a:solidFill>
                        </a:rPr>
                        <a:t>MRO</a:t>
                      </a:r>
                      <a:r>
                        <a:rPr lang="en-US" sz="2000" dirty="0"/>
                        <a:t> ≅ </a:t>
                      </a:r>
                      <a:r>
                        <a:rPr lang="el-GR" sz="2000" dirty="0"/>
                        <a:t>Δ</a:t>
                      </a:r>
                      <a:r>
                        <a:rPr lang="en-US" sz="2000" dirty="0"/>
                        <a:t> </a:t>
                      </a:r>
                      <a:r>
                        <a:rPr lang="en-US" sz="2000" dirty="0">
                          <a:solidFill>
                            <a:srgbClr val="FF0000"/>
                          </a:solidFill>
                        </a:rPr>
                        <a:t>PRO</a:t>
                      </a:r>
                      <a:endParaRPr lang="en-US" sz="2000" dirty="0"/>
                    </a:p>
                  </a:txBody>
                  <a:tcPr/>
                </a:tc>
                <a:tc>
                  <a:txBody>
                    <a:bodyPr/>
                    <a:lstStyle/>
                    <a:p>
                      <a:r>
                        <a:rPr lang="en-US" sz="2000" dirty="0"/>
                        <a:t>SAS Postulate (2,3,4)</a:t>
                      </a:r>
                    </a:p>
                  </a:txBody>
                  <a:tcPr/>
                </a:tc>
                <a:extLst>
                  <a:ext uri="{0D108BD9-81ED-4DB2-BD59-A6C34878D82A}">
                    <a16:rowId xmlns:a16="http://schemas.microsoft.com/office/drawing/2014/main" val="1907955419"/>
                  </a:ext>
                </a:extLst>
              </a:tr>
            </a:tbl>
          </a:graphicData>
        </a:graphic>
      </p:graphicFrame>
      <p:grpSp>
        <p:nvGrpSpPr>
          <p:cNvPr id="12" name="Group 11">
            <a:extLst>
              <a:ext uri="{FF2B5EF4-FFF2-40B4-BE49-F238E27FC236}">
                <a16:creationId xmlns:a16="http://schemas.microsoft.com/office/drawing/2014/main" id="{A4D2845D-38BD-F2A7-4277-68B20028E6D2}"/>
              </a:ext>
            </a:extLst>
          </p:cNvPr>
          <p:cNvGrpSpPr/>
          <p:nvPr/>
        </p:nvGrpSpPr>
        <p:grpSpPr>
          <a:xfrm>
            <a:off x="3103181" y="4532674"/>
            <a:ext cx="550607" cy="417871"/>
            <a:chOff x="1602658" y="2979174"/>
            <a:chExt cx="707923" cy="555523"/>
          </a:xfrm>
        </p:grpSpPr>
        <p:cxnSp>
          <p:nvCxnSpPr>
            <p:cNvPr id="13" name="Straight Connector 12">
              <a:extLst>
                <a:ext uri="{FF2B5EF4-FFF2-40B4-BE49-F238E27FC236}">
                  <a16:creationId xmlns:a16="http://schemas.microsoft.com/office/drawing/2014/main" id="{967EBAA9-B090-E421-B89F-13DFCFBE57C7}"/>
                </a:ext>
              </a:extLst>
            </p:cNvPr>
            <p:cNvCxnSpPr>
              <a:cxnSpLocks/>
            </p:cNvCxnSpPr>
            <p:nvPr/>
          </p:nvCxnSpPr>
          <p:spPr>
            <a:xfrm>
              <a:off x="1976284" y="2979174"/>
              <a:ext cx="0" cy="5506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6B6F08-77B4-B7B3-9496-16C0C72BDA28}"/>
                </a:ext>
              </a:extLst>
            </p:cNvPr>
            <p:cNvCxnSpPr>
              <a:cxnSpLocks/>
            </p:cNvCxnSpPr>
            <p:nvPr/>
          </p:nvCxnSpPr>
          <p:spPr>
            <a:xfrm flipH="1">
              <a:off x="1602658" y="3534697"/>
              <a:ext cx="707923"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B3D7A4A-CA19-379F-C5BD-241B1AF0F188}"/>
              </a:ext>
            </a:extLst>
          </p:cNvPr>
          <p:cNvGrpSpPr/>
          <p:nvPr/>
        </p:nvGrpSpPr>
        <p:grpSpPr>
          <a:xfrm>
            <a:off x="8490481" y="1602657"/>
            <a:ext cx="521109" cy="236847"/>
            <a:chOff x="1602658" y="2979174"/>
            <a:chExt cx="707923" cy="555523"/>
          </a:xfrm>
        </p:grpSpPr>
        <p:cxnSp>
          <p:nvCxnSpPr>
            <p:cNvPr id="18" name="Straight Connector 17">
              <a:extLst>
                <a:ext uri="{FF2B5EF4-FFF2-40B4-BE49-F238E27FC236}">
                  <a16:creationId xmlns:a16="http://schemas.microsoft.com/office/drawing/2014/main" id="{0C45B0AA-F152-BFF4-21B2-A8AEA998E0F7}"/>
                </a:ext>
              </a:extLst>
            </p:cNvPr>
            <p:cNvCxnSpPr>
              <a:cxnSpLocks/>
            </p:cNvCxnSpPr>
            <p:nvPr/>
          </p:nvCxnSpPr>
          <p:spPr>
            <a:xfrm>
              <a:off x="1976284" y="2979174"/>
              <a:ext cx="0" cy="5506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09F1EF-F21B-F0CE-4C80-D4EA572DFB60}"/>
                </a:ext>
              </a:extLst>
            </p:cNvPr>
            <p:cNvCxnSpPr>
              <a:cxnSpLocks/>
            </p:cNvCxnSpPr>
            <p:nvPr/>
          </p:nvCxnSpPr>
          <p:spPr>
            <a:xfrm flipH="1">
              <a:off x="1602658" y="3534697"/>
              <a:ext cx="707923"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94CEF43-E11D-E051-1EA4-7059B68A7E03}"/>
              </a:ext>
            </a:extLst>
          </p:cNvPr>
          <p:cNvGrpSpPr/>
          <p:nvPr/>
        </p:nvGrpSpPr>
        <p:grpSpPr>
          <a:xfrm>
            <a:off x="9684774" y="3111786"/>
            <a:ext cx="521109" cy="317214"/>
            <a:chOff x="1602658" y="2979174"/>
            <a:chExt cx="707923" cy="555523"/>
          </a:xfrm>
        </p:grpSpPr>
        <p:cxnSp>
          <p:nvCxnSpPr>
            <p:cNvPr id="21" name="Straight Connector 20">
              <a:extLst>
                <a:ext uri="{FF2B5EF4-FFF2-40B4-BE49-F238E27FC236}">
                  <a16:creationId xmlns:a16="http://schemas.microsoft.com/office/drawing/2014/main" id="{BE6C80DD-6F44-9605-E788-92303E1C718B}"/>
                </a:ext>
              </a:extLst>
            </p:cNvPr>
            <p:cNvCxnSpPr>
              <a:cxnSpLocks/>
            </p:cNvCxnSpPr>
            <p:nvPr/>
          </p:nvCxnSpPr>
          <p:spPr>
            <a:xfrm>
              <a:off x="1976284" y="2979174"/>
              <a:ext cx="0" cy="5506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20431A-424A-5D9F-1CDD-B11E9AD4E6BE}"/>
                </a:ext>
              </a:extLst>
            </p:cNvPr>
            <p:cNvCxnSpPr>
              <a:cxnSpLocks/>
            </p:cNvCxnSpPr>
            <p:nvPr/>
          </p:nvCxnSpPr>
          <p:spPr>
            <a:xfrm flipH="1">
              <a:off x="1602658" y="3534697"/>
              <a:ext cx="707923" cy="0"/>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A23F082C-FD0F-C03A-5E02-B5618421FB2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774" y="1124922"/>
            <a:ext cx="4620270" cy="3038899"/>
          </a:xfrm>
          <a:prstGeom prst="rect">
            <a:avLst/>
          </a:prstGeom>
        </p:spPr>
      </p:pic>
      <p:sp>
        <p:nvSpPr>
          <p:cNvPr id="26" name="Rectangle 25">
            <a:extLst>
              <a:ext uri="{FF2B5EF4-FFF2-40B4-BE49-F238E27FC236}">
                <a16:creationId xmlns:a16="http://schemas.microsoft.com/office/drawing/2014/main" id="{7EC22CE7-B0EB-D999-8B99-F74C529F9A3C}"/>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8551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82F968-F58A-C5AB-ACB0-C09A75177D7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23B85F9-9CA8-2B5F-4522-0B5D742E7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11D4E-78AD-FC57-35D7-C51E294851B9}"/>
              </a:ext>
            </a:extLst>
          </p:cNvPr>
          <p:cNvSpPr>
            <a:spLocks noGrp="1"/>
          </p:cNvSpPr>
          <p:nvPr>
            <p:ph type="title"/>
          </p:nvPr>
        </p:nvSpPr>
        <p:spPr>
          <a:xfrm>
            <a:off x="6582720" y="1293962"/>
            <a:ext cx="4998300" cy="3639779"/>
          </a:xfrm>
        </p:spPr>
        <p:txBody>
          <a:bodyPr vert="horz" lIns="91440" tIns="45720" rIns="91440" bIns="45720" rtlCol="0" anchor="b">
            <a:normAutofit/>
          </a:bodyPr>
          <a:lstStyle/>
          <a:p>
            <a:br>
              <a:rPr lang="en-US" sz="2600" dirty="0"/>
            </a:br>
            <a:br>
              <a:rPr lang="en-US" sz="2600" dirty="0"/>
            </a:br>
            <a:br>
              <a:rPr lang="en-US" sz="2600" dirty="0"/>
            </a:br>
            <a:r>
              <a:rPr lang="en-US" sz="2600" dirty="0">
                <a:latin typeface="Amasis MT Pro Light" panose="02040304050005020304" pitchFamily="18" charset="0"/>
              </a:rPr>
              <a:t>If two angles and the included side of one triangle are congruent to another, the triangles are congruent.</a:t>
            </a:r>
            <a:br>
              <a:rPr lang="en-US" sz="2600" dirty="0">
                <a:latin typeface="Amasis MT Pro Light" panose="02040304050005020304" pitchFamily="18" charset="0"/>
              </a:rPr>
            </a:br>
            <a:endParaRPr lang="en-US" sz="2600" dirty="0">
              <a:latin typeface="Amasis MT Pro Light" panose="02040304050005020304" pitchFamily="18" charset="0"/>
            </a:endParaRPr>
          </a:p>
        </p:txBody>
      </p:sp>
      <p:sp>
        <p:nvSpPr>
          <p:cNvPr id="5" name="TextBox 4">
            <a:extLst>
              <a:ext uri="{FF2B5EF4-FFF2-40B4-BE49-F238E27FC236}">
                <a16:creationId xmlns:a16="http://schemas.microsoft.com/office/drawing/2014/main" id="{F93E747E-2E63-7BEB-895D-2857A2C68855}"/>
              </a:ext>
            </a:extLst>
          </p:cNvPr>
          <p:cNvSpPr txBox="1"/>
          <p:nvPr/>
        </p:nvSpPr>
        <p:spPr>
          <a:xfrm>
            <a:off x="6582720" y="1161491"/>
            <a:ext cx="4998301" cy="1492585"/>
          </a:xfrm>
          <a:prstGeom prst="rect">
            <a:avLst/>
          </a:prstGeom>
        </p:spPr>
        <p:txBody>
          <a:bodyPr vert="horz" lIns="91440" tIns="45720" rIns="91440" bIns="45720" rtlCol="0">
            <a:normAutofit/>
          </a:bodyPr>
          <a:lstStyle/>
          <a:p>
            <a:pPr>
              <a:lnSpc>
                <a:spcPct val="120000"/>
              </a:lnSpc>
              <a:spcBef>
                <a:spcPts val="1000"/>
              </a:spcBef>
            </a:pPr>
            <a:r>
              <a:rPr kumimoji="0" lang="en-US" sz="3600" b="1" i="0" u="none" strike="noStrike" cap="none" spc="0" normalizeH="0" baseline="0" noProof="0" dirty="0">
                <a:ln>
                  <a:noFill/>
                </a:ln>
                <a:effectLst/>
                <a:uLnTx/>
                <a:uFillTx/>
                <a:latin typeface="Amasis MT Pro Black" panose="02040A04050005020304" pitchFamily="18" charset="0"/>
              </a:rPr>
              <a:t>Angle-Side-Angle (ASA) Postulate</a:t>
            </a:r>
            <a:endParaRPr lang="en-US" sz="3600" dirty="0">
              <a:latin typeface="Amasis MT Pro Black" panose="02040A04050005020304" pitchFamily="18" charset="0"/>
            </a:endParaRPr>
          </a:p>
        </p:txBody>
      </p:sp>
      <p:pic>
        <p:nvPicPr>
          <p:cNvPr id="3" name="Picture 2">
            <a:extLst>
              <a:ext uri="{FF2B5EF4-FFF2-40B4-BE49-F238E27FC236}">
                <a16:creationId xmlns:a16="http://schemas.microsoft.com/office/drawing/2014/main" id="{A3527E64-6DA7-D522-B53A-B1D6ABA420B8}"/>
              </a:ext>
            </a:extLst>
          </p:cNvPr>
          <p:cNvPicPr>
            <a:picLocks noChangeAspect="1"/>
          </p:cNvPicPr>
          <p:nvPr/>
        </p:nvPicPr>
        <p:blipFill>
          <a:blip r:embed="rId2"/>
          <a:srcRect b="7917"/>
          <a:stretch>
            <a:fillRect/>
          </a:stretch>
        </p:blipFill>
        <p:spPr>
          <a:xfrm rot="16200000">
            <a:off x="1216879" y="719282"/>
            <a:ext cx="4628514" cy="5310996"/>
          </a:xfrm>
          <a:prstGeom prst="rect">
            <a:avLst/>
          </a:prstGeom>
        </p:spPr>
      </p:pic>
      <p:sp>
        <p:nvSpPr>
          <p:cNvPr id="4" name="Rectangle 3">
            <a:extLst>
              <a:ext uri="{FF2B5EF4-FFF2-40B4-BE49-F238E27FC236}">
                <a16:creationId xmlns:a16="http://schemas.microsoft.com/office/drawing/2014/main" id="{1C39637B-EA78-FE82-D8C1-B451CF02DD31}"/>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1774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179A-4357-FB41-14B9-2CAD6C7CF33A}"/>
              </a:ext>
            </a:extLst>
          </p:cNvPr>
          <p:cNvSpPr>
            <a:spLocks noGrp="1"/>
          </p:cNvSpPr>
          <p:nvPr>
            <p:ph type="title"/>
          </p:nvPr>
        </p:nvSpPr>
        <p:spPr>
          <a:xfrm>
            <a:off x="612648" y="548640"/>
            <a:ext cx="10653578" cy="566129"/>
          </a:xfrm>
        </p:spPr>
        <p:txBody>
          <a:bodyPr>
            <a:normAutofit fontScale="90000"/>
          </a:bodyPr>
          <a:lstStyle/>
          <a:p>
            <a:pPr algn="ctr"/>
            <a:r>
              <a:rPr lang="en-US" dirty="0"/>
              <a:t>Angle-Side-Angle (ASA) Postulate</a:t>
            </a:r>
          </a:p>
        </p:txBody>
      </p:sp>
      <p:sp>
        <p:nvSpPr>
          <p:cNvPr id="6" name="Rectangle 5">
            <a:extLst>
              <a:ext uri="{FF2B5EF4-FFF2-40B4-BE49-F238E27FC236}">
                <a16:creationId xmlns:a16="http://schemas.microsoft.com/office/drawing/2014/main" id="{3B17BE84-8840-4D24-422F-F0C57C1E805D}"/>
              </a:ext>
            </a:extLst>
          </p:cNvPr>
          <p:cNvSpPr/>
          <p:nvPr/>
        </p:nvSpPr>
        <p:spPr>
          <a:xfrm>
            <a:off x="612648" y="4238178"/>
            <a:ext cx="5670516" cy="2246769"/>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rPr>
              <a:t>Given:</a:t>
            </a:r>
          </a:p>
          <a:p>
            <a:pPr marL="457200" indent="-4572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&lt;</a:t>
            </a:r>
            <a:r>
              <a:rPr lang="en-US" sz="2800" dirty="0">
                <a:ln w="0"/>
                <a:solidFill>
                  <a:srgbClr val="0070C0"/>
                </a:solidFill>
                <a:effectLst>
                  <a:outerShdw blurRad="38100" dist="19050" dir="2700000" algn="tl" rotWithShape="0">
                    <a:schemeClr val="dk1">
                      <a:alpha val="40000"/>
                    </a:schemeClr>
                  </a:outerShdw>
                </a:effectLst>
              </a:rPr>
              <a:t>1 </a:t>
            </a:r>
            <a:r>
              <a:rPr lang="en-US" sz="2800" dirty="0"/>
              <a:t>≅ &lt;</a:t>
            </a:r>
            <a:r>
              <a:rPr lang="en-US" sz="2800" dirty="0">
                <a:solidFill>
                  <a:srgbClr val="0070C0"/>
                </a:solidFill>
              </a:rPr>
              <a:t>4</a:t>
            </a:r>
          </a:p>
          <a:p>
            <a:pPr marL="457200" indent="-457200">
              <a:buFont typeface="Arial" panose="020B0604020202020204" pitchFamily="34" charset="0"/>
              <a:buChar char="•"/>
            </a:pPr>
            <a:r>
              <a:rPr lang="en-US" sz="2800" b="0" cap="none" spc="0" dirty="0">
                <a:ln w="0"/>
                <a:solidFill>
                  <a:schemeClr val="tx1"/>
                </a:solidFill>
                <a:effectLst>
                  <a:outerShdw blurRad="38100" dist="19050" dir="2700000" algn="tl" rotWithShape="0">
                    <a:schemeClr val="dk1">
                      <a:alpha val="40000"/>
                    </a:schemeClr>
                  </a:outerShdw>
                </a:effectLst>
              </a:rPr>
              <a:t>Segment </a:t>
            </a:r>
            <a:r>
              <a:rPr lang="en-US" sz="2800" b="0" cap="none" spc="0" dirty="0">
                <a:ln w="0"/>
                <a:solidFill>
                  <a:srgbClr val="FF0000"/>
                </a:solidFill>
                <a:effectLst>
                  <a:outerShdw blurRad="38100" dist="19050" dir="2700000" algn="tl" rotWithShape="0">
                    <a:schemeClr val="dk1">
                      <a:alpha val="40000"/>
                    </a:schemeClr>
                  </a:outerShdw>
                </a:effectLst>
              </a:rPr>
              <a:t>AC</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dirty="0"/>
              <a:t>≅ Segment </a:t>
            </a:r>
            <a:r>
              <a:rPr lang="en-US" sz="2800" dirty="0">
                <a:solidFill>
                  <a:srgbClr val="FF0000"/>
                </a:solidFill>
              </a:rPr>
              <a:t>EC</a:t>
            </a:r>
          </a:p>
          <a:p>
            <a:pPr algn="ctr"/>
            <a:endParaRPr lang="en-US" sz="2800" dirty="0"/>
          </a:p>
          <a:p>
            <a:pPr algn="ctr"/>
            <a:r>
              <a:rPr lang="en-US" sz="2800" dirty="0"/>
              <a:t>Prove:  </a:t>
            </a:r>
            <a:r>
              <a:rPr lang="el-GR" sz="2800" dirty="0"/>
              <a:t>Δ</a:t>
            </a:r>
            <a:r>
              <a:rPr lang="en-US" sz="2800" dirty="0"/>
              <a:t> </a:t>
            </a:r>
            <a:r>
              <a:rPr lang="en-US" sz="2800" dirty="0">
                <a:solidFill>
                  <a:srgbClr val="FF0000"/>
                </a:solidFill>
              </a:rPr>
              <a:t>ABC</a:t>
            </a:r>
            <a:r>
              <a:rPr lang="en-US" sz="2800" dirty="0"/>
              <a:t> ≅ </a:t>
            </a:r>
            <a:r>
              <a:rPr lang="el-GR" sz="2800" dirty="0"/>
              <a:t>Δ</a:t>
            </a:r>
            <a:r>
              <a:rPr lang="en-US" sz="2800" dirty="0"/>
              <a:t> </a:t>
            </a:r>
            <a:r>
              <a:rPr lang="en-US" sz="2800" dirty="0">
                <a:solidFill>
                  <a:srgbClr val="FF0000"/>
                </a:solidFill>
              </a:rPr>
              <a:t>EDC</a:t>
            </a:r>
            <a:endParaRPr lang="en-US" sz="2800" b="0" cap="none" spc="0" dirty="0">
              <a:ln w="0"/>
              <a:solidFill>
                <a:srgbClr val="FF0000"/>
              </a:solidFill>
              <a:effectLst>
                <a:outerShdw blurRad="38100" dist="19050" dir="2700000" algn="tl" rotWithShape="0">
                  <a:schemeClr val="dk1">
                    <a:alpha val="40000"/>
                  </a:schemeClr>
                </a:outerShdw>
              </a:effectLst>
            </a:endParaRPr>
          </a:p>
        </p:txBody>
      </p:sp>
      <p:pic>
        <p:nvPicPr>
          <p:cNvPr id="12" name="Picture 11">
            <a:extLst>
              <a:ext uri="{FF2B5EF4-FFF2-40B4-BE49-F238E27FC236}">
                <a16:creationId xmlns:a16="http://schemas.microsoft.com/office/drawing/2014/main" id="{CB6046A7-33A0-9FA0-F9AA-1855D0A7011F}"/>
              </a:ext>
            </a:extLst>
          </p:cNvPr>
          <p:cNvPicPr>
            <a:picLocks noChangeAspect="1"/>
          </p:cNvPicPr>
          <p:nvPr/>
        </p:nvPicPr>
        <p:blipFill>
          <a:blip r:embed="rId2"/>
          <a:stretch>
            <a:fillRect/>
          </a:stretch>
        </p:blipFill>
        <p:spPr>
          <a:xfrm>
            <a:off x="463196" y="1114769"/>
            <a:ext cx="5068007" cy="2962688"/>
          </a:xfrm>
          <a:prstGeom prst="rect">
            <a:avLst/>
          </a:prstGeom>
        </p:spPr>
      </p:pic>
      <p:graphicFrame>
        <p:nvGraphicFramePr>
          <p:cNvPr id="13" name="Table 12">
            <a:extLst>
              <a:ext uri="{FF2B5EF4-FFF2-40B4-BE49-F238E27FC236}">
                <a16:creationId xmlns:a16="http://schemas.microsoft.com/office/drawing/2014/main" id="{9428363E-63CC-DEBE-3159-076790EE49AB}"/>
              </a:ext>
            </a:extLst>
          </p:cNvPr>
          <p:cNvGraphicFramePr>
            <a:graphicFrameLocks noGrp="1"/>
          </p:cNvGraphicFramePr>
          <p:nvPr>
            <p:extLst>
              <p:ext uri="{D42A27DB-BD31-4B8C-83A1-F6EECF244321}">
                <p14:modId xmlns:p14="http://schemas.microsoft.com/office/powerpoint/2010/main" val="3371846550"/>
              </p:ext>
            </p:extLst>
          </p:nvPr>
        </p:nvGraphicFramePr>
        <p:xfrm>
          <a:off x="6660798" y="1680898"/>
          <a:ext cx="4754879" cy="4541520"/>
        </p:xfrm>
        <a:graphic>
          <a:graphicData uri="http://schemas.openxmlformats.org/drawingml/2006/table">
            <a:tbl>
              <a:tblPr firstRow="1" bandRow="1">
                <a:tableStyleId>{69CF1AB2-1976-4502-BF36-3FF5EA218861}</a:tableStyleId>
              </a:tblPr>
              <a:tblGrid>
                <a:gridCol w="2863472">
                  <a:extLst>
                    <a:ext uri="{9D8B030D-6E8A-4147-A177-3AD203B41FA5}">
                      <a16:colId xmlns:a16="http://schemas.microsoft.com/office/drawing/2014/main" val="3457370134"/>
                    </a:ext>
                  </a:extLst>
                </a:gridCol>
                <a:gridCol w="1891407">
                  <a:extLst>
                    <a:ext uri="{9D8B030D-6E8A-4147-A177-3AD203B41FA5}">
                      <a16:colId xmlns:a16="http://schemas.microsoft.com/office/drawing/2014/main" val="859971863"/>
                    </a:ext>
                  </a:extLst>
                </a:gridCol>
              </a:tblGrid>
              <a:tr h="370840">
                <a:tc>
                  <a:txBody>
                    <a:bodyPr/>
                    <a:lstStyle/>
                    <a:p>
                      <a:pPr algn="ctr"/>
                      <a:r>
                        <a:rPr lang="en-US" sz="2400" dirty="0"/>
                        <a:t>Statements</a:t>
                      </a:r>
                    </a:p>
                  </a:txBody>
                  <a:tcPr/>
                </a:tc>
                <a:tc>
                  <a:txBody>
                    <a:bodyPr/>
                    <a:lstStyle/>
                    <a:p>
                      <a:pPr algn="ctr"/>
                      <a:r>
                        <a:rPr lang="en-US" sz="2400" dirty="0"/>
                        <a:t>Reasons</a:t>
                      </a:r>
                    </a:p>
                  </a:txBody>
                  <a:tcPr/>
                </a:tc>
                <a:extLst>
                  <a:ext uri="{0D108BD9-81ED-4DB2-BD59-A6C34878D82A}">
                    <a16:rowId xmlns:a16="http://schemas.microsoft.com/office/drawing/2014/main" val="2524186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n w="0"/>
                          <a:effectLst>
                            <a:outerShdw blurRad="38100" dist="19050" dir="2700000" algn="tl" rotWithShape="0">
                              <a:schemeClr val="dk1">
                                <a:alpha val="40000"/>
                              </a:schemeClr>
                            </a:outerShdw>
                          </a:effectLst>
                        </a:rPr>
                        <a:t>1. &lt;</a:t>
                      </a:r>
                      <a:r>
                        <a:rPr lang="en-US" sz="2400" dirty="0">
                          <a:ln w="0"/>
                          <a:solidFill>
                            <a:srgbClr val="0070C0"/>
                          </a:solidFill>
                          <a:effectLst>
                            <a:outerShdw blurRad="38100" dist="19050" dir="2700000" algn="tl" rotWithShape="0">
                              <a:schemeClr val="dk1">
                                <a:alpha val="40000"/>
                              </a:schemeClr>
                            </a:outerShdw>
                          </a:effectLst>
                        </a:rPr>
                        <a:t>1</a:t>
                      </a:r>
                      <a:r>
                        <a:rPr lang="en-US" sz="2400" dirty="0">
                          <a:ln w="0"/>
                          <a:effectLst>
                            <a:outerShdw blurRad="38100" dist="19050" dir="2700000" algn="tl" rotWithShape="0">
                              <a:schemeClr val="dk1">
                                <a:alpha val="40000"/>
                              </a:schemeClr>
                            </a:outerShdw>
                          </a:effectLst>
                        </a:rPr>
                        <a:t> </a:t>
                      </a:r>
                      <a:r>
                        <a:rPr lang="en-US" sz="2400" dirty="0"/>
                        <a:t>≅ &lt;</a:t>
                      </a:r>
                      <a:r>
                        <a:rPr lang="en-US" sz="2400" dirty="0">
                          <a:solidFill>
                            <a:srgbClr val="0070C0"/>
                          </a:solidFill>
                        </a:rPr>
                        <a:t>4</a:t>
                      </a:r>
                    </a:p>
                  </a:txBody>
                  <a:tcPr/>
                </a:tc>
                <a:tc>
                  <a:txBody>
                    <a:bodyPr/>
                    <a:lstStyle/>
                    <a:p>
                      <a:r>
                        <a:rPr lang="en-US" sz="2400" dirty="0"/>
                        <a:t>Given</a:t>
                      </a:r>
                    </a:p>
                  </a:txBody>
                  <a:tcPr/>
                </a:tc>
                <a:extLst>
                  <a:ext uri="{0D108BD9-81ED-4DB2-BD59-A6C34878D82A}">
                    <a16:rowId xmlns:a16="http://schemas.microsoft.com/office/drawing/2014/main" val="2773280665"/>
                  </a:ext>
                </a:extLst>
              </a:tr>
              <a:tr h="370840">
                <a:tc>
                  <a:txBody>
                    <a:bodyPr/>
                    <a:lstStyle/>
                    <a:p>
                      <a:pPr algn="l"/>
                      <a:r>
                        <a:rPr lang="en-US" sz="2400" b="0" cap="none" spc="0" dirty="0">
                          <a:ln w="0"/>
                          <a:solidFill>
                            <a:schemeClr val="tx1"/>
                          </a:solidFill>
                          <a:effectLst>
                            <a:outerShdw blurRad="38100" dist="19050" dir="2700000" algn="tl" rotWithShape="0">
                              <a:schemeClr val="dk1">
                                <a:alpha val="40000"/>
                              </a:schemeClr>
                            </a:outerShdw>
                          </a:effectLst>
                        </a:rPr>
                        <a:t>2. Segment </a:t>
                      </a:r>
                      <a:r>
                        <a:rPr lang="en-US" sz="2400" b="0" cap="none" spc="0" dirty="0">
                          <a:ln w="0"/>
                          <a:solidFill>
                            <a:srgbClr val="FF0000"/>
                          </a:solidFill>
                          <a:effectLst>
                            <a:outerShdw blurRad="38100" dist="19050" dir="2700000" algn="tl" rotWithShape="0">
                              <a:schemeClr val="dk1">
                                <a:alpha val="40000"/>
                              </a:schemeClr>
                            </a:outerShdw>
                          </a:effectLst>
                        </a:rPr>
                        <a:t>AC</a:t>
                      </a:r>
                      <a:r>
                        <a:rPr lang="en-US" sz="2400" b="0" cap="none" spc="0" dirty="0">
                          <a:ln w="0"/>
                          <a:solidFill>
                            <a:schemeClr val="tx1"/>
                          </a:solidFill>
                          <a:effectLst>
                            <a:outerShdw blurRad="38100" dist="19050" dir="2700000" algn="tl" rotWithShape="0">
                              <a:schemeClr val="dk1">
                                <a:alpha val="40000"/>
                              </a:schemeClr>
                            </a:outerShdw>
                          </a:effectLst>
                        </a:rPr>
                        <a:t> </a:t>
                      </a:r>
                      <a:r>
                        <a:rPr lang="en-US" sz="2800" b="1" dirty="0"/>
                        <a:t>≅</a:t>
                      </a:r>
                      <a:r>
                        <a:rPr lang="en-US" sz="2400" dirty="0"/>
                        <a:t> Segment </a:t>
                      </a:r>
                      <a:r>
                        <a:rPr lang="en-US" sz="2400" dirty="0">
                          <a:solidFill>
                            <a:srgbClr val="FF0000"/>
                          </a:solidFill>
                        </a:rPr>
                        <a:t>EC</a:t>
                      </a:r>
                    </a:p>
                  </a:txBody>
                  <a:tcPr/>
                </a:tc>
                <a:tc>
                  <a:txBody>
                    <a:bodyPr/>
                    <a:lstStyle/>
                    <a:p>
                      <a:r>
                        <a:rPr lang="en-US" sz="2400" dirty="0"/>
                        <a:t>Given</a:t>
                      </a:r>
                    </a:p>
                  </a:txBody>
                  <a:tcPr/>
                </a:tc>
                <a:extLst>
                  <a:ext uri="{0D108BD9-81ED-4DB2-BD59-A6C34878D82A}">
                    <a16:rowId xmlns:a16="http://schemas.microsoft.com/office/drawing/2014/main" val="32928862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a:t>
                      </a:r>
                      <a:r>
                        <a:rPr lang="en-US" sz="2400" dirty="0">
                          <a:ln w="0"/>
                          <a:effectLst>
                            <a:outerShdw blurRad="38100" dist="19050" dir="2700000" algn="tl" rotWithShape="0">
                              <a:schemeClr val="dk1">
                                <a:alpha val="40000"/>
                              </a:schemeClr>
                            </a:outerShdw>
                          </a:effectLst>
                        </a:rPr>
                        <a:t>&lt;</a:t>
                      </a:r>
                      <a:r>
                        <a:rPr lang="en-US" sz="2400" dirty="0">
                          <a:ln w="0"/>
                          <a:solidFill>
                            <a:srgbClr val="0070C0"/>
                          </a:solidFill>
                          <a:effectLst>
                            <a:outerShdw blurRad="38100" dist="19050" dir="2700000" algn="tl" rotWithShape="0">
                              <a:schemeClr val="dk1">
                                <a:alpha val="40000"/>
                              </a:schemeClr>
                            </a:outerShdw>
                          </a:effectLst>
                        </a:rPr>
                        <a:t>2</a:t>
                      </a:r>
                      <a:r>
                        <a:rPr lang="en-US" sz="2400" dirty="0">
                          <a:ln w="0"/>
                          <a:effectLst>
                            <a:outerShdw blurRad="38100" dist="19050" dir="2700000" algn="tl" rotWithShape="0">
                              <a:schemeClr val="dk1">
                                <a:alpha val="40000"/>
                              </a:schemeClr>
                            </a:outerShdw>
                          </a:effectLst>
                        </a:rPr>
                        <a:t> </a:t>
                      </a:r>
                      <a:r>
                        <a:rPr lang="en-US" sz="2400" dirty="0"/>
                        <a:t>≅ &lt;</a:t>
                      </a:r>
                      <a:r>
                        <a:rPr lang="en-US" sz="2400" dirty="0">
                          <a:solidFill>
                            <a:srgbClr val="0070C0"/>
                          </a:solidFill>
                        </a:rPr>
                        <a:t>3</a:t>
                      </a:r>
                    </a:p>
                  </a:txBody>
                  <a:tcPr/>
                </a:tc>
                <a:tc>
                  <a:txBody>
                    <a:bodyPr/>
                    <a:lstStyle/>
                    <a:p>
                      <a:r>
                        <a:rPr lang="en-US" sz="2400" dirty="0"/>
                        <a:t>Vertical angles are congruent angles</a:t>
                      </a:r>
                    </a:p>
                  </a:txBody>
                  <a:tcPr/>
                </a:tc>
                <a:extLst>
                  <a:ext uri="{0D108BD9-81ED-4DB2-BD59-A6C34878D82A}">
                    <a16:rowId xmlns:a16="http://schemas.microsoft.com/office/drawing/2014/main" val="1516563513"/>
                  </a:ext>
                </a:extLst>
              </a:tr>
              <a:tr h="370840">
                <a:tc>
                  <a:txBody>
                    <a:bodyPr/>
                    <a:lstStyle/>
                    <a:p>
                      <a:r>
                        <a:rPr lang="en-US" sz="2400" dirty="0"/>
                        <a:t>4. </a:t>
                      </a:r>
                      <a:r>
                        <a:rPr lang="el-GR" sz="2400" dirty="0"/>
                        <a:t>Δ</a:t>
                      </a:r>
                      <a:r>
                        <a:rPr lang="en-US" sz="2400" dirty="0"/>
                        <a:t> </a:t>
                      </a:r>
                      <a:r>
                        <a:rPr lang="en-US" sz="2400" dirty="0">
                          <a:solidFill>
                            <a:srgbClr val="FF0000"/>
                          </a:solidFill>
                        </a:rPr>
                        <a:t>ABC</a:t>
                      </a:r>
                      <a:r>
                        <a:rPr lang="en-US" sz="2400" dirty="0"/>
                        <a:t> ≅ </a:t>
                      </a:r>
                      <a:r>
                        <a:rPr lang="el-GR" sz="2400" dirty="0"/>
                        <a:t>Δ</a:t>
                      </a:r>
                      <a:r>
                        <a:rPr lang="en-US" sz="2400" dirty="0"/>
                        <a:t> </a:t>
                      </a:r>
                      <a:r>
                        <a:rPr lang="en-US" sz="2400" dirty="0">
                          <a:solidFill>
                            <a:srgbClr val="FF0000"/>
                          </a:solidFill>
                        </a:rPr>
                        <a:t>EDC</a:t>
                      </a:r>
                    </a:p>
                  </a:txBody>
                  <a:tcPr/>
                </a:tc>
                <a:tc>
                  <a:txBody>
                    <a:bodyPr/>
                    <a:lstStyle/>
                    <a:p>
                      <a:r>
                        <a:rPr lang="en-US" sz="2400" dirty="0"/>
                        <a:t>ASA Postulate (1,2,3)</a:t>
                      </a:r>
                    </a:p>
                  </a:txBody>
                  <a:tcPr/>
                </a:tc>
                <a:extLst>
                  <a:ext uri="{0D108BD9-81ED-4DB2-BD59-A6C34878D82A}">
                    <a16:rowId xmlns:a16="http://schemas.microsoft.com/office/drawing/2014/main" val="98224808"/>
                  </a:ext>
                </a:extLst>
              </a:tr>
            </a:tbl>
          </a:graphicData>
        </a:graphic>
      </p:graphicFrame>
      <p:sp>
        <p:nvSpPr>
          <p:cNvPr id="3" name="Rectangle 2">
            <a:extLst>
              <a:ext uri="{FF2B5EF4-FFF2-40B4-BE49-F238E27FC236}">
                <a16:creationId xmlns:a16="http://schemas.microsoft.com/office/drawing/2014/main" id="{32946D6E-41D1-2739-0786-D5B553874DC1}"/>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5860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E31F8-D1A8-9EC8-2A37-BAA23D39188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D24AD8-3EE1-8027-1D19-B7476926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7EDE0-092B-8B63-D684-6157596B8CF4}"/>
              </a:ext>
            </a:extLst>
          </p:cNvPr>
          <p:cNvSpPr>
            <a:spLocks noGrp="1"/>
          </p:cNvSpPr>
          <p:nvPr>
            <p:ph type="title"/>
          </p:nvPr>
        </p:nvSpPr>
        <p:spPr>
          <a:xfrm>
            <a:off x="1139994" y="1604780"/>
            <a:ext cx="3348297" cy="4112397"/>
          </a:xfrm>
        </p:spPr>
        <p:txBody>
          <a:bodyPr vert="horz" lIns="91440" tIns="45720" rIns="91440" bIns="45720" rtlCol="0" anchor="b">
            <a:normAutofit/>
          </a:bodyPr>
          <a:lstStyle/>
          <a:p>
            <a:r>
              <a:rPr lang="en-US" sz="3200" dirty="0">
                <a:latin typeface="Amasis MT Pro Light" panose="02040304050005020304" pitchFamily="18" charset="0"/>
              </a:rPr>
              <a:t>AAS (Angle-Angle-Side) – if two angles and a non-included side are congruent to another triangle, the triangles are congruent.</a:t>
            </a:r>
            <a:br>
              <a:rPr lang="en-US" sz="3200" dirty="0">
                <a:latin typeface="Amasis MT Pro Light" panose="02040304050005020304" pitchFamily="18" charset="0"/>
              </a:rPr>
            </a:br>
            <a:endParaRPr lang="en-US" sz="3200" dirty="0">
              <a:latin typeface="Amasis MT Pro Light" panose="02040304050005020304" pitchFamily="18" charset="0"/>
            </a:endParaRPr>
          </a:p>
        </p:txBody>
      </p:sp>
      <p:pic>
        <p:nvPicPr>
          <p:cNvPr id="3" name="Picture 2">
            <a:extLst>
              <a:ext uri="{FF2B5EF4-FFF2-40B4-BE49-F238E27FC236}">
                <a16:creationId xmlns:a16="http://schemas.microsoft.com/office/drawing/2014/main" id="{AACF14C6-1336-D034-B9A3-314C2DCF752B}"/>
              </a:ext>
            </a:extLst>
          </p:cNvPr>
          <p:cNvPicPr>
            <a:picLocks noChangeAspect="1"/>
          </p:cNvPicPr>
          <p:nvPr/>
        </p:nvPicPr>
        <p:blipFill>
          <a:blip r:embed="rId2"/>
          <a:srcRect b="9169"/>
          <a:stretch>
            <a:fillRect/>
          </a:stretch>
        </p:blipFill>
        <p:spPr>
          <a:xfrm>
            <a:off x="5212079" y="1070796"/>
            <a:ext cx="6522827" cy="4799061"/>
          </a:xfrm>
          <a:prstGeom prst="rect">
            <a:avLst/>
          </a:prstGeom>
        </p:spPr>
      </p:pic>
      <p:sp>
        <p:nvSpPr>
          <p:cNvPr id="4" name="Rectangle 3">
            <a:extLst>
              <a:ext uri="{FF2B5EF4-FFF2-40B4-BE49-F238E27FC236}">
                <a16:creationId xmlns:a16="http://schemas.microsoft.com/office/drawing/2014/main" id="{3CE05380-B245-99F7-12CB-B0987AD14563}"/>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97869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32E5-844D-8C3E-3F16-55EE37C4FD33}"/>
              </a:ext>
            </a:extLst>
          </p:cNvPr>
          <p:cNvSpPr>
            <a:spLocks noGrp="1"/>
          </p:cNvSpPr>
          <p:nvPr>
            <p:ph type="title"/>
          </p:nvPr>
        </p:nvSpPr>
        <p:spPr/>
        <p:txBody>
          <a:bodyPr/>
          <a:lstStyle/>
          <a:p>
            <a:r>
              <a:rPr lang="en-US" dirty="0"/>
              <a:t>Angle-Angle-Side (AAS) Postulate</a:t>
            </a:r>
          </a:p>
        </p:txBody>
      </p:sp>
      <p:pic>
        <p:nvPicPr>
          <p:cNvPr id="13" name="Picture 12">
            <a:extLst>
              <a:ext uri="{FF2B5EF4-FFF2-40B4-BE49-F238E27FC236}">
                <a16:creationId xmlns:a16="http://schemas.microsoft.com/office/drawing/2014/main" id="{4A0A9963-1118-7871-7007-C47004B376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03680" y="1147318"/>
            <a:ext cx="3506238" cy="2945008"/>
          </a:xfrm>
          <a:prstGeom prst="rect">
            <a:avLst/>
          </a:prstGeom>
        </p:spPr>
      </p:pic>
      <p:sp>
        <p:nvSpPr>
          <p:cNvPr id="14" name="Rectangle 13">
            <a:extLst>
              <a:ext uri="{FF2B5EF4-FFF2-40B4-BE49-F238E27FC236}">
                <a16:creationId xmlns:a16="http://schemas.microsoft.com/office/drawing/2014/main" id="{3553620F-AF67-9C7A-CED6-ED07454BAE41}"/>
              </a:ext>
            </a:extLst>
          </p:cNvPr>
          <p:cNvSpPr/>
          <p:nvPr/>
        </p:nvSpPr>
        <p:spPr>
          <a:xfrm>
            <a:off x="612648" y="4238178"/>
            <a:ext cx="5670516" cy="2246769"/>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rPr>
              <a:t>Given:</a:t>
            </a:r>
          </a:p>
          <a:p>
            <a:pPr marL="457200" indent="-4572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&lt;</a:t>
            </a:r>
            <a:r>
              <a:rPr lang="en-US" sz="2800" dirty="0">
                <a:ln w="0"/>
                <a:solidFill>
                  <a:srgbClr val="0070C0"/>
                </a:solidFill>
                <a:effectLst>
                  <a:outerShdw blurRad="38100" dist="19050" dir="2700000" algn="tl" rotWithShape="0">
                    <a:schemeClr val="dk1">
                      <a:alpha val="40000"/>
                    </a:schemeClr>
                  </a:outerShdw>
                </a:effectLst>
              </a:rPr>
              <a:t>TQR</a:t>
            </a:r>
            <a:r>
              <a:rPr lang="en-US" sz="2800" dirty="0">
                <a:ln w="0"/>
                <a:effectLst>
                  <a:outerShdw blurRad="38100" dist="19050" dir="2700000" algn="tl" rotWithShape="0">
                    <a:schemeClr val="dk1">
                      <a:alpha val="40000"/>
                    </a:schemeClr>
                  </a:outerShdw>
                </a:effectLst>
              </a:rPr>
              <a:t> </a:t>
            </a:r>
            <a:r>
              <a:rPr lang="en-US" sz="2800" dirty="0"/>
              <a:t>≅ &lt;</a:t>
            </a:r>
            <a:r>
              <a:rPr lang="en-US" sz="2800" dirty="0">
                <a:solidFill>
                  <a:srgbClr val="0070C0"/>
                </a:solidFill>
              </a:rPr>
              <a:t>TSR</a:t>
            </a:r>
          </a:p>
          <a:p>
            <a:pPr marL="457200" indent="-4572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Ray</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a:ln w="0"/>
                <a:solidFill>
                  <a:srgbClr val="FF0000"/>
                </a:solidFill>
                <a:effectLst>
                  <a:outerShdw blurRad="38100" dist="19050" dir="2700000" algn="tl" rotWithShape="0">
                    <a:schemeClr val="dk1">
                      <a:alpha val="40000"/>
                    </a:schemeClr>
                  </a:outerShdw>
                </a:effectLst>
              </a:rPr>
              <a:t>TR</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dirty="0"/>
              <a:t>bisects </a:t>
            </a:r>
            <a:r>
              <a:rPr lang="en-US" sz="2800" dirty="0">
                <a:solidFill>
                  <a:srgbClr val="FF0000"/>
                </a:solidFill>
              </a:rPr>
              <a:t>&lt;QTS </a:t>
            </a:r>
          </a:p>
          <a:p>
            <a:pPr algn="ctr"/>
            <a:endParaRPr lang="en-US" sz="2800" dirty="0"/>
          </a:p>
          <a:p>
            <a:pPr algn="ctr"/>
            <a:r>
              <a:rPr lang="en-US" sz="2800" dirty="0"/>
              <a:t>Prove:  </a:t>
            </a:r>
            <a:r>
              <a:rPr lang="el-GR" sz="2800" dirty="0"/>
              <a:t>Δ</a:t>
            </a:r>
            <a:r>
              <a:rPr lang="en-US" sz="2800" dirty="0"/>
              <a:t> </a:t>
            </a:r>
            <a:r>
              <a:rPr lang="en-US" sz="2800" dirty="0">
                <a:solidFill>
                  <a:srgbClr val="FF0000"/>
                </a:solidFill>
              </a:rPr>
              <a:t>QTR</a:t>
            </a:r>
            <a:r>
              <a:rPr lang="en-US" sz="2800" dirty="0"/>
              <a:t> ≅ </a:t>
            </a:r>
            <a:r>
              <a:rPr lang="el-GR" sz="2800" dirty="0"/>
              <a:t>Δ</a:t>
            </a:r>
            <a:r>
              <a:rPr lang="en-US" sz="2800" dirty="0"/>
              <a:t> </a:t>
            </a:r>
            <a:r>
              <a:rPr lang="en-US" sz="2800" dirty="0">
                <a:solidFill>
                  <a:srgbClr val="FF0000"/>
                </a:solidFill>
              </a:rPr>
              <a:t>STR</a:t>
            </a:r>
            <a:endParaRPr lang="en-US" sz="2800" b="0" cap="none" spc="0" dirty="0">
              <a:ln w="0"/>
              <a:solidFill>
                <a:srgbClr val="FF0000"/>
              </a:solidFill>
              <a:effectLst>
                <a:outerShdw blurRad="38100" dist="19050" dir="2700000" algn="tl" rotWithShape="0">
                  <a:schemeClr val="dk1">
                    <a:alpha val="40000"/>
                  </a:schemeClr>
                </a:outerShdw>
              </a:effectLst>
            </a:endParaRPr>
          </a:p>
        </p:txBody>
      </p:sp>
      <p:graphicFrame>
        <p:nvGraphicFramePr>
          <p:cNvPr id="15" name="Table 14">
            <a:extLst>
              <a:ext uri="{FF2B5EF4-FFF2-40B4-BE49-F238E27FC236}">
                <a16:creationId xmlns:a16="http://schemas.microsoft.com/office/drawing/2014/main" id="{DAD01831-AF79-1775-6218-634A783D064E}"/>
              </a:ext>
            </a:extLst>
          </p:cNvPr>
          <p:cNvGraphicFramePr>
            <a:graphicFrameLocks noGrp="1"/>
          </p:cNvGraphicFramePr>
          <p:nvPr>
            <p:extLst>
              <p:ext uri="{D42A27DB-BD31-4B8C-83A1-F6EECF244321}">
                <p14:modId xmlns:p14="http://schemas.microsoft.com/office/powerpoint/2010/main" val="707084373"/>
              </p:ext>
            </p:extLst>
          </p:nvPr>
        </p:nvGraphicFramePr>
        <p:xfrm>
          <a:off x="6511347" y="1264338"/>
          <a:ext cx="4754879" cy="5303520"/>
        </p:xfrm>
        <a:graphic>
          <a:graphicData uri="http://schemas.openxmlformats.org/drawingml/2006/table">
            <a:tbl>
              <a:tblPr firstRow="1" bandRow="1">
                <a:tableStyleId>{8A107856-5554-42FB-B03E-39F5DBC370BA}</a:tableStyleId>
              </a:tblPr>
              <a:tblGrid>
                <a:gridCol w="2863472">
                  <a:extLst>
                    <a:ext uri="{9D8B030D-6E8A-4147-A177-3AD203B41FA5}">
                      <a16:colId xmlns:a16="http://schemas.microsoft.com/office/drawing/2014/main" val="3457370134"/>
                    </a:ext>
                  </a:extLst>
                </a:gridCol>
                <a:gridCol w="1891407">
                  <a:extLst>
                    <a:ext uri="{9D8B030D-6E8A-4147-A177-3AD203B41FA5}">
                      <a16:colId xmlns:a16="http://schemas.microsoft.com/office/drawing/2014/main" val="859971863"/>
                    </a:ext>
                  </a:extLst>
                </a:gridCol>
              </a:tblGrid>
              <a:tr h="370840">
                <a:tc>
                  <a:txBody>
                    <a:bodyPr/>
                    <a:lstStyle/>
                    <a:p>
                      <a:pPr algn="ctr"/>
                      <a:r>
                        <a:rPr lang="en-US" sz="2400" dirty="0"/>
                        <a:t>Statements</a:t>
                      </a:r>
                    </a:p>
                  </a:txBody>
                  <a:tcPr/>
                </a:tc>
                <a:tc>
                  <a:txBody>
                    <a:bodyPr/>
                    <a:lstStyle/>
                    <a:p>
                      <a:pPr algn="ctr"/>
                      <a:r>
                        <a:rPr lang="en-US" sz="2400" dirty="0"/>
                        <a:t>Reasons</a:t>
                      </a:r>
                    </a:p>
                  </a:txBody>
                  <a:tcPr/>
                </a:tc>
                <a:extLst>
                  <a:ext uri="{0D108BD9-81ED-4DB2-BD59-A6C34878D82A}">
                    <a16:rowId xmlns:a16="http://schemas.microsoft.com/office/drawing/2014/main" val="2524186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n w="0"/>
                          <a:effectLst>
                            <a:outerShdw blurRad="38100" dist="19050" dir="2700000" algn="tl" rotWithShape="0">
                              <a:schemeClr val="dk1">
                                <a:alpha val="40000"/>
                              </a:schemeClr>
                            </a:outerShdw>
                          </a:effectLst>
                        </a:rPr>
                        <a:t>1. &lt;</a:t>
                      </a:r>
                      <a:r>
                        <a:rPr lang="en-US" sz="2400" dirty="0">
                          <a:ln w="0"/>
                          <a:solidFill>
                            <a:srgbClr val="0070C0"/>
                          </a:solidFill>
                          <a:effectLst>
                            <a:outerShdw blurRad="38100" dist="19050" dir="2700000" algn="tl" rotWithShape="0">
                              <a:schemeClr val="dk1">
                                <a:alpha val="40000"/>
                              </a:schemeClr>
                            </a:outerShdw>
                          </a:effectLst>
                        </a:rPr>
                        <a:t>TQR</a:t>
                      </a:r>
                      <a:r>
                        <a:rPr lang="en-US" sz="2400" dirty="0">
                          <a:ln w="0"/>
                          <a:effectLst>
                            <a:outerShdw blurRad="38100" dist="19050" dir="2700000" algn="tl" rotWithShape="0">
                              <a:schemeClr val="dk1">
                                <a:alpha val="40000"/>
                              </a:schemeClr>
                            </a:outerShdw>
                          </a:effectLst>
                        </a:rPr>
                        <a:t> </a:t>
                      </a:r>
                      <a:r>
                        <a:rPr lang="en-US" sz="2400" dirty="0"/>
                        <a:t>≅ &lt;</a:t>
                      </a:r>
                      <a:r>
                        <a:rPr lang="en-US" sz="2400" dirty="0">
                          <a:solidFill>
                            <a:srgbClr val="0070C0"/>
                          </a:solidFill>
                        </a:rPr>
                        <a:t>TSR</a:t>
                      </a:r>
                    </a:p>
                  </a:txBody>
                  <a:tcPr/>
                </a:tc>
                <a:tc>
                  <a:txBody>
                    <a:bodyPr/>
                    <a:lstStyle/>
                    <a:p>
                      <a:r>
                        <a:rPr lang="en-US" sz="2400" dirty="0"/>
                        <a:t>Given</a:t>
                      </a:r>
                    </a:p>
                  </a:txBody>
                  <a:tcPr/>
                </a:tc>
                <a:extLst>
                  <a:ext uri="{0D108BD9-81ED-4DB2-BD59-A6C34878D82A}">
                    <a16:rowId xmlns:a16="http://schemas.microsoft.com/office/drawing/2014/main" val="2773280665"/>
                  </a:ext>
                </a:extLst>
              </a:tr>
              <a:tr h="370840">
                <a:tc>
                  <a:txBody>
                    <a:bodyPr/>
                    <a:lstStyle/>
                    <a:p>
                      <a:pPr algn="l"/>
                      <a:r>
                        <a:rPr lang="en-US" sz="2400" dirty="0">
                          <a:ln w="0"/>
                          <a:effectLst>
                            <a:outerShdw blurRad="38100" dist="19050" dir="2700000" algn="tl" rotWithShape="0">
                              <a:schemeClr val="dk1">
                                <a:alpha val="40000"/>
                              </a:schemeClr>
                            </a:outerShdw>
                          </a:effectLst>
                        </a:rPr>
                        <a:t>2. Ray</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rgbClr val="FF0000"/>
                          </a:solidFill>
                          <a:effectLst>
                            <a:outerShdw blurRad="38100" dist="19050" dir="2700000" algn="tl" rotWithShape="0">
                              <a:schemeClr val="dk1">
                                <a:alpha val="40000"/>
                              </a:schemeClr>
                            </a:outerShdw>
                          </a:effectLst>
                        </a:rPr>
                        <a:t>TR</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dirty="0"/>
                        <a:t>bisects </a:t>
                      </a:r>
                      <a:r>
                        <a:rPr lang="en-US" sz="2400" dirty="0">
                          <a:solidFill>
                            <a:schemeClr val="tx1"/>
                          </a:solidFill>
                        </a:rPr>
                        <a:t>&lt;</a:t>
                      </a:r>
                      <a:r>
                        <a:rPr lang="en-US" sz="2400" dirty="0">
                          <a:solidFill>
                            <a:srgbClr val="0070C0"/>
                          </a:solidFill>
                        </a:rPr>
                        <a:t>QTS</a:t>
                      </a:r>
                      <a:r>
                        <a:rPr lang="en-US" sz="2400" dirty="0">
                          <a:solidFill>
                            <a:srgbClr val="FF0000"/>
                          </a:solidFill>
                        </a:rPr>
                        <a:t> </a:t>
                      </a:r>
                    </a:p>
                  </a:txBody>
                  <a:tcPr/>
                </a:tc>
                <a:tc>
                  <a:txBody>
                    <a:bodyPr/>
                    <a:lstStyle/>
                    <a:p>
                      <a:r>
                        <a:rPr lang="en-US" sz="2400" dirty="0"/>
                        <a:t>Given</a:t>
                      </a:r>
                    </a:p>
                  </a:txBody>
                  <a:tcPr/>
                </a:tc>
                <a:extLst>
                  <a:ext uri="{0D108BD9-81ED-4DB2-BD59-A6C34878D82A}">
                    <a16:rowId xmlns:a16="http://schemas.microsoft.com/office/drawing/2014/main" val="32928862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a:t>
                      </a:r>
                      <a:r>
                        <a:rPr lang="en-US" sz="2400" dirty="0">
                          <a:ln w="0"/>
                          <a:effectLst>
                            <a:outerShdw blurRad="38100" dist="19050" dir="2700000" algn="tl" rotWithShape="0">
                              <a:schemeClr val="dk1">
                                <a:alpha val="40000"/>
                              </a:schemeClr>
                            </a:outerShdw>
                          </a:effectLst>
                        </a:rPr>
                        <a:t>&lt;</a:t>
                      </a:r>
                      <a:r>
                        <a:rPr lang="en-US" sz="2400" dirty="0">
                          <a:ln w="0"/>
                          <a:solidFill>
                            <a:srgbClr val="0070C0"/>
                          </a:solidFill>
                          <a:effectLst>
                            <a:outerShdw blurRad="38100" dist="19050" dir="2700000" algn="tl" rotWithShape="0">
                              <a:schemeClr val="dk1">
                                <a:alpha val="40000"/>
                              </a:schemeClr>
                            </a:outerShdw>
                          </a:effectLst>
                        </a:rPr>
                        <a:t>QTR</a:t>
                      </a:r>
                      <a:r>
                        <a:rPr lang="en-US" sz="2400" dirty="0">
                          <a:ln w="0"/>
                          <a:effectLst>
                            <a:outerShdw blurRad="38100" dist="19050" dir="2700000" algn="tl" rotWithShape="0">
                              <a:schemeClr val="dk1">
                                <a:alpha val="40000"/>
                              </a:schemeClr>
                            </a:outerShdw>
                          </a:effectLst>
                        </a:rPr>
                        <a:t> </a:t>
                      </a:r>
                      <a:r>
                        <a:rPr lang="en-US" sz="2400" dirty="0"/>
                        <a:t>≅ &lt;</a:t>
                      </a:r>
                      <a:r>
                        <a:rPr lang="en-US" sz="2400" dirty="0">
                          <a:solidFill>
                            <a:srgbClr val="0070C0"/>
                          </a:solidFill>
                        </a:rPr>
                        <a:t>STR</a:t>
                      </a:r>
                    </a:p>
                  </a:txBody>
                  <a:tcPr/>
                </a:tc>
                <a:tc>
                  <a:txBody>
                    <a:bodyPr/>
                    <a:lstStyle/>
                    <a:p>
                      <a:r>
                        <a:rPr lang="en-US" sz="2400" dirty="0"/>
                        <a:t>Def. of angle bisector</a:t>
                      </a:r>
                    </a:p>
                  </a:txBody>
                  <a:tcPr/>
                </a:tc>
                <a:extLst>
                  <a:ext uri="{0D108BD9-81ED-4DB2-BD59-A6C34878D82A}">
                    <a16:rowId xmlns:a16="http://schemas.microsoft.com/office/drawing/2014/main" val="1516563513"/>
                  </a:ext>
                </a:extLst>
              </a:tr>
              <a:tr h="370840">
                <a:tc>
                  <a:txBody>
                    <a:bodyPr/>
                    <a:lstStyle/>
                    <a:p>
                      <a:r>
                        <a:rPr lang="en-US" sz="2400" dirty="0"/>
                        <a:t>4. Segment </a:t>
                      </a:r>
                      <a:r>
                        <a:rPr lang="en-US" sz="2400" dirty="0">
                          <a:solidFill>
                            <a:srgbClr val="FF0000"/>
                          </a:solidFill>
                        </a:rPr>
                        <a:t>TR</a:t>
                      </a:r>
                      <a:r>
                        <a:rPr lang="en-US" sz="2400" dirty="0"/>
                        <a:t> ≅ Segment </a:t>
                      </a:r>
                      <a:r>
                        <a:rPr lang="en-US" sz="2400" dirty="0">
                          <a:solidFill>
                            <a:srgbClr val="FF0000"/>
                          </a:solidFill>
                        </a:rPr>
                        <a:t>TR</a:t>
                      </a:r>
                    </a:p>
                  </a:txBody>
                  <a:tcPr/>
                </a:tc>
                <a:tc>
                  <a:txBody>
                    <a:bodyPr/>
                    <a:lstStyle/>
                    <a:p>
                      <a:r>
                        <a:rPr lang="en-US" sz="2400" dirty="0"/>
                        <a:t>Reflexive property of equality</a:t>
                      </a:r>
                    </a:p>
                  </a:txBody>
                  <a:tcPr/>
                </a:tc>
                <a:extLst>
                  <a:ext uri="{0D108BD9-81ED-4DB2-BD59-A6C34878D82A}">
                    <a16:rowId xmlns:a16="http://schemas.microsoft.com/office/drawing/2014/main" val="98224808"/>
                  </a:ext>
                </a:extLst>
              </a:tr>
              <a:tr h="370840">
                <a:tc>
                  <a:txBody>
                    <a:bodyPr/>
                    <a:lstStyle/>
                    <a:p>
                      <a:r>
                        <a:rPr lang="en-US" sz="2400" dirty="0"/>
                        <a:t>5. </a:t>
                      </a:r>
                      <a:r>
                        <a:rPr lang="el-GR" sz="2400" dirty="0"/>
                        <a:t>Δ</a:t>
                      </a:r>
                      <a:r>
                        <a:rPr lang="en-US" sz="2400" dirty="0"/>
                        <a:t> </a:t>
                      </a:r>
                      <a:r>
                        <a:rPr lang="en-US" sz="2400" dirty="0">
                          <a:solidFill>
                            <a:srgbClr val="FF0000"/>
                          </a:solidFill>
                        </a:rPr>
                        <a:t>QTR</a:t>
                      </a:r>
                      <a:r>
                        <a:rPr lang="en-US" sz="2400" dirty="0"/>
                        <a:t> ≅ </a:t>
                      </a:r>
                      <a:r>
                        <a:rPr lang="el-GR" sz="2400" dirty="0"/>
                        <a:t>Δ</a:t>
                      </a:r>
                      <a:r>
                        <a:rPr lang="en-US" sz="2400" dirty="0"/>
                        <a:t> </a:t>
                      </a:r>
                      <a:r>
                        <a:rPr lang="en-US" sz="2400" dirty="0">
                          <a:solidFill>
                            <a:srgbClr val="FF0000"/>
                          </a:solidFill>
                        </a:rPr>
                        <a:t>STR</a:t>
                      </a:r>
                    </a:p>
                  </a:txBody>
                  <a:tcPr/>
                </a:tc>
                <a:tc>
                  <a:txBody>
                    <a:bodyPr/>
                    <a:lstStyle/>
                    <a:p>
                      <a:r>
                        <a:rPr lang="en-US" sz="2400" dirty="0"/>
                        <a:t>AAS Postulate (1,3,4)</a:t>
                      </a:r>
                    </a:p>
                  </a:txBody>
                  <a:tcPr/>
                </a:tc>
                <a:extLst>
                  <a:ext uri="{0D108BD9-81ED-4DB2-BD59-A6C34878D82A}">
                    <a16:rowId xmlns:a16="http://schemas.microsoft.com/office/drawing/2014/main" val="1907955419"/>
                  </a:ext>
                </a:extLst>
              </a:tr>
            </a:tbl>
          </a:graphicData>
        </a:graphic>
      </p:graphicFrame>
      <p:sp>
        <p:nvSpPr>
          <p:cNvPr id="3" name="Rectangle 2">
            <a:extLst>
              <a:ext uri="{FF2B5EF4-FFF2-40B4-BE49-F238E27FC236}">
                <a16:creationId xmlns:a16="http://schemas.microsoft.com/office/drawing/2014/main" id="{B26CC680-D2E9-B410-7478-CB8982257F67}"/>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2807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D587E41-605C-A8E4-8BA5-0E0B3797C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erson using laptop">
            <a:extLst>
              <a:ext uri="{FF2B5EF4-FFF2-40B4-BE49-F238E27FC236}">
                <a16:creationId xmlns:a16="http://schemas.microsoft.com/office/drawing/2014/main" id="{5D13DE0B-8B16-A39A-AD9E-1138F39F9DF4}"/>
              </a:ext>
            </a:extLst>
          </p:cNvPr>
          <p:cNvPicPr>
            <a:picLocks noChangeAspect="1"/>
          </p:cNvPicPr>
          <p:nvPr/>
        </p:nvPicPr>
        <p:blipFill>
          <a:blip r:embed="rId2">
            <a:extLst>
              <a:ext uri="{28A0092B-C50C-407E-A947-70E740481C1C}">
                <a14:useLocalDpi xmlns:a14="http://schemas.microsoft.com/office/drawing/2010/main" val="0"/>
              </a:ext>
            </a:extLst>
          </a:blip>
          <a:srcRect t="23391" r="9091"/>
          <a:stretch>
            <a:fillRect/>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EBD48A03-0DF9-3063-CB15-1BC2AEC79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8385"/>
            <a:ext cx="12191999" cy="1949616"/>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8EBF6A-D30D-4227-0A3C-6C1E542983AC}"/>
              </a:ext>
            </a:extLst>
          </p:cNvPr>
          <p:cNvSpPr>
            <a:spLocks noGrp="1"/>
          </p:cNvSpPr>
          <p:nvPr>
            <p:ph type="title"/>
          </p:nvPr>
        </p:nvSpPr>
        <p:spPr>
          <a:xfrm>
            <a:off x="617364" y="5268812"/>
            <a:ext cx="8506971" cy="1228763"/>
          </a:xfrm>
        </p:spPr>
        <p:txBody>
          <a:bodyPr vert="horz" lIns="91440" tIns="45720" rIns="91440" bIns="45720" rtlCol="0" anchor="ctr">
            <a:normAutofit/>
          </a:bodyPr>
          <a:lstStyle/>
          <a:p>
            <a:r>
              <a:rPr lang="en-US" sz="2500" dirty="0">
                <a:solidFill>
                  <a:srgbClr val="FFFFFF"/>
                </a:solidFill>
                <a:latin typeface="Amasis MT Pro Light" panose="02040304050005020304" pitchFamily="18" charset="0"/>
              </a:rPr>
              <a:t>Additional interactive activity at: </a:t>
            </a:r>
            <a:br>
              <a:rPr lang="en-US" sz="2500" dirty="0">
                <a:solidFill>
                  <a:srgbClr val="FFFFFF"/>
                </a:solidFill>
                <a:latin typeface="Amasis MT Pro Light" panose="02040304050005020304" pitchFamily="18" charset="0"/>
              </a:rPr>
            </a:br>
            <a:r>
              <a:rPr lang="en-US" sz="2500" dirty="0">
                <a:solidFill>
                  <a:srgbClr val="FFFF00"/>
                </a:solidFill>
                <a:latin typeface="Amasis MT Pro Light" panose="02040304050005020304" pitchFamily="18" charset="0"/>
                <a:hlinkClick r:id="rId3">
                  <a:extLst>
                    <a:ext uri="{A12FA001-AC4F-418D-AE19-62706E023703}">
                      <ahyp:hlinkClr xmlns:ahyp="http://schemas.microsoft.com/office/drawing/2018/hyperlinkcolor" val="tx"/>
                    </a:ext>
                  </a:extLst>
                </a:hlinkClick>
              </a:rPr>
              <a:t>Middle School / Interactive Quiz | Innovate with Mr. Barbado</a:t>
            </a:r>
            <a:endParaRPr lang="en-US" sz="2500" dirty="0">
              <a:solidFill>
                <a:srgbClr val="FFFF00"/>
              </a:solidFill>
              <a:latin typeface="Amasis MT Pro Light" panose="02040304050005020304" pitchFamily="18" charset="0"/>
            </a:endParaRPr>
          </a:p>
        </p:txBody>
      </p:sp>
    </p:spTree>
    <p:extLst>
      <p:ext uri="{BB962C8B-B14F-4D97-AF65-F5344CB8AC3E}">
        <p14:creationId xmlns:p14="http://schemas.microsoft.com/office/powerpoint/2010/main" val="40880335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CB63D-CBE9-E922-BEDE-51881D48DB4E}"/>
              </a:ext>
            </a:extLst>
          </p:cNvPr>
          <p:cNvSpPr>
            <a:spLocks noGrp="1"/>
          </p:cNvSpPr>
          <p:nvPr>
            <p:ph type="title"/>
          </p:nvPr>
        </p:nvSpPr>
        <p:spPr>
          <a:xfrm>
            <a:off x="612649" y="548638"/>
            <a:ext cx="3493008" cy="5788152"/>
          </a:xfrm>
        </p:spPr>
        <p:txBody>
          <a:bodyPr anchor="ctr">
            <a:normAutofit/>
          </a:bodyPr>
          <a:lstStyle/>
          <a:p>
            <a:r>
              <a:rPr lang="en-US" sz="4000" dirty="0">
                <a:latin typeface="Amasis MT Pro" panose="02040504050005020304" pitchFamily="18" charset="0"/>
              </a:rPr>
              <a:t>Important </a:t>
            </a:r>
            <a:r>
              <a:rPr lang="en-US" sz="4000" dirty="0">
                <a:solidFill>
                  <a:srgbClr val="FF0000"/>
                </a:solidFill>
                <a:latin typeface="Amasis MT Pro" panose="02040504050005020304" pitchFamily="18" charset="0"/>
              </a:rPr>
              <a:t>Tools</a:t>
            </a:r>
            <a:r>
              <a:rPr lang="en-US" sz="4000" dirty="0">
                <a:latin typeface="Amasis MT Pro" panose="02040504050005020304" pitchFamily="18" charset="0"/>
              </a:rPr>
              <a:t> &amp; </a:t>
            </a:r>
            <a:r>
              <a:rPr lang="en-US" sz="4000" dirty="0">
                <a:solidFill>
                  <a:srgbClr val="FF0000"/>
                </a:solidFill>
                <a:latin typeface="Amasis MT Pro" panose="02040504050005020304" pitchFamily="18" charset="0"/>
              </a:rPr>
              <a:t>Properties</a:t>
            </a:r>
            <a:r>
              <a:rPr lang="en-US" sz="4000" dirty="0">
                <a:latin typeface="Amasis MT Pro" panose="02040504050005020304" pitchFamily="18" charset="0"/>
              </a:rPr>
              <a:t> to Identify Congruent Triangles</a:t>
            </a:r>
          </a:p>
        </p:txBody>
      </p:sp>
      <p:graphicFrame>
        <p:nvGraphicFramePr>
          <p:cNvPr id="13" name="Rectangle 1">
            <a:extLst>
              <a:ext uri="{FF2B5EF4-FFF2-40B4-BE49-F238E27FC236}">
                <a16:creationId xmlns:a16="http://schemas.microsoft.com/office/drawing/2014/main" id="{2A04A745-D4E3-1D16-C384-94AE08EEAAB8}"/>
              </a:ext>
            </a:extLst>
          </p:cNvPr>
          <p:cNvGraphicFramePr>
            <a:graphicFrameLocks noGrp="1"/>
          </p:cNvGraphicFramePr>
          <p:nvPr>
            <p:ph idx="1"/>
            <p:extLst>
              <p:ext uri="{D42A27DB-BD31-4B8C-83A1-F6EECF244321}">
                <p14:modId xmlns:p14="http://schemas.microsoft.com/office/powerpoint/2010/main" val="2895108526"/>
              </p:ext>
            </p:extLst>
          </p:nvPr>
        </p:nvGraphicFramePr>
        <p:xfrm>
          <a:off x="4105657" y="393290"/>
          <a:ext cx="7452029" cy="594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B6EA613-8D3B-E98C-7FDC-335BD69EEE2F}"/>
              </a:ext>
            </a:extLst>
          </p:cNvPr>
          <p:cNvSpPr/>
          <p:nvPr/>
        </p:nvSpPr>
        <p:spPr>
          <a:xfrm>
            <a:off x="342342" y="6335278"/>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8">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423873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C659F-B8EA-06A6-BF14-04FD9CA80F14}"/>
              </a:ext>
            </a:extLst>
          </p:cNvPr>
          <p:cNvSpPr>
            <a:spLocks noGrp="1"/>
          </p:cNvSpPr>
          <p:nvPr>
            <p:ph type="title"/>
          </p:nvPr>
        </p:nvSpPr>
        <p:spPr>
          <a:xfrm>
            <a:off x="510074" y="1635260"/>
            <a:ext cx="4765311" cy="3680318"/>
          </a:xfrm>
        </p:spPr>
        <p:txBody>
          <a:bodyPr vert="horz" lIns="91440" tIns="45720" rIns="91440" bIns="45720" rtlCol="0" anchor="b">
            <a:normAutofit/>
          </a:bodyPr>
          <a:lstStyle/>
          <a:p>
            <a:r>
              <a:rPr lang="en-US" sz="2500" dirty="0">
                <a:latin typeface="Amasis MT Pro Medium" panose="02040604050005020304" pitchFamily="18" charset="0"/>
              </a:rPr>
              <a:t>Perpendicular Lines – form right angles (90°). Right angles are congruent.</a:t>
            </a:r>
            <a:br>
              <a:rPr lang="en-US" sz="2500" dirty="0">
                <a:latin typeface="Amasis MT Pro Medium" panose="02040604050005020304" pitchFamily="18" charset="0"/>
              </a:rPr>
            </a:br>
            <a:br>
              <a:rPr lang="en-US" sz="2500" dirty="0">
                <a:latin typeface="Amasis MT Pro Medium" panose="02040604050005020304" pitchFamily="18" charset="0"/>
              </a:rPr>
            </a:br>
            <a:br>
              <a:rPr lang="en-US" sz="2500" dirty="0">
                <a:latin typeface="Amasis MT Pro Medium" panose="02040604050005020304" pitchFamily="18" charset="0"/>
              </a:rPr>
            </a:br>
            <a:br>
              <a:rPr lang="en-US" sz="2500" dirty="0">
                <a:latin typeface="Amasis MT Pro Medium" panose="02040604050005020304" pitchFamily="18" charset="0"/>
              </a:rPr>
            </a:br>
            <a:br>
              <a:rPr lang="en-US" sz="2500" dirty="0">
                <a:latin typeface="Amasis MT Pro Medium" panose="02040604050005020304" pitchFamily="18" charset="0"/>
              </a:rPr>
            </a:br>
            <a:br>
              <a:rPr lang="en-US" sz="2500" dirty="0">
                <a:latin typeface="Amasis MT Pro Medium" panose="02040604050005020304" pitchFamily="18" charset="0"/>
              </a:rPr>
            </a:br>
            <a:endParaRPr lang="en-US" sz="2500" dirty="0">
              <a:latin typeface="Amasis MT Pro Medium" panose="02040604050005020304" pitchFamily="18" charset="0"/>
            </a:endParaRPr>
          </a:p>
        </p:txBody>
      </p:sp>
      <p:pic>
        <p:nvPicPr>
          <p:cNvPr id="5" name="Picture 4" descr="A triangle with a blue line and black text&#10;&#10;AI-generated content may be incorrect.">
            <a:extLst>
              <a:ext uri="{FF2B5EF4-FFF2-40B4-BE49-F238E27FC236}">
                <a16:creationId xmlns:a16="http://schemas.microsoft.com/office/drawing/2014/main" id="{D0740547-D7CF-46B7-0D5D-4B1017C0E8FB}"/>
              </a:ext>
            </a:extLst>
          </p:cNvPr>
          <p:cNvPicPr>
            <a:picLocks noChangeAspect="1"/>
          </p:cNvPicPr>
          <p:nvPr/>
        </p:nvPicPr>
        <p:blipFill>
          <a:blip r:embed="rId2"/>
          <a:stretch>
            <a:fillRect/>
          </a:stretch>
        </p:blipFill>
        <p:spPr>
          <a:xfrm>
            <a:off x="5929225" y="253827"/>
            <a:ext cx="5310067" cy="6061934"/>
          </a:xfrm>
          <a:prstGeom prst="rect">
            <a:avLst/>
          </a:prstGeom>
        </p:spPr>
      </p:pic>
      <p:sp>
        <p:nvSpPr>
          <p:cNvPr id="3" name="Rectangle 2">
            <a:extLst>
              <a:ext uri="{FF2B5EF4-FFF2-40B4-BE49-F238E27FC236}">
                <a16:creationId xmlns:a16="http://schemas.microsoft.com/office/drawing/2014/main" id="{2598D17E-EBC4-9D5A-8C25-0E2CE19D9303}"/>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1849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86044-2FEB-47C4-8681-B11E7D6BF8CE}"/>
              </a:ext>
            </a:extLst>
          </p:cNvPr>
          <p:cNvSpPr>
            <a:spLocks noGrp="1"/>
          </p:cNvSpPr>
          <p:nvPr>
            <p:ph type="title"/>
          </p:nvPr>
        </p:nvSpPr>
        <p:spPr>
          <a:xfrm>
            <a:off x="425381" y="718459"/>
            <a:ext cx="5788605" cy="2515462"/>
          </a:xfr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19050">
            <a:solidFill>
              <a:schemeClr val="tx1"/>
            </a:solidFill>
          </a:ln>
        </p:spPr>
        <p:txBody>
          <a:bodyPr vert="horz" lIns="91440" tIns="45720" rIns="91440" bIns="45720" rtlCol="0" anchor="b">
            <a:noAutofit/>
          </a:bodyPr>
          <a:lstStyle/>
          <a:p>
            <a:pPr marL="0" lvl="0">
              <a:lnSpc>
                <a:spcPct val="100000"/>
              </a:lnSpc>
            </a:pPr>
            <a:r>
              <a:rPr lang="en-US" sz="2800" dirty="0">
                <a:latin typeface="Amasis MT Pro" panose="02040504050005020304" pitchFamily="18" charset="0"/>
              </a:rPr>
              <a:t>Midpoint – divides a segment into two equal parts.</a:t>
            </a:r>
            <a:br>
              <a:rPr lang="en-US" sz="2800" dirty="0">
                <a:latin typeface="Amasis MT Pro" panose="02040504050005020304" pitchFamily="18" charset="0"/>
              </a:rPr>
            </a:br>
            <a:r>
              <a:rPr lang="en-US" sz="2800" dirty="0">
                <a:latin typeface="Amasis MT Pro" panose="02040504050005020304" pitchFamily="18" charset="0"/>
              </a:rPr>
              <a:t>Reflexive Property – a side or angle is equal to itself.</a:t>
            </a:r>
            <a:br>
              <a:rPr lang="en-US" sz="2800" dirty="0">
                <a:latin typeface="Amasis MT Pro" panose="02040504050005020304" pitchFamily="18" charset="0"/>
              </a:rPr>
            </a:br>
            <a:endParaRPr lang="en-US" sz="2800" dirty="0">
              <a:latin typeface="Amasis MT Pro" panose="02040504050005020304" pitchFamily="18" charset="0"/>
            </a:endParaRPr>
          </a:p>
        </p:txBody>
      </p:sp>
      <p:sp>
        <p:nvSpPr>
          <p:cNvPr id="8" name="Content Placeholder 7">
            <a:extLst>
              <a:ext uri="{FF2B5EF4-FFF2-40B4-BE49-F238E27FC236}">
                <a16:creationId xmlns:a16="http://schemas.microsoft.com/office/drawing/2014/main" id="{3258FE5E-167C-D2C1-6049-CC9E93CB49E9}"/>
              </a:ext>
            </a:extLst>
          </p:cNvPr>
          <p:cNvSpPr>
            <a:spLocks noGrp="1"/>
          </p:cNvSpPr>
          <p:nvPr>
            <p:ph idx="1"/>
          </p:nvPr>
        </p:nvSpPr>
        <p:spPr>
          <a:xfrm>
            <a:off x="873487" y="3952380"/>
            <a:ext cx="4641113" cy="1184584"/>
          </a:xfrm>
        </p:spPr>
        <p:txBody>
          <a:bodyPr vert="horz" lIns="91440" tIns="45720" rIns="91440" bIns="45720" rtlCol="0">
            <a:normAutofit/>
          </a:bodyPr>
          <a:lstStyle/>
          <a:p>
            <a:pPr marL="0" indent="0">
              <a:buNone/>
            </a:pPr>
            <a:r>
              <a:rPr lang="en-US" sz="3200" dirty="0"/>
              <a:t>Line segments CD≅CD</a:t>
            </a:r>
          </a:p>
        </p:txBody>
      </p:sp>
      <p:pic>
        <p:nvPicPr>
          <p:cNvPr id="4" name="Content Placeholder 3">
            <a:extLst>
              <a:ext uri="{FF2B5EF4-FFF2-40B4-BE49-F238E27FC236}">
                <a16:creationId xmlns:a16="http://schemas.microsoft.com/office/drawing/2014/main" id="{B743A289-583A-4A9A-D5FA-1DF28EAB7EE1}"/>
              </a:ext>
            </a:extLst>
          </p:cNvPr>
          <p:cNvPicPr>
            <a:picLocks noChangeAspect="1"/>
          </p:cNvPicPr>
          <p:nvPr/>
        </p:nvPicPr>
        <p:blipFill>
          <a:blip r:embed="rId3"/>
          <a:srcRect l="3700" t="6919" r="5576" b="19474"/>
          <a:stretch>
            <a:fillRect/>
          </a:stretch>
        </p:blipFill>
        <p:spPr>
          <a:xfrm>
            <a:off x="6388086" y="494987"/>
            <a:ext cx="5378532" cy="5644555"/>
          </a:xfrm>
          <a:prstGeom prst="rect">
            <a:avLst/>
          </a:prstGeom>
        </p:spPr>
      </p:pic>
      <p:sp>
        <p:nvSpPr>
          <p:cNvPr id="3" name="Rectangle 2">
            <a:extLst>
              <a:ext uri="{FF2B5EF4-FFF2-40B4-BE49-F238E27FC236}">
                <a16:creationId xmlns:a16="http://schemas.microsoft.com/office/drawing/2014/main" id="{CB022C86-B6C7-B747-1F5C-A96BCCF0715D}"/>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4">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3513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5889-6BBC-E99D-8BB6-2153DD8A1AF7}"/>
              </a:ext>
            </a:extLst>
          </p:cNvPr>
          <p:cNvSpPr>
            <a:spLocks noGrp="1"/>
          </p:cNvSpPr>
          <p:nvPr>
            <p:ph type="title"/>
          </p:nvPr>
        </p:nvSpPr>
        <p: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p:spPr>
        <p:txBody>
          <a:bodyPr>
            <a:normAutofit fontScale="90000"/>
          </a:bodyPr>
          <a:lstStyle/>
          <a:p>
            <a:r>
              <a:rPr lang="en-US" dirty="0"/>
              <a:t>Vertical Angles</a:t>
            </a:r>
            <a:r>
              <a:rPr lang="en-US" b="0" dirty="0"/>
              <a:t> – angles opposite each other when two lines intersect are congruent.</a:t>
            </a:r>
            <a:br>
              <a:rPr lang="en-US" dirty="0"/>
            </a:br>
            <a:endParaRPr lang="en-US" dirty="0"/>
          </a:p>
        </p:txBody>
      </p:sp>
      <p:pic>
        <p:nvPicPr>
          <p:cNvPr id="4" name="Content Placeholder 3">
            <a:extLst>
              <a:ext uri="{FF2B5EF4-FFF2-40B4-BE49-F238E27FC236}">
                <a16:creationId xmlns:a16="http://schemas.microsoft.com/office/drawing/2014/main" id="{04C1CD04-8E67-D6DD-1878-0D8C53AFC6EA}"/>
              </a:ext>
            </a:extLst>
          </p:cNvPr>
          <p:cNvPicPr>
            <a:picLocks noGrp="1" noChangeAspect="1"/>
          </p:cNvPicPr>
          <p:nvPr>
            <p:ph idx="1"/>
          </p:nvPr>
        </p:nvPicPr>
        <p:blipFill>
          <a:blip r:embed="rId2"/>
          <a:srcRect l="12141" t="17428" r="23316" b="11339"/>
          <a:stretch>
            <a:fillRect/>
          </a:stretch>
        </p:blipFill>
        <p:spPr>
          <a:xfrm>
            <a:off x="5769778" y="1680898"/>
            <a:ext cx="5496448" cy="4643551"/>
          </a:xfrm>
          <a:prstGeom prst="rect">
            <a:avLst/>
          </a:prstGeom>
        </p:spPr>
      </p:pic>
      <p:sp>
        <p:nvSpPr>
          <p:cNvPr id="5" name="Rectangle 4">
            <a:extLst>
              <a:ext uri="{FF2B5EF4-FFF2-40B4-BE49-F238E27FC236}">
                <a16:creationId xmlns:a16="http://schemas.microsoft.com/office/drawing/2014/main" id="{9DA704C7-80B9-2702-3A49-CCE7264F8689}"/>
              </a:ext>
            </a:extLst>
          </p:cNvPr>
          <p:cNvSpPr/>
          <p:nvPr/>
        </p:nvSpPr>
        <p:spPr>
          <a:xfrm>
            <a:off x="925774" y="3499493"/>
            <a:ext cx="5160388"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&lt;</a:t>
            </a:r>
            <a:r>
              <a:rPr lang="en-US" sz="5400" dirty="0">
                <a:ln w="0"/>
                <a:effectLst>
                  <a:outerShdw blurRad="38100" dist="19050" dir="2700000" algn="tl" rotWithShape="0">
                    <a:schemeClr val="dk1">
                      <a:alpha val="40000"/>
                    </a:schemeClr>
                  </a:outerShdw>
                </a:effectLst>
              </a:rPr>
              <a:t>BED</a:t>
            </a:r>
            <a:r>
              <a:rPr lang="en-US" sz="5400" dirty="0"/>
              <a:t> ≅ </a:t>
            </a:r>
            <a:r>
              <a:rPr lang="en-US" sz="7200" dirty="0"/>
              <a:t>&lt;</a:t>
            </a:r>
            <a:r>
              <a:rPr lang="en-US" sz="5400" dirty="0"/>
              <a:t>BAC</a:t>
            </a:r>
            <a:r>
              <a:rPr lang="en-US" sz="5400" dirty="0">
                <a:ln w="0"/>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DDB793A2-A3D7-B08C-9BE5-9A1D516CE2B4}"/>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5981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A43D-FE0F-C9E9-5C1B-B5868DB60695}"/>
              </a:ext>
            </a:extLst>
          </p:cNvPr>
          <p:cNvSpPr>
            <a:spLocks noGrp="1"/>
          </p:cNvSpPr>
          <p:nvPr>
            <p:ph type="title"/>
          </p:nvPr>
        </p:nvSpPr>
        <p:spPr/>
        <p:txBody>
          <a:bodyPr>
            <a:noAutofit/>
          </a:bodyPr>
          <a:lstStyle/>
          <a:p>
            <a:r>
              <a:rPr lang="en-US" sz="2400" b="0" dirty="0">
                <a:latin typeface="Amasis MT Pro" panose="02040504050005020304" pitchFamily="18" charset="0"/>
              </a:rPr>
              <a:t>An </a:t>
            </a:r>
            <a:r>
              <a:rPr lang="en-US" sz="2400" dirty="0">
                <a:solidFill>
                  <a:srgbClr val="FF0000"/>
                </a:solidFill>
                <a:latin typeface="Amasis MT Pro" panose="02040504050005020304" pitchFamily="18" charset="0"/>
              </a:rPr>
              <a:t>angle bisector </a:t>
            </a:r>
            <a:r>
              <a:rPr lang="en-US" sz="2400" b="0" dirty="0">
                <a:latin typeface="Amasis MT Pro" panose="02040504050005020304" pitchFamily="18" charset="0"/>
              </a:rPr>
              <a:t>is a line or ray that divides an angle into two equal parts. The angle bisector passes through the vertex of the angle and divides it into two smaller angles, each of which has the same measure. The angle bisector is sometimes also called the angle tri-sector because it divides the angle into three equal parts.</a:t>
            </a:r>
          </a:p>
        </p:txBody>
      </p:sp>
      <p:pic>
        <p:nvPicPr>
          <p:cNvPr id="9" name="Picture 8">
            <a:extLst>
              <a:ext uri="{FF2B5EF4-FFF2-40B4-BE49-F238E27FC236}">
                <a16:creationId xmlns:a16="http://schemas.microsoft.com/office/drawing/2014/main" id="{13FCA2B3-0FFD-17AA-A9E2-90546D0CCE6B}"/>
              </a:ext>
            </a:extLst>
          </p:cNvPr>
          <p:cNvPicPr>
            <a:picLocks noChangeAspect="1"/>
          </p:cNvPicPr>
          <p:nvPr/>
        </p:nvPicPr>
        <p:blipFill>
          <a:blip r:embed="rId2"/>
          <a:stretch>
            <a:fillRect/>
          </a:stretch>
        </p:blipFill>
        <p:spPr>
          <a:xfrm>
            <a:off x="1044926" y="2536722"/>
            <a:ext cx="5051074" cy="3772638"/>
          </a:xfrm>
          <a:prstGeom prst="rect">
            <a:avLst/>
          </a:prstGeom>
        </p:spPr>
      </p:pic>
      <p:sp>
        <p:nvSpPr>
          <p:cNvPr id="10" name="Content Placeholder 7">
            <a:extLst>
              <a:ext uri="{FF2B5EF4-FFF2-40B4-BE49-F238E27FC236}">
                <a16:creationId xmlns:a16="http://schemas.microsoft.com/office/drawing/2014/main" id="{4EC798B9-8BF9-2710-17E1-89A9217AAE57}"/>
              </a:ext>
            </a:extLst>
          </p:cNvPr>
          <p:cNvSpPr>
            <a:spLocks noGrp="1"/>
          </p:cNvSpPr>
          <p:nvPr>
            <p:ph idx="1"/>
          </p:nvPr>
        </p:nvSpPr>
        <p:spPr>
          <a:xfrm>
            <a:off x="6267441" y="3323114"/>
            <a:ext cx="4641113" cy="2409091"/>
          </a:xfrm>
        </p:spPr>
        <p:txBody>
          <a:bodyPr vert="horz" lIns="91440" tIns="45720" rIns="91440" bIns="45720" rtlCol="0">
            <a:normAutofit fontScale="70000" lnSpcReduction="20000"/>
          </a:bodyPr>
          <a:lstStyle/>
          <a:p>
            <a:pPr marL="0" indent="0">
              <a:buNone/>
            </a:pPr>
            <a:r>
              <a:rPr lang="en-US" sz="3200" dirty="0"/>
              <a:t>For example, consider a triangle ABC, where angle A is bisected by the angle bisector line AD.</a:t>
            </a:r>
          </a:p>
          <a:p>
            <a:pPr marL="0" indent="0">
              <a:buNone/>
            </a:pPr>
            <a:r>
              <a:rPr lang="en-US" sz="3200" dirty="0"/>
              <a:t>Therefore:</a:t>
            </a:r>
          </a:p>
          <a:p>
            <a:pPr marL="0" indent="0" algn="ctr">
              <a:buNone/>
            </a:pPr>
            <a:r>
              <a:rPr lang="en-US" sz="3200" b="1" dirty="0">
                <a:solidFill>
                  <a:srgbClr val="FF0000"/>
                </a:solidFill>
              </a:rPr>
              <a:t>Line segments AD≅AD</a:t>
            </a:r>
          </a:p>
        </p:txBody>
      </p:sp>
      <p:sp>
        <p:nvSpPr>
          <p:cNvPr id="3" name="Rectangle 2">
            <a:extLst>
              <a:ext uri="{FF2B5EF4-FFF2-40B4-BE49-F238E27FC236}">
                <a16:creationId xmlns:a16="http://schemas.microsoft.com/office/drawing/2014/main" id="{00A45BF0-E813-9520-CACE-570554DCE5E8}"/>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173221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8E33-A50B-EC59-8031-F12278388F83}"/>
              </a:ext>
            </a:extLst>
          </p:cNvPr>
          <p:cNvSpPr>
            <a:spLocks noGrp="1"/>
          </p:cNvSpPr>
          <p:nvPr>
            <p:ph type="title"/>
          </p:nvPr>
        </p:nvSpPr>
        <p:spPr>
          <a:xfrm>
            <a:off x="653682" y="298040"/>
            <a:ext cx="10653578" cy="1132258"/>
          </a:xfrm>
        </p:spPr>
        <p:txBody>
          <a:bodyPr>
            <a:normAutofit fontScale="90000"/>
          </a:bodyPr>
          <a:lstStyle/>
          <a:p>
            <a:r>
              <a:rPr lang="en-US" dirty="0"/>
              <a:t>Supplementary Angles of Congruent Angles are Congruent</a:t>
            </a:r>
            <a:r>
              <a:rPr lang="en-US" b="0" dirty="0"/>
              <a:t> – if two angles are equal, their supplements are also equal.</a:t>
            </a:r>
            <a:br>
              <a:rPr lang="en-US" dirty="0"/>
            </a:br>
            <a:endParaRPr lang="en-US" dirty="0"/>
          </a:p>
        </p:txBody>
      </p:sp>
      <p:pic>
        <p:nvPicPr>
          <p:cNvPr id="28" name="Picture 27">
            <a:extLst>
              <a:ext uri="{FF2B5EF4-FFF2-40B4-BE49-F238E27FC236}">
                <a16:creationId xmlns:a16="http://schemas.microsoft.com/office/drawing/2014/main" id="{AD8A2BAA-6AD4-B276-FFEA-70FDC9D2CDAF}"/>
              </a:ext>
            </a:extLst>
          </p:cNvPr>
          <p:cNvPicPr>
            <a:picLocks noChangeAspect="1"/>
          </p:cNvPicPr>
          <p:nvPr/>
        </p:nvPicPr>
        <p:blipFill>
          <a:blip r:embed="rId2"/>
          <a:stretch>
            <a:fillRect/>
          </a:stretch>
        </p:blipFill>
        <p:spPr>
          <a:xfrm>
            <a:off x="1041069" y="2006913"/>
            <a:ext cx="9878804" cy="3591426"/>
          </a:xfrm>
          <a:prstGeom prst="rect">
            <a:avLst/>
          </a:prstGeom>
        </p:spPr>
      </p:pic>
      <p:sp>
        <p:nvSpPr>
          <p:cNvPr id="31" name="Rectangle 30">
            <a:extLst>
              <a:ext uri="{FF2B5EF4-FFF2-40B4-BE49-F238E27FC236}">
                <a16:creationId xmlns:a16="http://schemas.microsoft.com/office/drawing/2014/main" id="{52A09E77-3CEB-FEE5-AE66-2F78B9135B20}"/>
              </a:ext>
            </a:extLst>
          </p:cNvPr>
          <p:cNvSpPr/>
          <p:nvPr/>
        </p:nvSpPr>
        <p:spPr>
          <a:xfrm>
            <a:off x="3952522" y="5210306"/>
            <a:ext cx="3767378" cy="1261884"/>
          </a:xfrm>
          <a:prstGeom prst="rect">
            <a:avLst/>
          </a:prstGeom>
          <a:noFill/>
        </p:spPr>
        <p:txBody>
          <a:bodyPr wrap="non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&lt;</a:t>
            </a:r>
            <a:r>
              <a:rPr lang="en-US" sz="3200" b="1" dirty="0">
                <a:ln w="0"/>
                <a:solidFill>
                  <a:srgbClr val="FF0000"/>
                </a:solidFill>
                <a:effectLst>
                  <a:outerShdw blurRad="38100" dist="19050" dir="2700000" algn="tl" rotWithShape="0">
                    <a:schemeClr val="dk1">
                      <a:alpha val="40000"/>
                    </a:schemeClr>
                  </a:outerShdw>
                </a:effectLst>
              </a:rPr>
              <a:t>1</a:t>
            </a:r>
            <a:r>
              <a:rPr lang="en-US" sz="3200" b="1" dirty="0">
                <a:solidFill>
                  <a:srgbClr val="FF0000"/>
                </a:solidFill>
              </a:rPr>
              <a:t> ≅ </a:t>
            </a:r>
            <a:r>
              <a:rPr lang="en-US" sz="4400" b="1" dirty="0">
                <a:solidFill>
                  <a:srgbClr val="FF0000"/>
                </a:solidFill>
              </a:rPr>
              <a:t>&lt;</a:t>
            </a:r>
            <a:r>
              <a:rPr lang="en-US" sz="3200" b="1" dirty="0">
                <a:solidFill>
                  <a:srgbClr val="FF0000"/>
                </a:solidFill>
              </a:rPr>
              <a:t>4</a:t>
            </a:r>
          </a:p>
          <a:p>
            <a:pPr algn="ctr"/>
            <a:r>
              <a:rPr lang="en-US" sz="3200" b="0" cap="none" spc="0" dirty="0">
                <a:ln w="0"/>
                <a:solidFill>
                  <a:schemeClr val="tx1"/>
                </a:solidFill>
                <a:effectLst>
                  <a:outerShdw blurRad="38100" dist="19050" dir="2700000" algn="tl" rotWithShape="0">
                    <a:schemeClr val="dk1">
                      <a:alpha val="40000"/>
                    </a:schemeClr>
                  </a:outerShdw>
                </a:effectLst>
              </a:rPr>
              <a:t>Therefore: &lt;2 </a:t>
            </a:r>
            <a:r>
              <a:rPr lang="en-US" sz="3200" dirty="0"/>
              <a:t>≅ &lt;3</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F12E318A-9D17-AB6C-4AEB-3EAB573D3F9A}"/>
              </a:ext>
            </a:extLst>
          </p:cNvPr>
          <p:cNvSpPr/>
          <p:nvPr/>
        </p:nvSpPr>
        <p:spPr>
          <a:xfrm>
            <a:off x="1815968" y="3802626"/>
            <a:ext cx="1148071"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&lt;</a:t>
            </a:r>
            <a:r>
              <a:rPr lang="en-US" sz="5400" dirty="0">
                <a:ln w="0"/>
                <a:effectLst>
                  <a:outerShdw blurRad="38100" dist="19050" dir="2700000" algn="tl" rotWithShape="0">
                    <a:schemeClr val="dk1">
                      <a:alpha val="40000"/>
                    </a:schemeClr>
                  </a:outerShdw>
                </a:effectLst>
              </a:rPr>
              <a:t>1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5AD19447-E736-875F-67D6-0637E8F976DA}"/>
              </a:ext>
            </a:extLst>
          </p:cNvPr>
          <p:cNvSpPr/>
          <p:nvPr/>
        </p:nvSpPr>
        <p:spPr>
          <a:xfrm>
            <a:off x="8653613" y="4009977"/>
            <a:ext cx="1306768"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&lt;</a:t>
            </a:r>
            <a:r>
              <a:rPr lang="en-US" sz="5400" dirty="0">
                <a:ln w="0"/>
                <a:effectLst>
                  <a:outerShdw blurRad="38100" dist="19050" dir="2700000" algn="tl" rotWithShape="0">
                    <a:schemeClr val="dk1">
                      <a:alpha val="40000"/>
                    </a:schemeClr>
                  </a:outerShdw>
                </a:effectLst>
              </a:rPr>
              <a:t>4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49299F42-5A52-2C97-89BB-FC27ED7FCD64}"/>
              </a:ext>
            </a:extLst>
          </p:cNvPr>
          <p:cNvSpPr/>
          <p:nvPr/>
        </p:nvSpPr>
        <p:spPr>
          <a:xfrm>
            <a:off x="3459040" y="4122174"/>
            <a:ext cx="128913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&lt;</a:t>
            </a:r>
            <a:r>
              <a:rPr lang="en-US" sz="5400" dirty="0">
                <a:ln w="0"/>
                <a:effectLst>
                  <a:outerShdw blurRad="38100" dist="19050" dir="2700000" algn="tl" rotWithShape="0">
                    <a:schemeClr val="dk1">
                      <a:alpha val="40000"/>
                    </a:schemeClr>
                  </a:outerShdw>
                </a:effectLst>
              </a:rPr>
              <a:t>2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36CDDF95-761E-24D2-4927-3D17274DFD89}"/>
              </a:ext>
            </a:extLst>
          </p:cNvPr>
          <p:cNvSpPr/>
          <p:nvPr/>
        </p:nvSpPr>
        <p:spPr>
          <a:xfrm>
            <a:off x="6886983" y="4122174"/>
            <a:ext cx="1300356"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&lt;</a:t>
            </a:r>
            <a:r>
              <a:rPr lang="en-US" sz="5400" dirty="0">
                <a:ln w="0"/>
                <a:effectLst>
                  <a:outerShdw blurRad="38100" dist="19050" dir="2700000" algn="tl" rotWithShape="0">
                    <a:schemeClr val="dk1">
                      <a:alpha val="40000"/>
                    </a:schemeClr>
                  </a:outerShdw>
                </a:effectLst>
              </a:rPr>
              <a:t>3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171A41DD-DE52-8E08-201E-1D94EBAC8753}"/>
              </a:ext>
            </a:extLst>
          </p:cNvPr>
          <p:cNvSpPr/>
          <p:nvPr/>
        </p:nvSpPr>
        <p:spPr>
          <a:xfrm>
            <a:off x="114355" y="6286361"/>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3">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273563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A130-E65F-C61A-4C46-AE12AE49691A}"/>
              </a:ext>
            </a:extLst>
          </p:cNvPr>
          <p:cNvSpPr>
            <a:spLocks noGrp="1"/>
          </p:cNvSpPr>
          <p:nvPr>
            <p:ph type="title"/>
          </p:nvPr>
        </p:nvSpPr>
        <p:spPr/>
        <p:txBody>
          <a:bodyPr/>
          <a:lstStyle/>
          <a:p>
            <a:r>
              <a:rPr lang="en-US" dirty="0">
                <a:latin typeface="Amasis MT Pro" panose="02040504050005020304" pitchFamily="18" charset="0"/>
              </a:rPr>
              <a:t>Differentiation</a:t>
            </a:r>
          </a:p>
        </p:txBody>
      </p:sp>
      <p:pic>
        <p:nvPicPr>
          <p:cNvPr id="5" name="Content Placeholder 4">
            <a:extLst>
              <a:ext uri="{FF2B5EF4-FFF2-40B4-BE49-F238E27FC236}">
                <a16:creationId xmlns:a16="http://schemas.microsoft.com/office/drawing/2014/main" id="{2207E075-D330-B736-F2B0-C6C175B3847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1839723" y="2038156"/>
            <a:ext cx="8802328" cy="2781688"/>
          </a:xfrm>
        </p:spPr>
      </p:pic>
      <p:sp>
        <p:nvSpPr>
          <p:cNvPr id="3" name="Rectangle 2">
            <a:extLst>
              <a:ext uri="{FF2B5EF4-FFF2-40B4-BE49-F238E27FC236}">
                <a16:creationId xmlns:a16="http://schemas.microsoft.com/office/drawing/2014/main" id="{A39ADDC5-9AB2-85BE-6857-A6A5EDB89F3E}"/>
              </a:ext>
            </a:extLst>
          </p:cNvPr>
          <p:cNvSpPr/>
          <p:nvPr/>
        </p:nvSpPr>
        <p:spPr>
          <a:xfrm>
            <a:off x="8129490" y="90087"/>
            <a:ext cx="3838167"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hlinkClick r:id="rId4">
                  <a:extLst>
                    <a:ext uri="{A12FA001-AC4F-418D-AE19-62706E023703}">
                      <ahyp:hlinkClr xmlns:ahyp="http://schemas.microsoft.com/office/drawing/2018/hyperlinkcolor" val="tx"/>
                    </a:ext>
                  </a:extLst>
                </a:hlinkClick>
              </a:rPr>
              <a:t>www.innovatewithmrbarbado.com</a:t>
            </a:r>
            <a:r>
              <a:rPr lang="en-US" sz="2000" b="0" cap="none" spc="0" dirty="0">
                <a:ln w="0"/>
                <a:solidFill>
                  <a:srgbClr val="FF0000"/>
                </a:solidFill>
                <a:effectLst>
                  <a:outerShdw blurRad="38100" dist="19050" dir="2700000" algn="tl" rotWithShape="0">
                    <a:schemeClr val="dk1">
                      <a:alpha val="40000"/>
                    </a:schemeClr>
                  </a:outerShdw>
                </a:effectLst>
                <a:latin typeface="Amasis MT Pro Light" panose="02040304050005020304" pitchFamily="18" charset="0"/>
              </a:rPr>
              <a:t> </a:t>
            </a:r>
          </a:p>
        </p:txBody>
      </p:sp>
    </p:spTree>
    <p:extLst>
      <p:ext uri="{BB962C8B-B14F-4D97-AF65-F5344CB8AC3E}">
        <p14:creationId xmlns:p14="http://schemas.microsoft.com/office/powerpoint/2010/main" val="42446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1062</TotalTime>
  <Words>1479</Words>
  <Application>Microsoft Office PowerPoint</Application>
  <PresentationFormat>Widescreen</PresentationFormat>
  <Paragraphs>173</Paragraphs>
  <Slides>25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Amasis MT Pro</vt:lpstr>
      <vt:lpstr>Amasis MT Pro Black</vt:lpstr>
      <vt:lpstr>Amasis MT Pro Light</vt:lpstr>
      <vt:lpstr>Amasis MT Pro Medium</vt:lpstr>
      <vt:lpstr>Aptos</vt:lpstr>
      <vt:lpstr>Arial</vt:lpstr>
      <vt:lpstr>Neue Haas Grotesk Text Pro</vt:lpstr>
      <vt:lpstr>VanillaVTI</vt:lpstr>
      <vt:lpstr>Introduction to Triangle Congruence &amp; Postulates</vt:lpstr>
      <vt:lpstr>Why Learn About Congruent Triangles?</vt:lpstr>
      <vt:lpstr>Important Tools &amp; Properties to Identify Congruent Triangles</vt:lpstr>
      <vt:lpstr>Perpendicular Lines – form right angles (90°). Right angles are congruent.      </vt:lpstr>
      <vt:lpstr>Midpoint – divides a segment into two equal parts. Reflexive Property – a side or angle is equal to itself. </vt:lpstr>
      <vt:lpstr>Vertical Angles – angles opposite each other when two lines intersect are congruent. </vt:lpstr>
      <vt:lpstr>An angle bisector is a line or ray that divides an angle into two equal parts. The angle bisector passes through the vertex of the angle and divides it into two smaller angles, each of which has the same measure. The angle bisector is sometimes also called the angle tri-sector because it divides the angle into three equal parts.</vt:lpstr>
      <vt:lpstr>Supplementary Angles of Congruent Angles are Congruent – if two angles are equal, their supplements are also equal. </vt:lpstr>
      <vt:lpstr>Differentiation</vt:lpstr>
      <vt:lpstr>Tips to Identify Congruent Triangles</vt:lpstr>
      <vt:lpstr>Triangle congruence postulates are rules that determine when two triangles are congruent, meaning they have the same shape and size. The main postulates are SSS, SAS, ASA, AAS, and HL.</vt:lpstr>
      <vt:lpstr>SSS (Side-Side-Side) – if all three sides of one triangle are congruent to another triangle, they are congruent. </vt:lpstr>
      <vt:lpstr>SAS (Side-Angle-Side) – if two sides and the included angle of one triangle are congruent to another, the triangles are congruent. </vt:lpstr>
      <vt:lpstr>ASA (Angle-Side-Angle) – if two angles and the included side of one triangle are congruent to another, the triangles are congruent. </vt:lpstr>
      <vt:lpstr>AAS (Angle-Angle-Side) – if two angles and a non-included side are congruent to another triangle, the triangles are congruent. </vt:lpstr>
      <vt:lpstr>Triangle Congruence Postulates: ASA &amp; AAS</vt:lpstr>
      <vt:lpstr>SSS (Side-Side-Side) – if all three sides of one triangle are congruent to another triangle, they are congruent. </vt:lpstr>
      <vt:lpstr>Side-Side-Side (SSS) Postulate</vt:lpstr>
      <vt:lpstr>SAS (Side-Angle-Side) – if two sides and the included angle of one triangle are congruent to another, the triangles are congruent. </vt:lpstr>
      <vt:lpstr>Side-Angle-Side (SAS) Postulate</vt:lpstr>
      <vt:lpstr>   If two angles and the included side of one triangle are congruent to another, the triangles are congruent. </vt:lpstr>
      <vt:lpstr>Angle-Side-Angle (ASA) Postulate</vt:lpstr>
      <vt:lpstr>AAS (Angle-Angle-Side) – if two angles and a non-included side are congruent to another triangle, the triangles are congruent. </vt:lpstr>
      <vt:lpstr>Angle-Angle-Side (AAS) Postulate</vt:lpstr>
      <vt:lpstr>Additional interactive activity at:  Middle School / Interactive Quiz | Innovate with Mr. Barbado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Mark  Barbado</dc:creator>
  <cp:lastModifiedBy>John Mark  Barbado</cp:lastModifiedBy>
  <cp:revision>4</cp:revision>
  <dcterms:created xsi:type="dcterms:W3CDTF">2025-09-14T20:38:34Z</dcterms:created>
  <dcterms:modified xsi:type="dcterms:W3CDTF">2025-09-22T00:58:23Z</dcterms:modified>
</cp:coreProperties>
</file>