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B44C5-F882-437D-A286-96A8FFD925A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4CC832C-40A7-4DA6-9134-341DF0B1C924}">
      <dgm:prSet/>
      <dgm:spPr/>
      <dgm:t>
        <a:bodyPr/>
        <a:lstStyle/>
        <a:p>
          <a:r>
            <a:rPr lang="en-US" b="0" i="0" baseline="0"/>
            <a:t>Analyze relationships in ecosystems </a:t>
          </a:r>
          <a:endParaRPr lang="en-US"/>
        </a:p>
      </dgm:t>
    </dgm:pt>
    <dgm:pt modelId="{7B260C20-A896-43F3-9423-A20EA4B3DEFC}" type="parTrans" cxnId="{B9823055-8468-43EA-8DD9-C539B3A6D22D}">
      <dgm:prSet/>
      <dgm:spPr/>
      <dgm:t>
        <a:bodyPr/>
        <a:lstStyle/>
        <a:p>
          <a:endParaRPr lang="en-US"/>
        </a:p>
      </dgm:t>
    </dgm:pt>
    <dgm:pt modelId="{E90B8848-0067-4A78-B645-EF2C432E40FA}" type="sibTrans" cxnId="{B9823055-8468-43EA-8DD9-C539B3A6D22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3C1653E-7D31-4A2B-B769-BDB69AF68D44}">
      <dgm:prSet/>
      <dgm:spPr/>
      <dgm:t>
        <a:bodyPr/>
        <a:lstStyle/>
        <a:p>
          <a:r>
            <a:rPr lang="en-US" b="0" i="0" baseline="0"/>
            <a:t>Predict chain reactions </a:t>
          </a:r>
          <a:endParaRPr lang="en-US"/>
        </a:p>
      </dgm:t>
    </dgm:pt>
    <dgm:pt modelId="{D7634814-AA78-416D-9040-A90CAFADB80B}" type="parTrans" cxnId="{CE1061C6-F138-4562-BE8B-D8F97597AD41}">
      <dgm:prSet/>
      <dgm:spPr/>
      <dgm:t>
        <a:bodyPr/>
        <a:lstStyle/>
        <a:p>
          <a:endParaRPr lang="en-US"/>
        </a:p>
      </dgm:t>
    </dgm:pt>
    <dgm:pt modelId="{F82BA1D1-66FC-4724-8CD2-8FB9AC6980C3}" type="sibTrans" cxnId="{CE1061C6-F138-4562-BE8B-D8F97597AD4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71AFAE4-3F5D-4810-8763-3D8AAF20966A}">
      <dgm:prSet/>
      <dgm:spPr/>
      <dgm:t>
        <a:bodyPr/>
        <a:lstStyle/>
        <a:p>
          <a:r>
            <a:rPr lang="en-US" b="0" i="0" baseline="0"/>
            <a:t>Explain cause and effect </a:t>
          </a:r>
          <a:endParaRPr lang="en-US"/>
        </a:p>
      </dgm:t>
    </dgm:pt>
    <dgm:pt modelId="{1A23982D-D770-4FE5-A452-B58988560678}" type="parTrans" cxnId="{DAD37768-B4A0-4693-837F-77D09A0FD837}">
      <dgm:prSet/>
      <dgm:spPr/>
      <dgm:t>
        <a:bodyPr/>
        <a:lstStyle/>
        <a:p>
          <a:endParaRPr lang="en-US"/>
        </a:p>
      </dgm:t>
    </dgm:pt>
    <dgm:pt modelId="{C1D482C6-28E2-4463-BFCB-C556C99A7F90}" type="sibTrans" cxnId="{DAD37768-B4A0-4693-837F-77D09A0FD837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624A7DC-84BA-4A81-8A4C-8A825D714E6E}">
      <dgm:prSet/>
      <dgm:spPr/>
      <dgm:t>
        <a:bodyPr/>
        <a:lstStyle/>
        <a:p>
          <a:r>
            <a:rPr lang="en-US" b="0" i="0" baseline="0"/>
            <a:t>Justify reasoning </a:t>
          </a:r>
          <a:endParaRPr lang="en-US"/>
        </a:p>
      </dgm:t>
    </dgm:pt>
    <dgm:pt modelId="{74194F6B-FCC3-4082-9BE6-30612A4BA7FB}" type="parTrans" cxnId="{430A4284-E1BD-472B-9299-8BAB90CD5D37}">
      <dgm:prSet/>
      <dgm:spPr/>
      <dgm:t>
        <a:bodyPr/>
        <a:lstStyle/>
        <a:p>
          <a:endParaRPr lang="en-US"/>
        </a:p>
      </dgm:t>
    </dgm:pt>
    <dgm:pt modelId="{F93B19C4-B16E-4944-852C-57BEF41D934C}" type="sibTrans" cxnId="{430A4284-E1BD-472B-9299-8BAB90CD5D3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5EF82DD0-2939-4531-A78F-8E54AB4FD6C1}" type="pres">
      <dgm:prSet presAssocID="{F8BB44C5-F882-437D-A286-96A8FFD925A9}" presName="Name0" presStyleCnt="0">
        <dgm:presLayoutVars>
          <dgm:animLvl val="lvl"/>
          <dgm:resizeHandles val="exact"/>
        </dgm:presLayoutVars>
      </dgm:prSet>
      <dgm:spPr/>
    </dgm:pt>
    <dgm:pt modelId="{707584BC-0D28-4AEB-ADE4-3B7658B683EA}" type="pres">
      <dgm:prSet presAssocID="{D4CC832C-40A7-4DA6-9134-341DF0B1C924}" presName="compositeNode" presStyleCnt="0">
        <dgm:presLayoutVars>
          <dgm:bulletEnabled val="1"/>
        </dgm:presLayoutVars>
      </dgm:prSet>
      <dgm:spPr/>
    </dgm:pt>
    <dgm:pt modelId="{2D8EB4A9-495D-44EF-9D3D-E567598E2218}" type="pres">
      <dgm:prSet presAssocID="{D4CC832C-40A7-4DA6-9134-341DF0B1C924}" presName="bgRect" presStyleLbl="bgAccFollowNode1" presStyleIdx="0" presStyleCnt="4"/>
      <dgm:spPr/>
    </dgm:pt>
    <dgm:pt modelId="{8EE692E3-ED86-4D01-B983-26A437310F37}" type="pres">
      <dgm:prSet presAssocID="{E90B8848-0067-4A78-B645-EF2C432E40F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809F0F2-37DC-4004-AE5F-D22EC0F82AC9}" type="pres">
      <dgm:prSet presAssocID="{D4CC832C-40A7-4DA6-9134-341DF0B1C924}" presName="bottomLine" presStyleLbl="alignNode1" presStyleIdx="1" presStyleCnt="8">
        <dgm:presLayoutVars/>
      </dgm:prSet>
      <dgm:spPr/>
    </dgm:pt>
    <dgm:pt modelId="{125A4B69-A99B-4555-9DD3-63321743FC7D}" type="pres">
      <dgm:prSet presAssocID="{D4CC832C-40A7-4DA6-9134-341DF0B1C924}" presName="nodeText" presStyleLbl="bgAccFollowNode1" presStyleIdx="0" presStyleCnt="4">
        <dgm:presLayoutVars>
          <dgm:bulletEnabled val="1"/>
        </dgm:presLayoutVars>
      </dgm:prSet>
      <dgm:spPr/>
    </dgm:pt>
    <dgm:pt modelId="{5C1C0FF0-6E5D-4B05-AA51-A371B16E0AAB}" type="pres">
      <dgm:prSet presAssocID="{E90B8848-0067-4A78-B645-EF2C432E40FA}" presName="sibTrans" presStyleCnt="0"/>
      <dgm:spPr/>
    </dgm:pt>
    <dgm:pt modelId="{196DB609-E553-4C2E-A901-5F7FC1E087ED}" type="pres">
      <dgm:prSet presAssocID="{D3C1653E-7D31-4A2B-B769-BDB69AF68D44}" presName="compositeNode" presStyleCnt="0">
        <dgm:presLayoutVars>
          <dgm:bulletEnabled val="1"/>
        </dgm:presLayoutVars>
      </dgm:prSet>
      <dgm:spPr/>
    </dgm:pt>
    <dgm:pt modelId="{90D4A826-CADD-40F8-A433-B2E2210CC6B1}" type="pres">
      <dgm:prSet presAssocID="{D3C1653E-7D31-4A2B-B769-BDB69AF68D44}" presName="bgRect" presStyleLbl="bgAccFollowNode1" presStyleIdx="1" presStyleCnt="4"/>
      <dgm:spPr/>
    </dgm:pt>
    <dgm:pt modelId="{91B23C2F-99BA-4694-940E-6A8FE73D00D6}" type="pres">
      <dgm:prSet presAssocID="{F82BA1D1-66FC-4724-8CD2-8FB9AC6980C3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7671E017-49D0-4D94-9F99-4FC393B48E32}" type="pres">
      <dgm:prSet presAssocID="{D3C1653E-7D31-4A2B-B769-BDB69AF68D44}" presName="bottomLine" presStyleLbl="alignNode1" presStyleIdx="3" presStyleCnt="8">
        <dgm:presLayoutVars/>
      </dgm:prSet>
      <dgm:spPr/>
    </dgm:pt>
    <dgm:pt modelId="{B15512D3-31BB-4E3D-BA30-8428404C3E11}" type="pres">
      <dgm:prSet presAssocID="{D3C1653E-7D31-4A2B-B769-BDB69AF68D44}" presName="nodeText" presStyleLbl="bgAccFollowNode1" presStyleIdx="1" presStyleCnt="4">
        <dgm:presLayoutVars>
          <dgm:bulletEnabled val="1"/>
        </dgm:presLayoutVars>
      </dgm:prSet>
      <dgm:spPr/>
    </dgm:pt>
    <dgm:pt modelId="{4760EA35-882E-4ACC-80EE-37E789236AC1}" type="pres">
      <dgm:prSet presAssocID="{F82BA1D1-66FC-4724-8CD2-8FB9AC6980C3}" presName="sibTrans" presStyleCnt="0"/>
      <dgm:spPr/>
    </dgm:pt>
    <dgm:pt modelId="{5A01C8A3-DF19-46E4-A3D5-79DE7E60D0F8}" type="pres">
      <dgm:prSet presAssocID="{F71AFAE4-3F5D-4810-8763-3D8AAF20966A}" presName="compositeNode" presStyleCnt="0">
        <dgm:presLayoutVars>
          <dgm:bulletEnabled val="1"/>
        </dgm:presLayoutVars>
      </dgm:prSet>
      <dgm:spPr/>
    </dgm:pt>
    <dgm:pt modelId="{F958C9D0-0A47-4C14-B561-2409C799808B}" type="pres">
      <dgm:prSet presAssocID="{F71AFAE4-3F5D-4810-8763-3D8AAF20966A}" presName="bgRect" presStyleLbl="bgAccFollowNode1" presStyleIdx="2" presStyleCnt="4"/>
      <dgm:spPr/>
    </dgm:pt>
    <dgm:pt modelId="{0E1B2CDD-C8FF-4336-8FA0-F18B4BC67E2E}" type="pres">
      <dgm:prSet presAssocID="{C1D482C6-28E2-4463-BFCB-C556C99A7F9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77797707-6E73-41BF-8581-39801235EC0B}" type="pres">
      <dgm:prSet presAssocID="{F71AFAE4-3F5D-4810-8763-3D8AAF20966A}" presName="bottomLine" presStyleLbl="alignNode1" presStyleIdx="5" presStyleCnt="8">
        <dgm:presLayoutVars/>
      </dgm:prSet>
      <dgm:spPr/>
    </dgm:pt>
    <dgm:pt modelId="{C21247EE-DC0E-4004-AA33-AEF9B5F8A528}" type="pres">
      <dgm:prSet presAssocID="{F71AFAE4-3F5D-4810-8763-3D8AAF20966A}" presName="nodeText" presStyleLbl="bgAccFollowNode1" presStyleIdx="2" presStyleCnt="4">
        <dgm:presLayoutVars>
          <dgm:bulletEnabled val="1"/>
        </dgm:presLayoutVars>
      </dgm:prSet>
      <dgm:spPr/>
    </dgm:pt>
    <dgm:pt modelId="{9B598841-7D90-458F-BE99-8835822B4D3B}" type="pres">
      <dgm:prSet presAssocID="{C1D482C6-28E2-4463-BFCB-C556C99A7F90}" presName="sibTrans" presStyleCnt="0"/>
      <dgm:spPr/>
    </dgm:pt>
    <dgm:pt modelId="{18A550FB-5D94-4152-9642-DBCFE3BFAA77}" type="pres">
      <dgm:prSet presAssocID="{B624A7DC-84BA-4A81-8A4C-8A825D714E6E}" presName="compositeNode" presStyleCnt="0">
        <dgm:presLayoutVars>
          <dgm:bulletEnabled val="1"/>
        </dgm:presLayoutVars>
      </dgm:prSet>
      <dgm:spPr/>
    </dgm:pt>
    <dgm:pt modelId="{B5C84DEE-4066-4223-BD06-FA9E89E2B422}" type="pres">
      <dgm:prSet presAssocID="{B624A7DC-84BA-4A81-8A4C-8A825D714E6E}" presName="bgRect" presStyleLbl="bgAccFollowNode1" presStyleIdx="3" presStyleCnt="4"/>
      <dgm:spPr/>
    </dgm:pt>
    <dgm:pt modelId="{2B2087D8-73B1-4EA2-A2F6-C5EE08C00123}" type="pres">
      <dgm:prSet presAssocID="{F93B19C4-B16E-4944-852C-57BEF41D934C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8DA77C09-A56F-4FFA-9675-085641163AFA}" type="pres">
      <dgm:prSet presAssocID="{B624A7DC-84BA-4A81-8A4C-8A825D714E6E}" presName="bottomLine" presStyleLbl="alignNode1" presStyleIdx="7" presStyleCnt="8">
        <dgm:presLayoutVars/>
      </dgm:prSet>
      <dgm:spPr/>
    </dgm:pt>
    <dgm:pt modelId="{7B9903D0-A9A9-4DDA-8A78-C61DF51C3B78}" type="pres">
      <dgm:prSet presAssocID="{B624A7DC-84BA-4A81-8A4C-8A825D714E6E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5ED36A14-6961-46E1-A6E1-6CC66F271A03}" type="presOf" srcId="{F71AFAE4-3F5D-4810-8763-3D8AAF20966A}" destId="{F958C9D0-0A47-4C14-B561-2409C799808B}" srcOrd="0" destOrd="0" presId="urn:microsoft.com/office/officeart/2016/7/layout/BasicLinearProcessNumbered"/>
    <dgm:cxn modelId="{329E581A-AD7D-41FC-8044-A34363768F5F}" type="presOf" srcId="{D4CC832C-40A7-4DA6-9134-341DF0B1C924}" destId="{2D8EB4A9-495D-44EF-9D3D-E567598E2218}" srcOrd="0" destOrd="0" presId="urn:microsoft.com/office/officeart/2016/7/layout/BasicLinearProcessNumbered"/>
    <dgm:cxn modelId="{49412E1F-2795-48CC-BE79-010713E78EF1}" type="presOf" srcId="{D3C1653E-7D31-4A2B-B769-BDB69AF68D44}" destId="{B15512D3-31BB-4E3D-BA30-8428404C3E11}" srcOrd="1" destOrd="0" presId="urn:microsoft.com/office/officeart/2016/7/layout/BasicLinearProcessNumbered"/>
    <dgm:cxn modelId="{0323AE2E-FFBE-4E21-BD3B-300A62C8077E}" type="presOf" srcId="{D4CC832C-40A7-4DA6-9134-341DF0B1C924}" destId="{125A4B69-A99B-4555-9DD3-63321743FC7D}" srcOrd="1" destOrd="0" presId="urn:microsoft.com/office/officeart/2016/7/layout/BasicLinearProcessNumbered"/>
    <dgm:cxn modelId="{0F317666-BB98-4046-BB51-9E00C42801FF}" type="presOf" srcId="{C1D482C6-28E2-4463-BFCB-C556C99A7F90}" destId="{0E1B2CDD-C8FF-4336-8FA0-F18B4BC67E2E}" srcOrd="0" destOrd="0" presId="urn:microsoft.com/office/officeart/2016/7/layout/BasicLinearProcessNumbered"/>
    <dgm:cxn modelId="{0BB9E346-6105-489C-9072-00F441CD5CA4}" type="presOf" srcId="{F71AFAE4-3F5D-4810-8763-3D8AAF20966A}" destId="{C21247EE-DC0E-4004-AA33-AEF9B5F8A528}" srcOrd="1" destOrd="0" presId="urn:microsoft.com/office/officeart/2016/7/layout/BasicLinearProcessNumbered"/>
    <dgm:cxn modelId="{DAD37768-B4A0-4693-837F-77D09A0FD837}" srcId="{F8BB44C5-F882-437D-A286-96A8FFD925A9}" destId="{F71AFAE4-3F5D-4810-8763-3D8AAF20966A}" srcOrd="2" destOrd="0" parTransId="{1A23982D-D770-4FE5-A452-B58988560678}" sibTransId="{C1D482C6-28E2-4463-BFCB-C556C99A7F90}"/>
    <dgm:cxn modelId="{0602C653-517F-4CB9-A34D-3F934761479F}" type="presOf" srcId="{B624A7DC-84BA-4A81-8A4C-8A825D714E6E}" destId="{7B9903D0-A9A9-4DDA-8A78-C61DF51C3B78}" srcOrd="1" destOrd="0" presId="urn:microsoft.com/office/officeart/2016/7/layout/BasicLinearProcessNumbered"/>
    <dgm:cxn modelId="{B9823055-8468-43EA-8DD9-C539B3A6D22D}" srcId="{F8BB44C5-F882-437D-A286-96A8FFD925A9}" destId="{D4CC832C-40A7-4DA6-9134-341DF0B1C924}" srcOrd="0" destOrd="0" parTransId="{7B260C20-A896-43F3-9423-A20EA4B3DEFC}" sibTransId="{E90B8848-0067-4A78-B645-EF2C432E40FA}"/>
    <dgm:cxn modelId="{45CF577B-ACB3-452F-AD2E-2EB8D8D46E67}" type="presOf" srcId="{F82BA1D1-66FC-4724-8CD2-8FB9AC6980C3}" destId="{91B23C2F-99BA-4694-940E-6A8FE73D00D6}" srcOrd="0" destOrd="0" presId="urn:microsoft.com/office/officeart/2016/7/layout/BasicLinearProcessNumbered"/>
    <dgm:cxn modelId="{430A4284-E1BD-472B-9299-8BAB90CD5D37}" srcId="{F8BB44C5-F882-437D-A286-96A8FFD925A9}" destId="{B624A7DC-84BA-4A81-8A4C-8A825D714E6E}" srcOrd="3" destOrd="0" parTransId="{74194F6B-FCC3-4082-9BE6-30612A4BA7FB}" sibTransId="{F93B19C4-B16E-4944-852C-57BEF41D934C}"/>
    <dgm:cxn modelId="{4E60F98B-0C6A-4541-B48C-EA05E26C0FF0}" type="presOf" srcId="{F93B19C4-B16E-4944-852C-57BEF41D934C}" destId="{2B2087D8-73B1-4EA2-A2F6-C5EE08C00123}" srcOrd="0" destOrd="0" presId="urn:microsoft.com/office/officeart/2016/7/layout/BasicLinearProcessNumbered"/>
    <dgm:cxn modelId="{33C808B5-982D-4027-A959-E5A33DD66C1E}" type="presOf" srcId="{B624A7DC-84BA-4A81-8A4C-8A825D714E6E}" destId="{B5C84DEE-4066-4223-BD06-FA9E89E2B422}" srcOrd="0" destOrd="0" presId="urn:microsoft.com/office/officeart/2016/7/layout/BasicLinearProcessNumbered"/>
    <dgm:cxn modelId="{C844A0C2-5C88-4DD9-BD86-64905540FD47}" type="presOf" srcId="{D3C1653E-7D31-4A2B-B769-BDB69AF68D44}" destId="{90D4A826-CADD-40F8-A433-B2E2210CC6B1}" srcOrd="0" destOrd="0" presId="urn:microsoft.com/office/officeart/2016/7/layout/BasicLinearProcessNumbered"/>
    <dgm:cxn modelId="{CE1061C6-F138-4562-BE8B-D8F97597AD41}" srcId="{F8BB44C5-F882-437D-A286-96A8FFD925A9}" destId="{D3C1653E-7D31-4A2B-B769-BDB69AF68D44}" srcOrd="1" destOrd="0" parTransId="{D7634814-AA78-416D-9040-A90CAFADB80B}" sibTransId="{F82BA1D1-66FC-4724-8CD2-8FB9AC6980C3}"/>
    <dgm:cxn modelId="{8981BBE5-7B32-45F1-B1B1-9B776D48D26E}" type="presOf" srcId="{E90B8848-0067-4A78-B645-EF2C432E40FA}" destId="{8EE692E3-ED86-4D01-B983-26A437310F37}" srcOrd="0" destOrd="0" presId="urn:microsoft.com/office/officeart/2016/7/layout/BasicLinearProcessNumbered"/>
    <dgm:cxn modelId="{23F016F1-EFFF-444E-9328-734BBC71D23A}" type="presOf" srcId="{F8BB44C5-F882-437D-A286-96A8FFD925A9}" destId="{5EF82DD0-2939-4531-A78F-8E54AB4FD6C1}" srcOrd="0" destOrd="0" presId="urn:microsoft.com/office/officeart/2016/7/layout/BasicLinearProcessNumbered"/>
    <dgm:cxn modelId="{F0BDAC9C-C242-4F25-A4EC-9CB277C130E0}" type="presParOf" srcId="{5EF82DD0-2939-4531-A78F-8E54AB4FD6C1}" destId="{707584BC-0D28-4AEB-ADE4-3B7658B683EA}" srcOrd="0" destOrd="0" presId="urn:microsoft.com/office/officeart/2016/7/layout/BasicLinearProcessNumbered"/>
    <dgm:cxn modelId="{6B4743E9-2BE3-49EF-8F33-F25F1CA62310}" type="presParOf" srcId="{707584BC-0D28-4AEB-ADE4-3B7658B683EA}" destId="{2D8EB4A9-495D-44EF-9D3D-E567598E2218}" srcOrd="0" destOrd="0" presId="urn:microsoft.com/office/officeart/2016/7/layout/BasicLinearProcessNumbered"/>
    <dgm:cxn modelId="{4D16C385-BDC4-45B3-A41B-1253CC70AFB8}" type="presParOf" srcId="{707584BC-0D28-4AEB-ADE4-3B7658B683EA}" destId="{8EE692E3-ED86-4D01-B983-26A437310F37}" srcOrd="1" destOrd="0" presId="urn:microsoft.com/office/officeart/2016/7/layout/BasicLinearProcessNumbered"/>
    <dgm:cxn modelId="{720F2A22-796C-4820-B56E-01E10E55EB9B}" type="presParOf" srcId="{707584BC-0D28-4AEB-ADE4-3B7658B683EA}" destId="{C809F0F2-37DC-4004-AE5F-D22EC0F82AC9}" srcOrd="2" destOrd="0" presId="urn:microsoft.com/office/officeart/2016/7/layout/BasicLinearProcessNumbered"/>
    <dgm:cxn modelId="{FF864DBA-21AE-4584-BB6B-BABB238C35FF}" type="presParOf" srcId="{707584BC-0D28-4AEB-ADE4-3B7658B683EA}" destId="{125A4B69-A99B-4555-9DD3-63321743FC7D}" srcOrd="3" destOrd="0" presId="urn:microsoft.com/office/officeart/2016/7/layout/BasicLinearProcessNumbered"/>
    <dgm:cxn modelId="{98D580E9-2BAF-40DF-AEED-A0B17652B1D3}" type="presParOf" srcId="{5EF82DD0-2939-4531-A78F-8E54AB4FD6C1}" destId="{5C1C0FF0-6E5D-4B05-AA51-A371B16E0AAB}" srcOrd="1" destOrd="0" presId="urn:microsoft.com/office/officeart/2016/7/layout/BasicLinearProcessNumbered"/>
    <dgm:cxn modelId="{DE869B43-1AD3-4C01-8790-BBB7495A72E6}" type="presParOf" srcId="{5EF82DD0-2939-4531-A78F-8E54AB4FD6C1}" destId="{196DB609-E553-4C2E-A901-5F7FC1E087ED}" srcOrd="2" destOrd="0" presId="urn:microsoft.com/office/officeart/2016/7/layout/BasicLinearProcessNumbered"/>
    <dgm:cxn modelId="{B9C3BEAE-CE7E-4130-830F-4BFE40C83BBC}" type="presParOf" srcId="{196DB609-E553-4C2E-A901-5F7FC1E087ED}" destId="{90D4A826-CADD-40F8-A433-B2E2210CC6B1}" srcOrd="0" destOrd="0" presId="urn:microsoft.com/office/officeart/2016/7/layout/BasicLinearProcessNumbered"/>
    <dgm:cxn modelId="{B70DB659-4E01-45EB-B452-55D156326224}" type="presParOf" srcId="{196DB609-E553-4C2E-A901-5F7FC1E087ED}" destId="{91B23C2F-99BA-4694-940E-6A8FE73D00D6}" srcOrd="1" destOrd="0" presId="urn:microsoft.com/office/officeart/2016/7/layout/BasicLinearProcessNumbered"/>
    <dgm:cxn modelId="{ADBE1E3D-6124-44EF-8FFB-238523BA1458}" type="presParOf" srcId="{196DB609-E553-4C2E-A901-5F7FC1E087ED}" destId="{7671E017-49D0-4D94-9F99-4FC393B48E32}" srcOrd="2" destOrd="0" presId="urn:microsoft.com/office/officeart/2016/7/layout/BasicLinearProcessNumbered"/>
    <dgm:cxn modelId="{60550CA2-7665-4765-ADFC-D61E542E0A6C}" type="presParOf" srcId="{196DB609-E553-4C2E-A901-5F7FC1E087ED}" destId="{B15512D3-31BB-4E3D-BA30-8428404C3E11}" srcOrd="3" destOrd="0" presId="urn:microsoft.com/office/officeart/2016/7/layout/BasicLinearProcessNumbered"/>
    <dgm:cxn modelId="{E6F20F51-B228-493A-A33B-EB174040B64A}" type="presParOf" srcId="{5EF82DD0-2939-4531-A78F-8E54AB4FD6C1}" destId="{4760EA35-882E-4ACC-80EE-37E789236AC1}" srcOrd="3" destOrd="0" presId="urn:microsoft.com/office/officeart/2016/7/layout/BasicLinearProcessNumbered"/>
    <dgm:cxn modelId="{0605C1D0-D4C0-4FF4-A399-4B0E9185B7A3}" type="presParOf" srcId="{5EF82DD0-2939-4531-A78F-8E54AB4FD6C1}" destId="{5A01C8A3-DF19-46E4-A3D5-79DE7E60D0F8}" srcOrd="4" destOrd="0" presId="urn:microsoft.com/office/officeart/2016/7/layout/BasicLinearProcessNumbered"/>
    <dgm:cxn modelId="{7EF46DE6-B361-4EEC-8D50-E90A0B46CC52}" type="presParOf" srcId="{5A01C8A3-DF19-46E4-A3D5-79DE7E60D0F8}" destId="{F958C9D0-0A47-4C14-B561-2409C799808B}" srcOrd="0" destOrd="0" presId="urn:microsoft.com/office/officeart/2016/7/layout/BasicLinearProcessNumbered"/>
    <dgm:cxn modelId="{6D6F92FF-2ECD-45EF-8F79-675582663B77}" type="presParOf" srcId="{5A01C8A3-DF19-46E4-A3D5-79DE7E60D0F8}" destId="{0E1B2CDD-C8FF-4336-8FA0-F18B4BC67E2E}" srcOrd="1" destOrd="0" presId="urn:microsoft.com/office/officeart/2016/7/layout/BasicLinearProcessNumbered"/>
    <dgm:cxn modelId="{1F3F4ED6-5A23-4B7A-9943-35C0BEDA3B2B}" type="presParOf" srcId="{5A01C8A3-DF19-46E4-A3D5-79DE7E60D0F8}" destId="{77797707-6E73-41BF-8581-39801235EC0B}" srcOrd="2" destOrd="0" presId="urn:microsoft.com/office/officeart/2016/7/layout/BasicLinearProcessNumbered"/>
    <dgm:cxn modelId="{D5D29750-5CD8-4E6F-B1C5-E875A90F6683}" type="presParOf" srcId="{5A01C8A3-DF19-46E4-A3D5-79DE7E60D0F8}" destId="{C21247EE-DC0E-4004-AA33-AEF9B5F8A528}" srcOrd="3" destOrd="0" presId="urn:microsoft.com/office/officeart/2016/7/layout/BasicLinearProcessNumbered"/>
    <dgm:cxn modelId="{1CDB38E1-D68C-4F98-BB8D-ABFCF334463A}" type="presParOf" srcId="{5EF82DD0-2939-4531-A78F-8E54AB4FD6C1}" destId="{9B598841-7D90-458F-BE99-8835822B4D3B}" srcOrd="5" destOrd="0" presId="urn:microsoft.com/office/officeart/2016/7/layout/BasicLinearProcessNumbered"/>
    <dgm:cxn modelId="{FE8CF9EB-4F25-4EB7-B5BE-5D088BF51F2A}" type="presParOf" srcId="{5EF82DD0-2939-4531-A78F-8E54AB4FD6C1}" destId="{18A550FB-5D94-4152-9642-DBCFE3BFAA77}" srcOrd="6" destOrd="0" presId="urn:microsoft.com/office/officeart/2016/7/layout/BasicLinearProcessNumbered"/>
    <dgm:cxn modelId="{B4DBF0AC-D8FE-405D-91D9-293E5D187B09}" type="presParOf" srcId="{18A550FB-5D94-4152-9642-DBCFE3BFAA77}" destId="{B5C84DEE-4066-4223-BD06-FA9E89E2B422}" srcOrd="0" destOrd="0" presId="urn:microsoft.com/office/officeart/2016/7/layout/BasicLinearProcessNumbered"/>
    <dgm:cxn modelId="{B203879A-3F36-4E78-97FC-936A76FBD6DD}" type="presParOf" srcId="{18A550FB-5D94-4152-9642-DBCFE3BFAA77}" destId="{2B2087D8-73B1-4EA2-A2F6-C5EE08C00123}" srcOrd="1" destOrd="0" presId="urn:microsoft.com/office/officeart/2016/7/layout/BasicLinearProcessNumbered"/>
    <dgm:cxn modelId="{54C12EDA-F51E-4C0D-91A4-51111AED7B28}" type="presParOf" srcId="{18A550FB-5D94-4152-9642-DBCFE3BFAA77}" destId="{8DA77C09-A56F-4FFA-9675-085641163AFA}" srcOrd="2" destOrd="0" presId="urn:microsoft.com/office/officeart/2016/7/layout/BasicLinearProcessNumbered"/>
    <dgm:cxn modelId="{12202363-C378-4717-B72A-DFA80C81BC3F}" type="presParOf" srcId="{18A550FB-5D94-4152-9642-DBCFE3BFAA77}" destId="{7B9903D0-A9A9-4DDA-8A78-C61DF51C3B7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EB4A9-495D-44EF-9D3D-E567598E2218}">
      <dsp:nvSpPr>
        <dsp:cNvPr id="0" name=""/>
        <dsp:cNvSpPr/>
      </dsp:nvSpPr>
      <dsp:spPr>
        <a:xfrm>
          <a:off x="3080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Analyze relationships in ecosystems </a:t>
          </a:r>
          <a:endParaRPr lang="en-US" sz="2600" kern="1200"/>
        </a:p>
      </dsp:txBody>
      <dsp:txXfrm>
        <a:off x="3080" y="1765067"/>
        <a:ext cx="2444055" cy="2053006"/>
      </dsp:txXfrm>
    </dsp:sp>
    <dsp:sp modelId="{8EE692E3-ED86-4D01-B983-26A437310F37}">
      <dsp:nvSpPr>
        <dsp:cNvPr id="0" name=""/>
        <dsp:cNvSpPr/>
      </dsp:nvSpPr>
      <dsp:spPr>
        <a:xfrm>
          <a:off x="711856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57325"/>
        <a:ext cx="725847" cy="725847"/>
      </dsp:txXfrm>
    </dsp:sp>
    <dsp:sp modelId="{C809F0F2-37DC-4004-AE5F-D22EC0F82AC9}">
      <dsp:nvSpPr>
        <dsp:cNvPr id="0" name=""/>
        <dsp:cNvSpPr/>
      </dsp:nvSpPr>
      <dsp:spPr>
        <a:xfrm>
          <a:off x="3080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4A826-CADD-40F8-A433-B2E2210CC6B1}">
      <dsp:nvSpPr>
        <dsp:cNvPr id="0" name=""/>
        <dsp:cNvSpPr/>
      </dsp:nvSpPr>
      <dsp:spPr>
        <a:xfrm>
          <a:off x="2691541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Predict chain reactions </a:t>
          </a:r>
          <a:endParaRPr lang="en-US" sz="2600" kern="1200"/>
        </a:p>
      </dsp:txBody>
      <dsp:txXfrm>
        <a:off x="2691541" y="1765067"/>
        <a:ext cx="2444055" cy="2053006"/>
      </dsp:txXfrm>
    </dsp:sp>
    <dsp:sp modelId="{91B23C2F-99BA-4694-940E-6A8FE73D00D6}">
      <dsp:nvSpPr>
        <dsp:cNvPr id="0" name=""/>
        <dsp:cNvSpPr/>
      </dsp:nvSpPr>
      <dsp:spPr>
        <a:xfrm>
          <a:off x="3400317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57325"/>
        <a:ext cx="725847" cy="725847"/>
      </dsp:txXfrm>
    </dsp:sp>
    <dsp:sp modelId="{7671E017-49D0-4D94-9F99-4FC393B48E32}">
      <dsp:nvSpPr>
        <dsp:cNvPr id="0" name=""/>
        <dsp:cNvSpPr/>
      </dsp:nvSpPr>
      <dsp:spPr>
        <a:xfrm>
          <a:off x="2691541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8C9D0-0A47-4C14-B561-2409C799808B}">
      <dsp:nvSpPr>
        <dsp:cNvPr id="0" name=""/>
        <dsp:cNvSpPr/>
      </dsp:nvSpPr>
      <dsp:spPr>
        <a:xfrm>
          <a:off x="5380002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Explain cause and effect </a:t>
          </a:r>
          <a:endParaRPr lang="en-US" sz="2600" kern="1200"/>
        </a:p>
      </dsp:txBody>
      <dsp:txXfrm>
        <a:off x="5380002" y="1765067"/>
        <a:ext cx="2444055" cy="2053006"/>
      </dsp:txXfrm>
    </dsp:sp>
    <dsp:sp modelId="{0E1B2CDD-C8FF-4336-8FA0-F18B4BC67E2E}">
      <dsp:nvSpPr>
        <dsp:cNvPr id="0" name=""/>
        <dsp:cNvSpPr/>
      </dsp:nvSpPr>
      <dsp:spPr>
        <a:xfrm>
          <a:off x="6088778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57325"/>
        <a:ext cx="725847" cy="725847"/>
      </dsp:txXfrm>
    </dsp:sp>
    <dsp:sp modelId="{77797707-6E73-41BF-8581-39801235EC0B}">
      <dsp:nvSpPr>
        <dsp:cNvPr id="0" name=""/>
        <dsp:cNvSpPr/>
      </dsp:nvSpPr>
      <dsp:spPr>
        <a:xfrm>
          <a:off x="5380002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84DEE-4066-4223-BD06-FA9E89E2B422}">
      <dsp:nvSpPr>
        <dsp:cNvPr id="0" name=""/>
        <dsp:cNvSpPr/>
      </dsp:nvSpPr>
      <dsp:spPr>
        <a:xfrm>
          <a:off x="8068463" y="464830"/>
          <a:ext cx="2444055" cy="34216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Justify reasoning </a:t>
          </a:r>
          <a:endParaRPr lang="en-US" sz="2600" kern="1200"/>
        </a:p>
      </dsp:txBody>
      <dsp:txXfrm>
        <a:off x="8068463" y="1765067"/>
        <a:ext cx="2444055" cy="2053006"/>
      </dsp:txXfrm>
    </dsp:sp>
    <dsp:sp modelId="{2B2087D8-73B1-4EA2-A2F6-C5EE08C00123}">
      <dsp:nvSpPr>
        <dsp:cNvPr id="0" name=""/>
        <dsp:cNvSpPr/>
      </dsp:nvSpPr>
      <dsp:spPr>
        <a:xfrm>
          <a:off x="8777239" y="806997"/>
          <a:ext cx="1026503" cy="1026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57325"/>
        <a:ext cx="725847" cy="725847"/>
      </dsp:txXfrm>
    </dsp:sp>
    <dsp:sp modelId="{8DA77C09-A56F-4FFA-9675-085641163AFA}">
      <dsp:nvSpPr>
        <dsp:cNvPr id="0" name=""/>
        <dsp:cNvSpPr/>
      </dsp:nvSpPr>
      <dsp:spPr>
        <a:xfrm>
          <a:off x="8068463" y="3886435"/>
          <a:ext cx="244405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85E7-13BC-45CE-A398-BCA9478B6C95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1E073-5AD0-4C17-AC1C-52E507A3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you are not just a student—you are a scientist.</a:t>
            </a:r>
            <a:br>
              <a:rPr lang="en-US" dirty="0"/>
            </a:br>
            <a:r>
              <a:rPr lang="en-US" dirty="0"/>
              <a:t>Your job is to analyze systems and predict what happens when something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happens to plants?”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“What happens to herbivores?”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 (Analysis):</a:t>
            </a:r>
            <a:br>
              <a:rPr lang="en-US" dirty="0"/>
            </a:br>
            <a:r>
              <a:rPr lang="en-US" dirty="0"/>
              <a:t>“How does this affect the entire food web?”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Multiple populations decline 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4 (Synthesis):</a:t>
            </a:r>
            <a:br>
              <a:rPr lang="en-US" dirty="0"/>
            </a:br>
            <a:r>
              <a:rPr lang="en-US" dirty="0"/>
              <a:t>“Explain the chain reaction from pollinator loss.”</a:t>
            </a:r>
          </a:p>
          <a:p>
            <a:r>
              <a:rPr lang="en-US" dirty="0"/>
              <a:t>✅ Answer:</a:t>
            </a:r>
            <a:br>
              <a:rPr lang="en-US" dirty="0"/>
            </a:br>
            <a:r>
              <a:rPr lang="en-US" dirty="0"/>
              <a:t>Pollinators ↓ → plants ↓ → herbivores ↓ → predators ↓ → ecosystem collapse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1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Today, you analyzed an ecosystem as a system—not just parts.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✅ Answer:</a:t>
            </a:r>
          </a:p>
          <a:p>
            <a:r>
              <a:rPr lang="en-US" dirty="0"/>
              <a:t>Helps predict changes </a:t>
            </a:r>
          </a:p>
          <a:p>
            <a:r>
              <a:rPr lang="en-US" dirty="0"/>
              <a:t>Helps protect ecosystems </a:t>
            </a:r>
          </a:p>
          <a:p>
            <a:r>
              <a:rPr lang="en-US" dirty="0"/>
              <a:t>Shows how everything is connected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0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happens to herbivores?”</a:t>
            </a:r>
            <a:br>
              <a:rPr lang="en-US" dirty="0"/>
            </a:br>
            <a:r>
              <a:rPr lang="en-US" dirty="0"/>
              <a:t>✅ They decrease</a:t>
            </a:r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“What happens to predators after that?”</a:t>
            </a:r>
            <a:br>
              <a:rPr lang="en-US" dirty="0"/>
            </a:br>
            <a:r>
              <a:rPr lang="en-US" dirty="0"/>
              <a:t>✅ They also decrease</a:t>
            </a:r>
          </a:p>
          <a:p>
            <a:r>
              <a:rPr lang="en-US" b="1" dirty="0"/>
              <a:t>Level 3 (Gifted):</a:t>
            </a:r>
            <a:br>
              <a:rPr lang="en-US" dirty="0"/>
            </a:br>
            <a:r>
              <a:rPr lang="en-US" dirty="0"/>
              <a:t>“Which group is affected first, and why?”</a:t>
            </a:r>
            <a:br>
              <a:rPr lang="en-US" dirty="0"/>
            </a:br>
            <a:r>
              <a:rPr lang="en-US" dirty="0"/>
              <a:t>✅ Herbivores (they directly lose food)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👉 </a:t>
            </a:r>
            <a:r>
              <a:rPr lang="en-US" b="1" dirty="0"/>
              <a:t>Push deeper:</a:t>
            </a:r>
            <a:br>
              <a:rPr lang="en-US" dirty="0"/>
            </a:br>
            <a:r>
              <a:rPr lang="en-US" dirty="0"/>
              <a:t>“Is this a direct or indirect effect?”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Herbivores = direct </a:t>
            </a:r>
          </a:p>
          <a:p>
            <a:r>
              <a:rPr lang="en-US" dirty="0"/>
              <a:t>Predators = indirect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6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system with multiple interactions happening at the same time.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is the difference between a chain and a web?”</a:t>
            </a:r>
            <a:br>
              <a:rPr lang="en-US" dirty="0"/>
            </a:br>
            <a:r>
              <a:rPr lang="en-US" dirty="0"/>
              <a:t>✅ One path vs many</a:t>
            </a:r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“Why is a web more stable than a chain?”</a:t>
            </a:r>
            <a:br>
              <a:rPr lang="en-US" dirty="0"/>
            </a:br>
            <a:r>
              <a:rPr lang="en-US" dirty="0"/>
              <a:t>✅ More connections = backup food sources</a:t>
            </a:r>
          </a:p>
          <a:p>
            <a:r>
              <a:rPr lang="en-US" b="1" dirty="0"/>
              <a:t>Level 3 (Evaluation):</a:t>
            </a:r>
            <a:br>
              <a:rPr lang="en-US" dirty="0"/>
            </a:br>
            <a:r>
              <a:rPr lang="en-US" dirty="0"/>
              <a:t>“Which ecosystem is more vulnerable: one with few connections or many? Why?”</a:t>
            </a:r>
            <a:br>
              <a:rPr lang="en-US" dirty="0"/>
            </a:br>
            <a:r>
              <a:rPr lang="en-US" dirty="0"/>
              <a:t>✅ Few connections → less stable → easier to collapse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83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trace a system step-by-step.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Scenario:</a:t>
            </a:r>
          </a:p>
          <a:p>
            <a:r>
              <a:rPr lang="en-US" dirty="0"/>
              <a:t>Plants → Rabbits → Foxes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“If rabbits disappear, what happens to foxes?”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“What happens to plants?”</a:t>
            </a:r>
            <a:br>
              <a:rPr lang="en-US" dirty="0"/>
            </a:br>
            <a:r>
              <a:rPr lang="en-US" dirty="0"/>
              <a:t>✅ Increase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 (Analysis):</a:t>
            </a:r>
            <a:br>
              <a:rPr lang="en-US" dirty="0"/>
            </a:br>
            <a:r>
              <a:rPr lang="en-US" dirty="0"/>
              <a:t>“Which change happens faster—plants increasing or foxes decreasing? Why?”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Foxes decrease faster (immediate loss of food) </a:t>
            </a:r>
          </a:p>
          <a:p>
            <a:r>
              <a:rPr lang="en-US" dirty="0"/>
              <a:t>Plants increase slower (growth takes time)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one interaction—it’s layered.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relationships are present?”</a:t>
            </a:r>
            <a:br>
              <a:rPr lang="en-US" dirty="0"/>
            </a:br>
            <a:r>
              <a:rPr lang="en-US" dirty="0"/>
              <a:t>✅ Competition + Predation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“Which population is under the most pressure?”</a:t>
            </a:r>
            <a:br>
              <a:rPr lang="en-US" dirty="0"/>
            </a:br>
            <a:r>
              <a:rPr lang="en-US" dirty="0"/>
              <a:t>✅ Rabbits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 (Evaluation):</a:t>
            </a:r>
            <a:br>
              <a:rPr lang="en-US" dirty="0"/>
            </a:br>
            <a:r>
              <a:rPr lang="en-US" dirty="0"/>
              <a:t>“Which factor affects rabbit survival more—competition among predators or predation itself?”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Predation (direct removal of rabbits) 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4 (Advanced Reasoning):</a:t>
            </a:r>
            <a:br>
              <a:rPr lang="en-US" dirty="0"/>
            </a:br>
            <a:r>
              <a:rPr lang="en-US" dirty="0"/>
              <a:t>“If predator competition increases, how might predator populations change?”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Some predators may decrease due to limited food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relationships involve long-term interactions.</a:t>
            </a:r>
          </a:p>
          <a:p>
            <a:endParaRPr lang="en-US" dirty="0"/>
          </a:p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is symbiosis?”</a:t>
            </a:r>
            <a:br>
              <a:rPr lang="en-US" dirty="0"/>
            </a:br>
            <a:r>
              <a:rPr lang="en-US" dirty="0"/>
              <a:t>✅ Living together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“Does symbiosis always benefit both organisms?”</a:t>
            </a:r>
            <a:br>
              <a:rPr lang="en-US" dirty="0"/>
            </a:br>
            <a:r>
              <a:rPr lang="en-US" dirty="0"/>
              <a:t>✅ No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 (Analysis):</a:t>
            </a:r>
            <a:br>
              <a:rPr lang="en-US" dirty="0"/>
            </a:br>
            <a:r>
              <a:rPr lang="en-US" dirty="0"/>
              <a:t>“How does parasitism affect population health?”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Weakens organisms </a:t>
            </a:r>
          </a:p>
          <a:p>
            <a:r>
              <a:rPr lang="en-US" dirty="0"/>
              <a:t>Reduces reproduction </a:t>
            </a:r>
          </a:p>
          <a:p>
            <a:r>
              <a:rPr lang="en-US" dirty="0"/>
              <a:t>Lowers survival 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4 (Evaluation):</a:t>
            </a:r>
            <a:br>
              <a:rPr lang="en-US" dirty="0"/>
            </a:br>
            <a:r>
              <a:rPr lang="en-US" dirty="0"/>
              <a:t>“Could parasitism indirectly affect predators? How?”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Yes, weaker prey → less food quality → predator impact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9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analyze a disturbance.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06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❓ Tiered Questions:</a:t>
            </a:r>
          </a:p>
          <a:p>
            <a:r>
              <a:rPr lang="en-US" b="1" dirty="0"/>
              <a:t>Level 1:</a:t>
            </a:r>
            <a:br>
              <a:rPr lang="en-US" dirty="0"/>
            </a:br>
            <a:r>
              <a:rPr lang="en-US" dirty="0"/>
              <a:t>“What happens to plants?”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2:</a:t>
            </a:r>
            <a:br>
              <a:rPr lang="en-US" dirty="0"/>
            </a:br>
            <a:r>
              <a:rPr lang="en-US" dirty="0"/>
              <a:t>“What happens to herbivores?”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3:</a:t>
            </a:r>
            <a:br>
              <a:rPr lang="en-US" dirty="0"/>
            </a:br>
            <a:r>
              <a:rPr lang="en-US" dirty="0"/>
              <a:t>“What happens to predators?”</a:t>
            </a:r>
            <a:br>
              <a:rPr lang="en-US" dirty="0"/>
            </a:br>
            <a:r>
              <a:rPr lang="en-US" dirty="0"/>
              <a:t>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4 (Analysis):</a:t>
            </a:r>
            <a:br>
              <a:rPr lang="en-US" dirty="0"/>
            </a:br>
            <a:r>
              <a:rPr lang="en-US" dirty="0"/>
              <a:t>“Why does competition increase?”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Fewer resources → more organisms competing 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5 (Synthesis):</a:t>
            </a:r>
            <a:br>
              <a:rPr lang="en-US" dirty="0"/>
            </a:br>
            <a:r>
              <a:rPr lang="en-US" dirty="0"/>
              <a:t>“Describe the FULL chain reaction starting from drought.”</a:t>
            </a:r>
          </a:p>
          <a:p>
            <a:r>
              <a:rPr lang="en-US" dirty="0"/>
              <a:t>✅ Answer:</a:t>
            </a:r>
            <a:br>
              <a:rPr lang="en-US" dirty="0"/>
            </a:br>
            <a:r>
              <a:rPr lang="en-US" dirty="0"/>
              <a:t>Drought → plants ↓ → herbivores ↓ → predators ↓ → competition ↑ → ecosystem imbalance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Level 1:</a:t>
            </a:r>
            <a:r>
              <a:rPr lang="en-US" dirty="0"/>
              <a:t> Deer? → ✅ Increase</a:t>
            </a:r>
            <a:br>
              <a:rPr lang="en-US" dirty="0"/>
            </a:br>
            <a:r>
              <a:rPr lang="en-US" b="1" dirty="0"/>
              <a:t>Level 2:</a:t>
            </a:r>
            <a:r>
              <a:rPr lang="en-US" dirty="0"/>
              <a:t> Plants? → ✅ Decrease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3 (Analysis):</a:t>
            </a:r>
            <a:br>
              <a:rPr lang="en-US" dirty="0"/>
            </a:br>
            <a:r>
              <a:rPr lang="en-US" dirty="0"/>
              <a:t>“Why do plants decrease?”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More deer eating them 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Level 4 (Evaluation):</a:t>
            </a:r>
            <a:br>
              <a:rPr lang="en-US" dirty="0"/>
            </a:br>
            <a:r>
              <a:rPr lang="en-US" dirty="0"/>
              <a:t>“Is removing wolves helpful or harmful to the ecosystem? Why?”</a:t>
            </a:r>
          </a:p>
          <a:p>
            <a:r>
              <a:rPr lang="en-US" dirty="0"/>
              <a:t>✅ Answer:</a:t>
            </a:r>
          </a:p>
          <a:p>
            <a:r>
              <a:rPr lang="en-US" dirty="0"/>
              <a:t>Harmful (causes imbalance)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1E073-5AD0-4C17-AC1C-52E507A39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6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AF86-3E6A-CE8F-A562-F520B50FB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B7846-AB18-9558-09B2-BDE9456CB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3D40D-1261-0ED3-749B-9E514FD38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E3F0-B159-408A-BE76-B58DD346005F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3FF6-9A79-3A3E-E0E5-7FCE91214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9A8B3-F5D6-1108-E450-7625D9B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0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42E2-B4B9-F413-5D15-D35AFE39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397C9-EBB0-4B94-D34C-74FD2B642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53F7F-87F3-D48E-73A6-2DF5660C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FC5-514C-406E-AACE-DC34CA681C23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807DB-A867-80BB-FCF4-90929C15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FEB6-F08E-F981-7CA6-E0C7C0C8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2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3547EB-5DD3-B03B-71B2-5EA3BDCCDA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EEAEB-9B81-BF85-4824-90392E7A6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56369-9FB8-1608-8058-86D75B02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24AA2-F599-4E1A-9DDA-B8FA103B74B7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A3316-61CB-36C2-67E1-D9FC9B73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FE88E-249B-A6FA-2E15-CC73016C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80F9-FA31-0E69-C568-E09A86973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32E1-5F65-B4FF-A2F7-0E50B79A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D11CC-13A8-D979-9C74-DAF0F795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BCAB-B793-43DB-9458-6132FB130952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F14A0-B685-711F-2C3C-65099422F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8248-C625-8A33-8A4D-3AF4BC78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FABE-0F40-2E8C-DB4A-A419A839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51822-881E-DDC0-4B5E-321D044D2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0BA2D-F5F4-866F-C7B4-1A82B4C5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7320-1BBC-410F-8617-EF5F400B683C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D8EF-9E77-859E-212D-B6EF9433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A6AA-ED4F-C136-1DF2-3B67F554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6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198C-2117-EB08-253D-6AB3C5B0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EDB09-F4D9-73C3-00D1-3EF7BEAB1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4C3C2-C196-A5AA-1091-05B4BD50E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0524F-0911-0B95-6505-A387E6BD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D5E7-96F5-4F74-A8DF-DD4487D32558}" type="datetime1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3900C-6164-EABD-C746-10F183B5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AEB61-8090-B5F8-B98F-7E9F38B6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5D2E-52F8-C214-DFD0-9A87D017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C662D-4DC9-1383-5D4D-9FE1536C9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B5601-B864-30A2-7F4F-D0B5AECF7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887A-2561-24A9-61FE-7C582D34B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1CE76-6F9C-95A8-4565-3531D8490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1BC05-5F0E-A859-F083-13FB82DB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E1F9B-AD46-4F0C-97CB-28C2C604F161}" type="datetime1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D81DC-1EC9-A602-885A-F6EF534C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0C59C-3694-27D6-D5FC-276A6D43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5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0F4E-F4C4-DF72-F0F3-BD26F40F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96EE5-5B7B-8D2D-7B97-16A8F2D4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CDAF-4B34-493F-8FED-EE888F653B02}" type="datetime1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39504-A55D-D726-E69E-F6CE954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2874A-FCA3-87F5-341C-3BEEBCCB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D3442-0C21-275E-BF57-F17E9576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8083A-63AC-412D-8C17-8B8BD58608AB}" type="datetime1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4A949-B2D8-1454-5A53-D05C108F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A021A-C0A6-5EC1-446C-C5EB500C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EB36-105F-226C-2335-B2B1572E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0C05-9F78-9F10-597B-C2E85437E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66652-19D8-A36F-DF6B-1949EAB78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8382B-2ADD-5A1C-C746-D28B2172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2653-439D-45E6-B05D-7A49C1AD83A1}" type="datetime1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53842-5C9A-8FDD-5106-AF9DA37E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9F620-B71E-E36E-06D2-91B8C523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40F9-F57E-75E6-2069-F5C27FA4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9A59B-5E84-7B86-1CFE-6155DE46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698A7-E809-B271-9B4E-2F0AD4457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4B267-5361-B176-FF11-A39B0E36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6E72-5055-4D33-B466-D44E39139B8C}" type="datetime1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E9C7-6B5C-89F0-C132-2DA27965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E131B-CBCB-5587-2FD8-91F250E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546094-39D6-38BC-E30D-010CBEDF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025BC-FB66-E918-CE12-325B59ECE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FE9C-9822-E748-E651-4AB5EDA22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981A8A-64B4-4275-859D-BBDDD5420A98}" type="datetime1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72B46-53B1-9FED-40A8-C1642EDBB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STEM Scholars Hub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3A74F-3E41-822E-7CC1-263A6EA6C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6C23B-9B76-4E95-A0F0-8FCAAF77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life cycle of plants&#10;&#10;AI-generated content may be incorrect.">
            <a:extLst>
              <a:ext uri="{FF2B5EF4-FFF2-40B4-BE49-F238E27FC236}">
                <a16:creationId xmlns:a16="http://schemas.microsoft.com/office/drawing/2014/main" id="{25920831-A51C-017B-F30F-602505F97B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r="-1" b="15708"/>
          <a:stretch>
            <a:fillRect/>
          </a:stretch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4511AC6-026B-87C1-2FBB-32BD7F959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Interdependence in Ecosystems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“Think Like a Scientist: Predict. Analyze. Explain.”</a:t>
            </a:r>
          </a:p>
        </p:txBody>
      </p:sp>
      <p:sp>
        <p:nvSpPr>
          <p:cNvPr id="2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815587-CB6A-8A28-78B3-69F0A75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61972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animals in a forest&#10;&#10;AI-generated content may be incorrect.">
            <a:extLst>
              <a:ext uri="{FF2B5EF4-FFF2-40B4-BE49-F238E27FC236}">
                <a16:creationId xmlns:a16="http://schemas.microsoft.com/office/drawing/2014/main" id="{57C494CD-8C9B-5EA4-19D6-E48FAEF7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" r="587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304C0-5ADB-4244-FFF8-39DD3230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GUIDED PRACTICE (DEEP ANALYSIS)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6782-5BAD-C16C-58DD-EB8896429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Scenario :</a:t>
            </a:r>
          </a:p>
          <a:p>
            <a:r>
              <a:rPr lang="en-US" sz="2000" dirty="0"/>
              <a:t>“Wolves are removed”</a:t>
            </a:r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C82F4-6050-351F-B9D0-9823EC9B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21137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11CBD1-7425-4579-68C8-CC71E788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if pollinators disappeared?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1062-6D3F-460C-A1D3-664F270A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STEM Scholars Hub Inc.</a:t>
            </a:r>
          </a:p>
        </p:txBody>
      </p:sp>
      <p:pic>
        <p:nvPicPr>
          <p:cNvPr id="5" name="Picture 4" descr="Honeybee gathering nectar">
            <a:extLst>
              <a:ext uri="{FF2B5EF4-FFF2-40B4-BE49-F238E27FC236}">
                <a16:creationId xmlns:a16="http://schemas.microsoft.com/office/drawing/2014/main" id="{38C33ACA-1756-E361-8054-41161A98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873" r="-1" b="-1"/>
          <a:stretch>
            <a:fillRect/>
          </a:stretch>
        </p:blipFill>
        <p:spPr>
          <a:xfrm>
            <a:off x="5046714" y="467208"/>
            <a:ext cx="613717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484A0A16-286B-8FF6-A8D4-58885B76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24" r="23176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F894-B034-69B9-1AE1-CF1DB203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Why is it important to understand interdependence?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C314C9-BCE9-0777-DBC0-AC06271B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172504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A28D-A848-3788-7281-12DDE1FA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TARGET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9602920-1FE2-C52B-9664-039DDD5E53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B5A2A-C811-B01F-80D2-39D8B3D5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29466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BC8E8-73BE-3D92-F312-A8549786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0" b="1447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6F4C6-27A9-1500-BC97-7921FDD41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322798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FFFF"/>
                </a:solidFill>
              </a:rPr>
              <a:t>What happens if plants suddenly disappear?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95B58-7E0E-4A74-ED2A-DF70923E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80280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8A41E-B134-F520-5FED-7AD2D260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 WEB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C2B61-5574-423A-34EC-6E81DCCF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Ecosystems are systems—not chains, but networks.</a:t>
            </a:r>
          </a:p>
        </p:txBody>
      </p:sp>
      <p:pic>
        <p:nvPicPr>
          <p:cNvPr id="4" name="Picture 3" descr="A diagram of animals and plants&#10;&#10;AI-generated content may be incorrect.">
            <a:extLst>
              <a:ext uri="{FF2B5EF4-FFF2-40B4-BE49-F238E27FC236}">
                <a16:creationId xmlns:a16="http://schemas.microsoft.com/office/drawing/2014/main" id="{DA842DDE-BFCF-AAA8-298E-911A6918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BFFC5-5E76-863F-28CD-EC2E5036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184025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58506-EEA8-BC2D-F8FA-1DB99F27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D8183-8248-55FE-35DA-DD50BB91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0" y="390832"/>
            <a:ext cx="3344198" cy="873612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is the mutual reliance of organisms on each other and their environment to survive, reproduce, and maintain ecosystem stability.</a:t>
            </a:r>
            <a:endParaRPr lang="en-US" sz="2000" kern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animals with text overlay&#10;&#10;AI-generated content may be incorrect.">
            <a:extLst>
              <a:ext uri="{FF2B5EF4-FFF2-40B4-BE49-F238E27FC236}">
                <a16:creationId xmlns:a16="http://schemas.microsoft.com/office/drawing/2014/main" id="{768254CC-606B-9FB3-73E4-F9537809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48" y="1966293"/>
            <a:ext cx="6669902" cy="445216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3016-014F-A135-EF6F-AFD93C81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13763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9BDDC-6521-806B-6702-77407AA5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MULTIPLE RELATIONSHIPS (SIMULTANEOUS INTERACTIONS)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5EF42-C438-EABB-A498-E142B606F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Multiple relationships happen at once.</a:t>
            </a:r>
          </a:p>
        </p:txBody>
      </p:sp>
      <p:pic>
        <p:nvPicPr>
          <p:cNvPr id="4" name="Picture 3" descr="A fox chasing a rabbit with birds flying over it&#10;&#10;AI-generated content may be incorrect.">
            <a:extLst>
              <a:ext uri="{FF2B5EF4-FFF2-40B4-BE49-F238E27FC236}">
                <a16:creationId xmlns:a16="http://schemas.microsoft.com/office/drawing/2014/main" id="{7A1957D7-30FE-CD84-A9A9-2F92D3D5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D7EE1-481D-811C-BD21-146E26F0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26139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A90A-1BB4-E994-DCF8-B49A2451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259899"/>
            <a:ext cx="5444382" cy="611247"/>
          </a:xfrm>
        </p:spPr>
        <p:txBody>
          <a:bodyPr anchor="t">
            <a:normAutofit fontScale="90000"/>
          </a:bodyPr>
          <a:lstStyle/>
          <a:p>
            <a:r>
              <a:rPr lang="en-US" sz="3200" dirty="0"/>
              <a:t>SYMBIOSIS (SYSTEM IMPACT) 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 descr="Honeybee about to the take-off from a flower">
            <a:extLst>
              <a:ext uri="{FF2B5EF4-FFF2-40B4-BE49-F238E27FC236}">
                <a16:creationId xmlns:a16="http://schemas.microsoft.com/office/drawing/2014/main" id="{24426FA5-9A68-53A3-5828-DE3803221C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42" r="13409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3F77-2826-2C4E-93A5-9DFAA65E3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97" y="2129422"/>
            <a:ext cx="5444382" cy="475753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400" dirty="0"/>
              <a:t>Mutualism: Both species benefit (+ / +) Example: Bees get nectar from flowers, and flowers get pollinated.</a:t>
            </a:r>
          </a:p>
          <a:p>
            <a:pPr marL="514350" indent="-514350">
              <a:buAutoNum type="arabicPeriod"/>
            </a:pPr>
            <a:r>
              <a:rPr lang="en-US" sz="2400" dirty="0"/>
              <a:t>Commensalism: One species benefits, the other is neither helped nor harmed (+ / 0) Example: Barnacles living on whales—barnacles gain transport, the whale is unaffected.</a:t>
            </a:r>
          </a:p>
          <a:p>
            <a:pPr marL="514350" indent="-514350">
              <a:buAutoNum type="arabicPeriod"/>
            </a:pPr>
            <a:r>
              <a:rPr lang="en-US" sz="2400" dirty="0"/>
              <a:t>Parasitism: One species benefits, the other is harmed (+ / –) Example: Ticks feeding on mammals.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8DDF2-A67A-057C-B0DB-C456CE68A23A}"/>
              </a:ext>
            </a:extLst>
          </p:cNvPr>
          <p:cNvSpPr txBox="1"/>
          <p:nvPr/>
        </p:nvSpPr>
        <p:spPr>
          <a:xfrm>
            <a:off x="5868557" y="90012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Symbioses (symbiotic relationships) are close, long-term interactions between different species. The three main types are: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2D4796-8077-189B-3971-FE13F7BF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44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mall plant growing on soil">
            <a:extLst>
              <a:ext uri="{FF2B5EF4-FFF2-40B4-BE49-F238E27FC236}">
                <a16:creationId xmlns:a16="http://schemas.microsoft.com/office/drawing/2014/main" id="{195F5736-98E3-3268-47DC-C839D4291D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F30D-7CC8-8B40-2623-E2DBE8F2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ENVIRONMENTAL FACTORS (SYSTEM DISRUPTION)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A2FF-0D85-5741-00D3-1D51740C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441"/>
            <a:ext cx="6295332" cy="1588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Environmental changes affect ALL relationships.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376B3-5489-DDB8-83C2-223BF2A5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21601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owing plant">
            <a:extLst>
              <a:ext uri="{FF2B5EF4-FFF2-40B4-BE49-F238E27FC236}">
                <a16:creationId xmlns:a16="http://schemas.microsoft.com/office/drawing/2014/main" id="{E2293C6A-8BA1-BE8D-43E5-1D171036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19" b="901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D3EB2-1A2A-435C-85CF-B37F85AE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CASE STUDY – DROUGHT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F8008-F59B-1326-9B6D-B4D49D4D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Drought = Less water → System disruption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E9F09-969A-7AB6-56A8-3BE5FC2D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 Inc.</a:t>
            </a:r>
          </a:p>
        </p:txBody>
      </p:sp>
    </p:spTree>
    <p:extLst>
      <p:ext uri="{BB962C8B-B14F-4D97-AF65-F5344CB8AC3E}">
        <p14:creationId xmlns:p14="http://schemas.microsoft.com/office/powerpoint/2010/main" val="8732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1102</Words>
  <Application>Microsoft Office PowerPoint</Application>
  <PresentationFormat>Widescreen</PresentationFormat>
  <Paragraphs>153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LEARNING TARGET</vt:lpstr>
      <vt:lpstr>PowerPoint Presentation</vt:lpstr>
      <vt:lpstr>FOOD WEB ANALYSIS</vt:lpstr>
      <vt:lpstr>INTERDEPENDENCE</vt:lpstr>
      <vt:lpstr>MULTIPLE RELATIONSHIPS (SIMULTANEOUS INTERACTIONS)</vt:lpstr>
      <vt:lpstr>SYMBIOSIS (SYSTEM IMPACT)   </vt:lpstr>
      <vt:lpstr>ENVIRONMENTAL FACTORS (SYSTEM DISRUPTION)</vt:lpstr>
      <vt:lpstr>CASE STUDY – DROUGHT</vt:lpstr>
      <vt:lpstr>GUIDED PRACTICE (DEEP ANALYSIS)</vt:lpstr>
      <vt:lpstr>What if pollinators disappeared?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mark Barbado</dc:creator>
  <cp:lastModifiedBy>John mark Barbado</cp:lastModifiedBy>
  <cp:revision>2</cp:revision>
  <dcterms:created xsi:type="dcterms:W3CDTF">2026-04-18T14:59:36Z</dcterms:created>
  <dcterms:modified xsi:type="dcterms:W3CDTF">2026-04-18T16:57:34Z</dcterms:modified>
</cp:coreProperties>
</file>