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notesSlides/notesSlide14.xml" ContentType="application/vnd.openxmlformats-officedocument.presentationml.notesSlide+xml"/>
  <Override PartName="/ppt/viewProps.xml" ContentType="application/vnd.openxmlformats-officedocument.presentationml.viewProp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69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tableStyles" Target="tableStyle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BACBC19-129E-481C-B894-11B50976A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805A7FD-7CF1-49F4-97E2-E773D8DE16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B845CD-5C01-4C69-839D-5BFD7592AF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A545720-84E5-4EE8-80B1-0BE44CD80B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0FE948-975C-4CCF-9EDF-712D36F75D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2C78F32-C5F5-4E3C-B1E5-D44B64B595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C0C6645-38E9-42C5-B309-B25F2FBA95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DB65120-0552-46BD-ABEE-4289E28CC0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1E9155E-39A5-4AD3-8F18-1C1C6A7061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C5C6019-2555-405B-829A-C5825E2BC7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0D09499-CC8D-4A76-ADDE-F9DB86EC35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BA9343F-4F6D-4B37-9B56-757DDFE828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8BF2D1F-C591-4489-A345-386717B048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748AA37-DB19-4168-83EE-CA21E1EC34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hyperlink" Target="http://www.stemscholarshub.net" TargetMode="External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1828800"/>
            <a:ext cx="10789920" cy="62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113765"/>
                </a:solidFill>
                <a:latin typeface="Aptos"/>
              </a:rPr>
              <a:t>Energy Changes, Cold Pack Engineering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88920"/>
            <a:ext cx="9966960" cy="418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0">
                <a:solidFill>
                  <a:srgbClr val="202B37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97280" y="4069080"/>
            <a:ext cx="2331720" cy="658368"/>
          </a:xfrm>
          <a:prstGeom prst="round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97280" y="4224528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SCIENCE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11880" y="4069080"/>
            <a:ext cx="2331720" cy="658368"/>
          </a:xfrm>
          <a:prstGeom prst="round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11880" y="4224528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DATA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26480" y="4069080"/>
            <a:ext cx="2331720" cy="658368"/>
          </a:xfrm>
          <a:prstGeom prst="round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26480" y="4224528"/>
            <a:ext cx="2331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ENGINEERING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41080" y="4069080"/>
            <a:ext cx="2331720" cy="658368"/>
          </a:xfrm>
          <a:prstGeom prst="round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41080" y="4224528"/>
            <a:ext cx="2331720" cy="324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>
                <a:solidFill>
                  <a:srgbClr val="FFFFFF"/>
                </a:solidFill>
                <a:latin typeface="Aptos"/>
              </a:rPr>
              <a:t>REVIEW</a:t>
            </a:r>
            <a:endParaRPr sz="1500" b="1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THURSDAY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Cold Pack Design Challenge — Test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8F5FD"/>
          </a:solidFill>
          <a:ln>
            <a:solidFill>
              <a:srgbClr val="1984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Test a design, collect temperature data, and evaluate performance.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BASELINE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Record initial temperature before activating the model.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TEST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Activate the design and measure temperature at consistent intervals.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Record minimum temperature, ΔT, observations, and test duration.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EVALUATE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Did the design meet the criteria? Support the answer with numerical evidence.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THURSDAY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Improve &amp; Redesign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Use test evidence to propose a justified improvement.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IDENTIFY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What part of the design worked best? What limited its performance?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EVIDENCE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Point to a specific measurement or observation from the test.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REDESIGN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Change one meaningful feature while keeping the purpose the same.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DEFEND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“We would change ___ because our data showed ___.”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FRIDAY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Drone Program — Hovering Accuracy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FFF6E1"/>
          </a:solidFill>
          <a:ln>
            <a:solidFill>
              <a:srgbClr val="11376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Use measurement and controlled adjustments to improve hovering precision.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13765"/>
                </a:solidFill>
                <a:latin typeface="Aptos"/>
              </a:rPr>
              <a:t>GOAL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Maintain a stable hover within a designated target area.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13765"/>
                </a:solidFill>
                <a:latin typeface="Aptos"/>
              </a:rPr>
              <a:t>MEASURE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Track time in target, drift, or number of corrections.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13765"/>
                </a:solidFill>
                <a:latin typeface="Aptos"/>
              </a:rPr>
              <a:t>CONTROL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Make small adjustments rather than large repeated corrections.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13765"/>
                </a:solidFill>
                <a:latin typeface="Aptos"/>
              </a:rPr>
              <a:t>ITERATE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Test → observe → adjust → retest.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852160"/>
            <a:ext cx="10287000" cy="27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NOTE: Follow your school's drone safety procedures and establish a clear flight zone before operation.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FRIDAY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Directional Control &amp; Engineering Reflection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BF8F0"/>
          </a:solidFill>
          <a:ln>
            <a:solidFill>
              <a:srgbClr val="26A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Apply precision, feedback, and iteration to controlled drone movement.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TASK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Move forward, backward, left, and right while maintaining controlled altitude.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CHALLENGE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Navigate a simple marked path or target sequence with accuracy.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DATA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Record errors, corrections, completion time, or target accuracy.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REFLECT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How is improving drone control similar to redesigning the cold pack?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852160"/>
            <a:ext cx="10287000" cy="27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NOTE: Expected connection: both use testing, data/feedback, controlled changes, and iteration.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09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1">
                <a:solidFill>
                  <a:srgbClr val="113765"/>
                </a:solidFill>
                <a:latin typeface="Aptos"/>
              </a:rPr>
              <a:t>FRIDAY</a:t>
            </a:r>
            <a:endParaRPr sz="1400" b="1">
              <a:solidFill>
                <a:srgbClr val="113765"/>
              </a:solidFill>
              <a:latin typeface="Apto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Synthesize the Week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8F5FD"/>
          </a:solidFill>
          <a:ln>
            <a:solidFill>
              <a:srgbClr val="1984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Connect scientific evidence, energy transfer, and engineering design.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SCIENCE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Endothermic processes absorb thermal energy; exothermic processes release it.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EVIDENCE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Temperature measurements provide quantitative evidence of energy transfer.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ENGINEERING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Data help engineers evaluate whether a design meets criteria.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ITERATION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Both cold-pack design and drone control improve through testing and adjustment.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852160"/>
            <a:ext cx="10287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TEACHER NOTE: Final prompt: “How did evidence change or strengthen one decision you made this week?”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WEEK OVERVIEW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Our Week at a Glance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BF8F0"/>
          </a:solidFill>
          <a:ln>
            <a:solidFill>
              <a:srgbClr val="26A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Connect chemical energy changes to an engineering application and precision control.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MONDAY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Endothermic &amp; Exothermic Reactions — temperature investigation.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TUESDAY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Energy Transfer &amp; Instant Cold Packs — explain why cold packs become cold.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WEDNESDAY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Cold Pack Design Challenge — define, plan, criteria and constraints.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THURSDAY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Cold Pack Test &amp; Improve — collect data, evaluate, redesign.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88152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6112" y="5897880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FRIDAY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0" y="5879592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Drone Program — hovering accuracy and directional control.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14400" y="5852160"/>
            <a:ext cx="10287000" cy="27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NOTE: Keep returning to evidence: What did we measure? What does the data support?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Endothermic vs. Exothermic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8F5FD"/>
          </a:solidFill>
          <a:ln>
            <a:solidFill>
              <a:srgbClr val="1984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Use temperature data to determine whether thermal energy was absorbed or released.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8992" y="2697480"/>
            <a:ext cx="9985248" cy="402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202B37"/>
                </a:solidFill>
                <a:latin typeface="Aptos"/>
              </a:rPr>
              <a:t>“If a cup gets colder during a reaction, where did the thermal energy go?”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92696" y="3493008"/>
            <a:ext cx="9871544" cy="584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02B37"/>
                </a:solidFill>
                <a:latin typeface="Aptos"/>
              </a:rPr>
              <a:t>EXO = energy exits the system → surroundings warm. ENDO = energy enters the system → surroundings cool.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INVESTIGATE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A: baking soda + vinegar. B: 3% hydrogen peroxide + yeast. Measure initial and final temperatures.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ANALYZE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Calculate ΔT = final temperature − initial temperature. Use the sign and observed trend as evidence.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1822" tmFilter="0,0; 0.14,0.36; 0.43,0.73; 0.71,0.91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0; 0.25,0.07; 0.5,0.2; 0.75,0.467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0; 0.125,0.2665; 0.25,0.4; 0.375,0.465; 0.5,0.5;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,0; 0.125,0.2665; 0.25,0.4; 0.375,0.465; 0.5,0.5;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4" tmFilter="0,0; 0.125,0.2665; 0.25,0.4; 0.375,0.465; 0.5,0.5;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0; 0.25,0.07; 0.5,0.2; 0.75,0.467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0; 0.125,0.2665; 0.25,0.4; 0.375,0.465; 0.5,0.5;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0; 0.125,0.2665; 0.25,0.4; 0.375,0.465; 0.5,0.5;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0; 0.125,0.2665; 0.25,0.4; 0.375,0.465; 0.5,0.5;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0; 0.25,0.07; 0.5,0.2; 0.75,0.467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0; 0.125,0.2665; 0.25,0.4; 0.375,0.465; 0.5,0.5;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0; 0.125,0.2665; 0.25,0.4; 0.375,0.465; 0.5,0.5;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0; 0.125,0.2665; 0.25,0.4; 0.375,0.465; 0.5,0.5;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0; 0.25,0.07; 0.5,0.2; 0.75,0.467; 1,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0; 0.125,0.2665; 0.25,0.4; 0.375,0.465; 0.5,0.5;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0; 0.125,0.2665; 0.25,0.4; 0.375,0.465; 0.5,0.5;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0; 0.125,0.2665; 0.25,0.4; 0.375,0.465; 0.5,0.5;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0" grpId="2" animBg="1"/>
      <p:bldP spid="23" grpId="3" animBg="1"/>
      <p:bldP spid="26" grpId="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809847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Experiment Guidance &amp; Expected Thinking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Collect reliable temperature evidence and explain the result.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BEFORE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Students predict which mixture will increase or decrease in temperature.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DURING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Use thermometers; record actual classroom data. Do not substitute expected values for measurements.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EXPECTED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Baking soda + vinegar typically cools; peroxide + yeast typically warms.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DISCUSS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A temperature change is evidence of energy transfer; connect it with other evidence of chemical change.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852160"/>
            <a:ext cx="10287000" cy="27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NOTE: Use 3% household hydrogen peroxide, eye protection, small quantities, and no tasting.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TUESDAY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Energy Transfer &amp; Instant Cold Packs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BF8F0"/>
          </a:solidFill>
          <a:ln>
            <a:solidFill>
              <a:srgbClr val="26A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Explain how an endothermic process cools its surroundings.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REVIEW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Draw arrows: surroundings → system for endothermic; system → surroundings for exothermic.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PHENOMENON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An instant cold pack begins at room temperature but becomes cold after activation.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REASON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The process inside absorbs thermal energy from the pack and nearby surroundings.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CONNECT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Ask: “If the pack is on your arm, in which direction is thermal energy moving?”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5715000"/>
            <a:ext cx="10698480" cy="530352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4400" y="5852160"/>
            <a:ext cx="10287000" cy="27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202B37"/>
                </a:solidFill>
                <a:latin typeface="Aptos"/>
              </a:rPr>
              <a:t>NOTE</a:t>
            </a:r>
            <a:r>
              <a:rPr lang="en-US" sz="1200" b="1">
                <a:solidFill>
                  <a:srgbClr val="202B37"/>
                </a:solidFill>
                <a:latin typeface="Aptos"/>
              </a:rPr>
              <a:t>: </a:t>
            </a:r>
            <a:r>
              <a:rPr sz="1200" b="1">
                <a:solidFill>
                  <a:srgbClr val="202B37"/>
                </a:solidFill>
                <a:latin typeface="Aptos"/>
              </a:rPr>
              <a:t>thermal energy moves from the warmer surroundings/arm toward the endothermic system.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TUESDAY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Cold Pack Data Analysis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8F5FD"/>
          </a:solidFill>
          <a:ln>
            <a:solidFill>
              <a:srgbClr val="1984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Use quantitative evidence to identify the most effective cooling process.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COMPARE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Give teams sample or Monday data sets with different starting and minimum temperatures.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CALCULATE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Determine ΔT for each trial and rank the cooling effect.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EVIDENCE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Students cite measured temperature change rather than saying only “it felt cold.”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1984D6"/>
                </a:solidFill>
                <a:latin typeface="Aptos"/>
              </a:rPr>
              <a:t>EXIT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Which data would convince an engineer that a process is useful for a cold pack? Why?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Cold Pack Design Challenge — Plan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FFF6E1"/>
          </a:solidFill>
          <a:ln>
            <a:solidFill>
              <a:srgbClr val="F4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Define an engineering problem and develop a cold-pack design using criteria and constraints.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PROBLEM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Design a model cold pack that produces a measurable decrease in temperature.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CRITERIA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It should cool effectively and allow temperature change to be measured.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CONSTRAINTS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Use only teacher-approved materials, amounts, time, and container system.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4A623"/>
                </a:solidFill>
                <a:latin typeface="Aptos"/>
              </a:rPr>
              <a:t>PLAN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Teams sketch the design, identify variables, predict results, and create a testing procedure.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17520" cy="82296"/>
          </a:xfrm>
          <a:prstGeom prst="rect">
            <a:avLst/>
          </a:prstGeom>
          <a:solidFill>
            <a:srgbClr val="113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3017520" y="0"/>
            <a:ext cx="3017520" cy="82296"/>
          </a:xfrm>
          <a:prstGeom prst="rect">
            <a:avLst/>
          </a:prstGeom>
          <a:solidFill>
            <a:srgbClr val="198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035040" y="0"/>
            <a:ext cx="3017520" cy="82296"/>
          </a:xfrm>
          <a:prstGeom prst="rect">
            <a:avLst/>
          </a:prstGeom>
          <a:solidFill>
            <a:srgbClr val="26A0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052560" y="0"/>
            <a:ext cx="3139135" cy="82296"/>
          </a:xfrm>
          <a:prstGeom prst="rect">
            <a:avLst/>
          </a:prstGeom>
          <a:solidFill>
            <a:srgbClr val="F4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f1ae2207-e935-410a-85d9-b7c3dd55b4a7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0040" y="201168"/>
            <a:ext cx="621792" cy="6217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8992" y="256032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113765"/>
                </a:solidFill>
                <a:latin typeface="Aptos"/>
              </a:rPr>
              <a:t>STEM SCHOLARS 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85216"/>
            <a:ext cx="3931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1984D6"/>
                </a:solidFill>
                <a:latin typeface="Aptos"/>
              </a:rPr>
              <a:t>EXPLORE • LEARN • INNOVATE • INSPIRE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38360" y="320040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>
                <a:solidFill>
                  <a:srgbClr val="113765"/>
                </a:solidFill>
                <a:latin typeface="Aptos"/>
              </a:rPr>
              <a:t>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19672"/>
            <a:ext cx="640080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69737D"/>
                </a:solidFill>
                <a:latin typeface="Aptos"/>
              </a:rPr>
              <a:t>PHYSICAL &amp; CHEMICAL CHANGES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9760" y="6519672"/>
            <a:ext cx="2194560" cy="23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0">
                <a:solidFill>
                  <a:srgbClr val="69737D"/>
                </a:solidFill>
                <a:latin typeface="Aptos"/>
                <a:hlinkClick r:id="rId2"/>
              </a:rPr>
              <a:t>www.</a:t>
            </a:r>
            <a:r>
              <a:rPr sz="900" b="0">
                <a:solidFill>
                  <a:srgbClr val="69737D"/>
                </a:solidFill>
                <a:latin typeface="Aptos"/>
                <a:hlinkClick r:id="rId2"/>
              </a:rPr>
              <a:t>stemscholarshub.net</a:t>
            </a:r>
            <a:r>
              <a:rPr lang="en-US" sz="900" b="0">
                <a:solidFill>
                  <a:srgbClr val="69737D"/>
                </a:solidFill>
                <a:latin typeface="Aptos"/>
              </a:rPr>
              <a:t> </a:t>
            </a:r>
            <a:endParaRPr sz="900" b="0">
              <a:solidFill>
                <a:srgbClr val="69737D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4360" y="105156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13765"/>
                </a:solidFill>
                <a:latin typeface="Aptos"/>
              </a:rPr>
              <a:t>Teacher Conference Questions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1664208"/>
            <a:ext cx="10972800" cy="658368"/>
          </a:xfrm>
          <a:prstGeom prst="roundRect">
            <a:avLst/>
          </a:prstGeom>
          <a:solidFill>
            <a:srgbClr val="EBF8F0"/>
          </a:solidFill>
          <a:ln>
            <a:solidFill>
              <a:srgbClr val="26A0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1847088"/>
            <a:ext cx="10515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02B37"/>
                </a:solidFill>
                <a:latin typeface="Aptos"/>
              </a:rPr>
              <a:t>LEARNING TARGET: Defend a design plan using scientific reasoning before testing.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606040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96112" y="2715768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WHY?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697480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Why did your team choose this process or material combination?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3401568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96112" y="3511296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ENERGY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493008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Where do you predict thermal energy will move?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197096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96112" y="4306824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MEASURE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0" y="4288536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What measurements will show whether your design worked?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4992624"/>
            <a:ext cx="1069848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D2DC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5102352"/>
            <a:ext cx="2240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6A064"/>
                </a:solidFill>
                <a:latin typeface="Aptos"/>
              </a:rPr>
              <a:t>FAIR TEST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5084064"/>
            <a:ext cx="8321040" cy="393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B37"/>
                </a:solidFill>
                <a:latin typeface="Aptos"/>
              </a:rPr>
              <a:t>What variables must remain controlled so your comparison is meaningful?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 mark barbado</cp:lastModifiedBy>
  <cp:revision>1</cp:revision>
  <dcterms:created xsi:type="dcterms:W3CDTF">2013-01-27T09:14:16Z</dcterms:created>
  <dcterms:modified xsi:type="dcterms:W3CDTF">2026-08-31T14:30:29Z</dcterms:modified>
  <cp:category/>
</cp:coreProperties>
</file>