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253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Photo on right: Unsplash, Vitaly Gariev, “Teacher writing math equations on a chalkboard” (https://unsplash.com/photos/teacher-writing-math-equations-on-a-chalkboard-zHXST3gGIdI).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Photo on right: Unsplash, Jakub Żerdzicki, “Hand writing in notebook with calculator and cash” (https://unsplash.com/photos/hand-writing-in-notebook-with-calculator-and-cash-leLj_06wjJQ).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310896"/>
          </a:xfrm>
          <a:prstGeom prst="rect">
            <a:avLst/>
          </a:prstGeom>
          <a:solidFill>
            <a:srgbClr val="1F3A5F"/>
          </a:solidFill>
          <a:ln w="12700">
            <a:solidFill>
              <a:srgbClr val="1F3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6565392"/>
            <a:ext cx="12191695" cy="292608"/>
          </a:xfrm>
          <a:prstGeom prst="rect">
            <a:avLst/>
          </a:prstGeom>
          <a:solidFill>
            <a:srgbClr val="1F3A5F"/>
          </a:solidFill>
          <a:ln w="12700">
            <a:solidFill>
              <a:srgbClr val="1F3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583680"/>
            <a:ext cx="365760" cy="1463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Aptos"/>
                <a:ea typeface="Aptos"/>
                <a:cs typeface="Aptos"/>
              </a:defRPr>
            </a:lvl1pPr>
          </a:lstStyle>
          <a:p>
            <a:pPr algn="ctr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583680"/>
            <a:ext cx="365760" cy="1463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Aptos"/>
                <a:ea typeface="Aptos"/>
                <a:cs typeface="Aptos"/>
              </a:defRPr>
            </a:lvl1pPr>
          </a:lstStyle>
          <a:p>
            <a:pPr algn="ctr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566928"/>
            <a:ext cx="5532120" cy="5440680"/>
          </a:xfrm>
          <a:prstGeom prst="roundRect">
            <a:avLst>
              <a:gd name="adj" fmla="val 1681"/>
            </a:avLst>
          </a:prstGeom>
          <a:solidFill>
            <a:srgbClr val="FFFFFF"/>
          </a:solidFill>
          <a:ln w="12700">
            <a:solidFill>
              <a:srgbClr val="E0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777240" y="960120"/>
            <a:ext cx="43891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F3A5F"/>
                </a:solidFill>
              </a:rPr>
              <a:t>Understanding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>
                <a:solidFill>
                  <a:srgbClr val="1F3A5F"/>
                </a:solidFill>
              </a:rPr>
              <a:t>Place Value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795528" y="2240280"/>
            <a:ext cx="2057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2CA6A4"/>
                </a:solidFill>
              </a:rPr>
              <a:t>MA.7.NSO.2.1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795528" y="2615184"/>
            <a:ext cx="44805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233142"/>
                </a:solidFill>
              </a:rPr>
              <a:t>Understand place value for whole numbers, decimals, and fractions.</a:t>
            </a:r>
            <a:endParaRPr lang="en-US" sz="2000" dirty="0"/>
          </a:p>
        </p:txBody>
      </p:sp>
      <p:sp>
        <p:nvSpPr>
          <p:cNvPr id="6" name="Shape 4"/>
          <p:cNvSpPr/>
          <p:nvPr/>
        </p:nvSpPr>
        <p:spPr>
          <a:xfrm>
            <a:off x="804672" y="3657600"/>
            <a:ext cx="4709160" cy="786384"/>
          </a:xfrm>
          <a:prstGeom prst="roundRect">
            <a:avLst>
              <a:gd name="adj" fmla="val 9302"/>
            </a:avLst>
          </a:prstGeom>
          <a:solidFill>
            <a:srgbClr val="FFF7E5"/>
          </a:solidFill>
          <a:ln w="12700">
            <a:solidFill>
              <a:srgbClr val="F4C95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914400" y="3730752"/>
            <a:ext cx="448970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33142"/>
                </a:solidFill>
              </a:rPr>
              <a:t>Student goal: “I can tell what a digit is worth in a whole number, decimal, or fraction.”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914400" y="4892040"/>
            <a:ext cx="777240" cy="438912"/>
          </a:xfrm>
          <a:prstGeom prst="roundRect">
            <a:avLst>
              <a:gd name="adj" fmla="val 20833"/>
            </a:avLst>
          </a:prstGeom>
          <a:solidFill>
            <a:srgbClr val="F47C6C"/>
          </a:solidFill>
          <a:ln w="12700">
            <a:solidFill>
              <a:srgbClr val="F47C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914400" y="4919472"/>
            <a:ext cx="777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</a:rPr>
              <a:t>5</a:t>
            </a:r>
            <a:endParaRPr lang="en-US" sz="2400" dirty="0"/>
          </a:p>
        </p:txBody>
      </p:sp>
      <p:sp>
        <p:nvSpPr>
          <p:cNvPr id="10" name="Shape 8"/>
          <p:cNvSpPr/>
          <p:nvPr/>
        </p:nvSpPr>
        <p:spPr>
          <a:xfrm>
            <a:off x="1874520" y="4892040"/>
            <a:ext cx="777240" cy="438912"/>
          </a:xfrm>
          <a:prstGeom prst="roundRect">
            <a:avLst>
              <a:gd name="adj" fmla="val 20833"/>
            </a:avLst>
          </a:prstGeom>
          <a:solidFill>
            <a:srgbClr val="4D8AF0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1874520" y="4919472"/>
            <a:ext cx="777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</a:rPr>
              <a:t>0.5</a:t>
            </a:r>
            <a:endParaRPr lang="en-US" sz="2400" dirty="0"/>
          </a:p>
        </p:txBody>
      </p:sp>
      <p:sp>
        <p:nvSpPr>
          <p:cNvPr id="12" name="Shape 10"/>
          <p:cNvSpPr/>
          <p:nvPr/>
        </p:nvSpPr>
        <p:spPr>
          <a:xfrm>
            <a:off x="3063240" y="4882896"/>
            <a:ext cx="777240" cy="438912"/>
          </a:xfrm>
          <a:prstGeom prst="roundRect">
            <a:avLst>
              <a:gd name="adj" fmla="val 20833"/>
            </a:avLst>
          </a:prstGeom>
          <a:solidFill>
            <a:srgbClr val="69B578"/>
          </a:solidFill>
          <a:ln w="12700">
            <a:solidFill>
              <a:srgbClr val="69B57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3063240" y="4919472"/>
            <a:ext cx="777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</a:rPr>
              <a:t>1/10</a:t>
            </a:r>
            <a:endParaRPr lang="en-US" sz="2400" dirty="0"/>
          </a:p>
        </p:txBody>
      </p:sp>
      <p:pic>
        <p:nvPicPr>
          <p:cNvPr id="15" name="Image 0" descr="/mnt/data/math_teacher.jpg"/>
          <p:cNvPicPr>
            <a:picLocks noChangeAspect="1"/>
          </p:cNvPicPr>
          <p:nvPr/>
        </p:nvPicPr>
        <p:blipFill>
          <a:blip r:embed="rId3"/>
          <a:srcRect l="22339" r="22340"/>
          <a:stretch/>
        </p:blipFill>
        <p:spPr>
          <a:xfrm>
            <a:off x="6355080" y="566928"/>
            <a:ext cx="5349240" cy="5440680"/>
          </a:xfrm>
          <a:prstGeom prst="rect">
            <a:avLst/>
          </a:prstGeom>
        </p:spPr>
      </p:pic>
      <p:sp>
        <p:nvSpPr>
          <p:cNvPr id="16" name="Shape 13"/>
          <p:cNvSpPr/>
          <p:nvPr/>
        </p:nvSpPr>
        <p:spPr>
          <a:xfrm>
            <a:off x="6656832" y="4892040"/>
            <a:ext cx="4754880" cy="658368"/>
          </a:xfrm>
          <a:prstGeom prst="roundRect">
            <a:avLst>
              <a:gd name="adj" fmla="val 11111"/>
            </a:avLst>
          </a:prstGeom>
          <a:solidFill>
            <a:srgbClr val="FFFFFF">
              <a:alpha val="9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6903720" y="5093208"/>
            <a:ext cx="4251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F3A5F"/>
                </a:solidFill>
              </a:rPr>
              <a:t>Place value helps us compare, read, and explain numbers.</a:t>
            </a:r>
            <a:endParaRPr lang="en-US" sz="18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583680"/>
            <a:ext cx="365760" cy="1463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Aptos"/>
                <a:ea typeface="Aptos"/>
                <a:cs typeface="Aptos"/>
              </a:defRPr>
            </a:lvl1pPr>
          </a:lstStyle>
          <a:p>
            <a:pPr algn="ctr"/>
            <a:fld id="{F7021451-1387-4CA6-816F-3879F97B5CBC}" type="slidenum">
              <a:rPr lang="en-US" b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566928"/>
            <a:ext cx="6400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F3A5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Question 3 and answer: fractions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621792" y="1051560"/>
            <a:ext cx="7498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5B697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the picture first, then say the answer.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731520" y="1417320"/>
            <a:ext cx="10972800" cy="4526280"/>
          </a:xfrm>
          <a:prstGeom prst="roundRect">
            <a:avLst>
              <a:gd name="adj" fmla="val 2424"/>
            </a:avLst>
          </a:prstGeom>
          <a:solidFill>
            <a:srgbClr val="FFFFFF"/>
          </a:solidFill>
          <a:ln w="12700">
            <a:solidFill>
              <a:srgbClr val="DCE5EE"/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1005840" y="1737360"/>
            <a:ext cx="4663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233142"/>
                </a:solidFill>
              </a:rPr>
              <a:t>Which is greater: </a:t>
            </a:r>
            <a:r>
              <a:rPr lang="en-US" sz="3000" b="1" dirty="0">
                <a:solidFill>
                  <a:srgbClr val="69B578"/>
                </a:solidFill>
              </a:rPr>
              <a:t>1/5</a:t>
            </a:r>
            <a:r>
              <a:rPr lang="en-US" sz="2400" dirty="0">
                <a:solidFill>
                  <a:srgbClr val="233142"/>
                </a:solidFill>
              </a:rPr>
              <a:t> or </a:t>
            </a:r>
            <a:r>
              <a:rPr lang="en-US" sz="3000" b="1" dirty="0">
                <a:solidFill>
                  <a:srgbClr val="4D8AF0"/>
                </a:solidFill>
              </a:rPr>
              <a:t>1/10</a:t>
            </a:r>
            <a:r>
              <a:rPr lang="en-US" sz="2400" dirty="0">
                <a:solidFill>
                  <a:srgbClr val="233142"/>
                </a:solidFill>
              </a:rPr>
              <a:t>?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1097280" y="2651760"/>
            <a:ext cx="466344" cy="384048"/>
          </a:xfrm>
          <a:prstGeom prst="rect">
            <a:avLst/>
          </a:prstGeom>
          <a:solidFill>
            <a:srgbClr val="69B578"/>
          </a:solidFill>
          <a:ln w="12700">
            <a:solidFill>
              <a:srgbClr val="69B57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572768" y="2651760"/>
            <a:ext cx="466344" cy="384048"/>
          </a:xfrm>
          <a:prstGeom prst="rect">
            <a:avLst/>
          </a:prstGeom>
          <a:solidFill>
            <a:srgbClr val="FFFFFF"/>
          </a:solidFill>
          <a:ln w="12700">
            <a:solidFill>
              <a:srgbClr val="69B57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2048256" y="2651760"/>
            <a:ext cx="466344" cy="384048"/>
          </a:xfrm>
          <a:prstGeom prst="rect">
            <a:avLst/>
          </a:prstGeom>
          <a:solidFill>
            <a:srgbClr val="FFFFFF"/>
          </a:solidFill>
          <a:ln w="12700">
            <a:solidFill>
              <a:srgbClr val="69B57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2523744" y="2651760"/>
            <a:ext cx="466344" cy="384048"/>
          </a:xfrm>
          <a:prstGeom prst="rect">
            <a:avLst/>
          </a:prstGeom>
          <a:solidFill>
            <a:srgbClr val="FFFFFF"/>
          </a:solidFill>
          <a:ln w="12700">
            <a:solidFill>
              <a:srgbClr val="69B57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2999232" y="2651760"/>
            <a:ext cx="466344" cy="384048"/>
          </a:xfrm>
          <a:prstGeom prst="rect">
            <a:avLst/>
          </a:prstGeom>
          <a:solidFill>
            <a:srgbClr val="FFFFFF"/>
          </a:solidFill>
          <a:ln w="12700">
            <a:solidFill>
              <a:srgbClr val="69B57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1097280" y="3090672"/>
            <a:ext cx="23774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233142"/>
                </a:solidFill>
              </a:rPr>
              <a:t>1/5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1097280" y="3611880"/>
            <a:ext cx="228600" cy="384048"/>
          </a:xfrm>
          <a:prstGeom prst="rect">
            <a:avLst/>
          </a:prstGeom>
          <a:solidFill>
            <a:srgbClr val="4D8AF0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1335024" y="3611880"/>
            <a:ext cx="228600" cy="384048"/>
          </a:xfrm>
          <a:prstGeom prst="rect">
            <a:avLst/>
          </a:prstGeom>
          <a:solidFill>
            <a:srgbClr val="FFFFFF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1572768" y="3611880"/>
            <a:ext cx="228600" cy="384048"/>
          </a:xfrm>
          <a:prstGeom prst="rect">
            <a:avLst/>
          </a:prstGeom>
          <a:solidFill>
            <a:srgbClr val="FFFFFF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1810512" y="3611880"/>
            <a:ext cx="228600" cy="384048"/>
          </a:xfrm>
          <a:prstGeom prst="rect">
            <a:avLst/>
          </a:prstGeom>
          <a:solidFill>
            <a:srgbClr val="FFFFFF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2048256" y="3611880"/>
            <a:ext cx="228600" cy="384048"/>
          </a:xfrm>
          <a:prstGeom prst="rect">
            <a:avLst/>
          </a:prstGeom>
          <a:solidFill>
            <a:srgbClr val="FFFFFF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2286000" y="3611880"/>
            <a:ext cx="228600" cy="384048"/>
          </a:xfrm>
          <a:prstGeom prst="rect">
            <a:avLst/>
          </a:prstGeom>
          <a:solidFill>
            <a:srgbClr val="FFFFFF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2523744" y="3611880"/>
            <a:ext cx="228600" cy="384048"/>
          </a:xfrm>
          <a:prstGeom prst="rect">
            <a:avLst/>
          </a:prstGeom>
          <a:solidFill>
            <a:srgbClr val="FFFFFF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2761488" y="3611880"/>
            <a:ext cx="228600" cy="384048"/>
          </a:xfrm>
          <a:prstGeom prst="rect">
            <a:avLst/>
          </a:prstGeom>
          <a:solidFill>
            <a:srgbClr val="FFFFFF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2999232" y="3611880"/>
            <a:ext cx="228600" cy="384048"/>
          </a:xfrm>
          <a:prstGeom prst="rect">
            <a:avLst/>
          </a:prstGeom>
          <a:solidFill>
            <a:srgbClr val="FFFFFF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3236976" y="3611880"/>
            <a:ext cx="228600" cy="384048"/>
          </a:xfrm>
          <a:prstGeom prst="rect">
            <a:avLst/>
          </a:prstGeom>
          <a:solidFill>
            <a:srgbClr val="FFFFFF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1097280" y="4050792"/>
            <a:ext cx="23774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233142"/>
                </a:solidFill>
              </a:rPr>
              <a:t>1/10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6400800" y="2331720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69B578"/>
                </a:solidFill>
              </a:rPr>
              <a:t>Answer: 1/5 is greater.</a:t>
            </a:r>
            <a:endParaRPr lang="en-US" sz="2400" dirty="0"/>
          </a:p>
        </p:txBody>
      </p:sp>
      <p:sp>
        <p:nvSpPr>
          <p:cNvPr id="24" name="Text 22"/>
          <p:cNvSpPr/>
          <p:nvPr/>
        </p:nvSpPr>
        <p:spPr>
          <a:xfrm>
            <a:off x="6400800" y="2788920"/>
            <a:ext cx="42976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233142"/>
                </a:solidFill>
              </a:rPr>
              <a:t>Why? The whole was cut into fewer pieces, so each piece is bigger.</a:t>
            </a:r>
            <a:endParaRPr lang="en-US" sz="2000" dirty="0"/>
          </a:p>
        </p:txBody>
      </p:sp>
      <p:sp>
        <p:nvSpPr>
          <p:cNvPr id="25" name="Text 23"/>
          <p:cNvSpPr/>
          <p:nvPr/>
        </p:nvSpPr>
        <p:spPr>
          <a:xfrm>
            <a:off x="6446520" y="3657600"/>
            <a:ext cx="2011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3A5F"/>
                </a:solidFill>
              </a:rPr>
              <a:t>Decimal check: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1F3A5F"/>
                </a:solidFill>
              </a:rPr>
              <a:t>1/5 = 0.2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1F3A5F"/>
                </a:solidFill>
              </a:rPr>
              <a:t>1/10 = 0.1</a:t>
            </a:r>
            <a:endParaRPr lang="en-US" sz="2000" dirty="0"/>
          </a:p>
        </p:txBody>
      </p:sp>
      <p:sp>
        <p:nvSpPr>
          <p:cNvPr id="26" name="Shape 24"/>
          <p:cNvSpPr/>
          <p:nvPr/>
        </p:nvSpPr>
        <p:spPr>
          <a:xfrm>
            <a:off x="6309359" y="4825746"/>
            <a:ext cx="4588795" cy="868680"/>
          </a:xfrm>
          <a:prstGeom prst="roundRect">
            <a:avLst>
              <a:gd name="adj" fmla="val 8421"/>
            </a:avLst>
          </a:prstGeom>
          <a:solidFill>
            <a:srgbClr val="FFF7E5"/>
          </a:solidFill>
          <a:ln w="12700">
            <a:solidFill>
              <a:srgbClr val="F4C95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6446520" y="4850892"/>
            <a:ext cx="4709160" cy="722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33142"/>
                </a:solidFill>
              </a:rPr>
              <a:t>“Would you rather have 1 piece from 5 slices or 1 piece from 10 slices?”</a:t>
            </a:r>
            <a:endParaRPr lang="en-US" sz="1600" dirty="0"/>
          </a:p>
        </p:txBody>
      </p:sp>
      <p:sp>
        <p:nvSpPr>
          <p:cNvPr id="28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583680"/>
            <a:ext cx="365760" cy="1463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Aptos"/>
                <a:ea typeface="Aptos"/>
                <a:cs typeface="Aptos"/>
              </a:defRPr>
            </a:lvl1pPr>
          </a:lstStyle>
          <a:p>
            <a:pPr algn="ctr"/>
            <a:fld id="{F7021451-1387-4CA6-816F-3879F97B5CBC}" type="slidenum">
              <a:rPr lang="en-US" b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566928"/>
            <a:ext cx="6400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F3A5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Wrap-up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621792" y="1051560"/>
            <a:ext cx="7498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5B697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Finish with one final check and one sentence summary.</a:t>
            </a:r>
            <a:endParaRPr lang="en-US" sz="1400" dirty="0"/>
          </a:p>
        </p:txBody>
      </p:sp>
      <p:pic>
        <p:nvPicPr>
          <p:cNvPr id="4" name="Image 0" descr="/mnt/data/calculator_hand.jpg"/>
          <p:cNvPicPr>
            <a:picLocks noChangeAspect="1"/>
          </p:cNvPicPr>
          <p:nvPr/>
        </p:nvPicPr>
        <p:blipFill>
          <a:blip r:embed="rId3"/>
          <a:srcRect t="974" b="974"/>
          <a:stretch/>
        </p:blipFill>
        <p:spPr>
          <a:xfrm>
            <a:off x="7818120" y="1325880"/>
            <a:ext cx="3794760" cy="498348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31520" y="1417320"/>
            <a:ext cx="6629400" cy="4572000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12700">
            <a:solidFill>
              <a:srgbClr val="DCE5EE"/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1005840" y="1737360"/>
            <a:ext cx="1463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F3A5F"/>
                </a:solidFill>
              </a:rPr>
              <a:t>Remember:</a:t>
            </a:r>
            <a:endParaRPr lang="en-US" sz="2200" dirty="0"/>
          </a:p>
        </p:txBody>
      </p:sp>
      <p:sp>
        <p:nvSpPr>
          <p:cNvPr id="7" name="Shape 4"/>
          <p:cNvSpPr/>
          <p:nvPr/>
        </p:nvSpPr>
        <p:spPr>
          <a:xfrm>
            <a:off x="1051560" y="2240280"/>
            <a:ext cx="1828800" cy="731520"/>
          </a:xfrm>
          <a:prstGeom prst="roundRect">
            <a:avLst>
              <a:gd name="adj" fmla="val 10000"/>
            </a:avLst>
          </a:prstGeom>
          <a:solidFill>
            <a:srgbClr val="F2EEFF"/>
          </a:solidFill>
          <a:ln w="12700">
            <a:solidFill>
              <a:srgbClr val="D8CEF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143000" y="2395728"/>
            <a:ext cx="164592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7D6BCE"/>
                </a:solidFill>
              </a:rPr>
              <a:t>Whole numbers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b="1" dirty="0">
                <a:solidFill>
                  <a:srgbClr val="7D6BCE"/>
                </a:solidFill>
              </a:rPr>
              <a:t>Left is larger</a:t>
            </a:r>
            <a:endParaRPr lang="en-US" sz="1800" dirty="0"/>
          </a:p>
        </p:txBody>
      </p:sp>
      <p:sp>
        <p:nvSpPr>
          <p:cNvPr id="9" name="Shape 6"/>
          <p:cNvSpPr/>
          <p:nvPr/>
        </p:nvSpPr>
        <p:spPr>
          <a:xfrm>
            <a:off x="3154680" y="2240280"/>
            <a:ext cx="1828800" cy="731520"/>
          </a:xfrm>
          <a:prstGeom prst="roundRect">
            <a:avLst>
              <a:gd name="adj" fmla="val 10000"/>
            </a:avLst>
          </a:prstGeom>
          <a:solidFill>
            <a:srgbClr val="EEF6FF"/>
          </a:solidFill>
          <a:ln w="12700">
            <a:solidFill>
              <a:srgbClr val="C9DB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3246120" y="2395728"/>
            <a:ext cx="164592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4D8AF0"/>
                </a:solidFill>
              </a:rPr>
              <a:t>Decimals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b="1" dirty="0">
                <a:solidFill>
                  <a:srgbClr val="4D8AF0"/>
                </a:solidFill>
              </a:rPr>
              <a:t>Right is smaller</a:t>
            </a:r>
            <a:endParaRPr lang="en-US" sz="1800" dirty="0"/>
          </a:p>
        </p:txBody>
      </p:sp>
      <p:sp>
        <p:nvSpPr>
          <p:cNvPr id="11" name="Shape 8"/>
          <p:cNvSpPr/>
          <p:nvPr/>
        </p:nvSpPr>
        <p:spPr>
          <a:xfrm>
            <a:off x="5257800" y="2240280"/>
            <a:ext cx="1828800" cy="731520"/>
          </a:xfrm>
          <a:prstGeom prst="roundRect">
            <a:avLst>
              <a:gd name="adj" fmla="val 10000"/>
            </a:avLst>
          </a:prstGeom>
          <a:solidFill>
            <a:srgbClr val="EEF9F0"/>
          </a:solidFill>
          <a:ln w="12700">
            <a:solidFill>
              <a:srgbClr val="CDEAD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5349240" y="2395728"/>
            <a:ext cx="164592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69B578"/>
                </a:solidFill>
              </a:rPr>
              <a:t>Fractions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b="1" dirty="0">
                <a:solidFill>
                  <a:srgbClr val="69B578"/>
                </a:solidFill>
              </a:rPr>
              <a:t>Bottom tells size</a:t>
            </a:r>
            <a:endParaRPr lang="en-US" sz="1800" dirty="0"/>
          </a:p>
        </p:txBody>
      </p:sp>
      <p:sp>
        <p:nvSpPr>
          <p:cNvPr id="13" name="Text 10"/>
          <p:cNvSpPr/>
          <p:nvPr/>
        </p:nvSpPr>
        <p:spPr>
          <a:xfrm>
            <a:off x="1005840" y="3383280"/>
            <a:ext cx="1371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F3A5F"/>
                </a:solidFill>
              </a:rPr>
              <a:t>Exit ticket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1005840" y="3749040"/>
            <a:ext cx="3840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233142"/>
                </a:solidFill>
              </a:rPr>
              <a:t>Which is greater: 0.3 or 0.03?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233142"/>
                </a:solidFill>
              </a:rPr>
              <a:t>Explain using place value.</a:t>
            </a:r>
            <a:endParaRPr lang="en-US" sz="2400" dirty="0"/>
          </a:p>
        </p:txBody>
      </p:sp>
      <p:sp>
        <p:nvSpPr>
          <p:cNvPr id="15" name="Shape 12"/>
          <p:cNvSpPr/>
          <p:nvPr/>
        </p:nvSpPr>
        <p:spPr>
          <a:xfrm>
            <a:off x="1005840" y="4645152"/>
            <a:ext cx="4754880" cy="658368"/>
          </a:xfrm>
          <a:prstGeom prst="roundRect">
            <a:avLst>
              <a:gd name="adj" fmla="val 11111"/>
            </a:avLst>
          </a:prstGeom>
          <a:solidFill>
            <a:srgbClr val="FFF7E5"/>
          </a:solidFill>
          <a:ln w="12700">
            <a:solidFill>
              <a:srgbClr val="F4C95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1115568" y="4718304"/>
            <a:ext cx="453542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33142"/>
                </a:solidFill>
              </a:rPr>
              <a:t>Target answer: 0.3 is greater because 3 tenths is more than 3 hundredths.</a:t>
            </a:r>
            <a:endParaRPr lang="en-US" sz="16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583680"/>
            <a:ext cx="365760" cy="1463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Aptos"/>
                <a:ea typeface="Aptos"/>
                <a:cs typeface="Aptos"/>
              </a:defRPr>
            </a:lvl1pPr>
          </a:lstStyle>
          <a:p>
            <a:pPr algn="ctr"/>
            <a:fld id="{F7021451-1387-4CA6-816F-3879F97B5CBC}" type="slidenum">
              <a:rPr lang="en-US" b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59E603-CB9E-35F7-38DC-9F712E0BC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33" y="347090"/>
            <a:ext cx="11678816" cy="616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0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566928"/>
            <a:ext cx="6400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F3A5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Whole Numbers: the place tells the value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621792" y="1051560"/>
            <a:ext cx="7498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5B697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one example and say each digit out loud.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640080" y="1417320"/>
            <a:ext cx="6446520" cy="4480560"/>
          </a:xfrm>
          <a:prstGeom prst="roundRect">
            <a:avLst>
              <a:gd name="adj" fmla="val 2449"/>
            </a:avLst>
          </a:prstGeom>
          <a:solidFill>
            <a:srgbClr val="FFFFFF"/>
          </a:solidFill>
          <a:ln w="12700">
            <a:solidFill>
              <a:srgbClr val="DCE5EE"/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914400" y="1828800"/>
            <a:ext cx="978408" cy="438912"/>
          </a:xfrm>
          <a:prstGeom prst="roundRect">
            <a:avLst>
              <a:gd name="adj" fmla="val 8333"/>
            </a:avLst>
          </a:prstGeom>
          <a:solidFill>
            <a:srgbClr val="7D6BCE"/>
          </a:solidFill>
          <a:ln w="12700">
            <a:solidFill>
              <a:srgbClr val="7D6B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914400" y="1901952"/>
            <a:ext cx="9784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Thousands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914400" y="2295144"/>
            <a:ext cx="978408" cy="502920"/>
          </a:xfrm>
          <a:prstGeom prst="rect">
            <a:avLst/>
          </a:prstGeom>
          <a:solidFill>
            <a:srgbClr val="FFFFFF"/>
          </a:solidFill>
          <a:ln w="12700">
            <a:solidFill>
              <a:srgbClr val="7D6B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914400" y="2359152"/>
            <a:ext cx="9784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7D6BCE"/>
                </a:solidFill>
              </a:rPr>
              <a:t>3</a:t>
            </a:r>
            <a:endParaRPr lang="en-US" sz="3000" dirty="0"/>
          </a:p>
        </p:txBody>
      </p:sp>
      <p:sp>
        <p:nvSpPr>
          <p:cNvPr id="9" name="Shape 7"/>
          <p:cNvSpPr/>
          <p:nvPr/>
        </p:nvSpPr>
        <p:spPr>
          <a:xfrm>
            <a:off x="914400" y="2843784"/>
            <a:ext cx="978408" cy="438912"/>
          </a:xfrm>
          <a:prstGeom prst="rect">
            <a:avLst/>
          </a:prstGeom>
          <a:solidFill>
            <a:srgbClr val="F8FBFE"/>
          </a:solidFill>
          <a:ln w="12700">
            <a:solidFill>
              <a:srgbClr val="DCE5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914400" y="2935224"/>
            <a:ext cx="97840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233142"/>
                </a:solidFill>
              </a:rPr>
              <a:t>3,000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1938528" y="1828800"/>
            <a:ext cx="978408" cy="438912"/>
          </a:xfrm>
          <a:prstGeom prst="roundRect">
            <a:avLst>
              <a:gd name="adj" fmla="val 8333"/>
            </a:avLst>
          </a:prstGeom>
          <a:solidFill>
            <a:srgbClr val="F47C6C"/>
          </a:solidFill>
          <a:ln w="12700">
            <a:solidFill>
              <a:srgbClr val="F47C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1938528" y="1901952"/>
            <a:ext cx="9784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Hundreds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1938528" y="2295144"/>
            <a:ext cx="978408" cy="502920"/>
          </a:xfrm>
          <a:prstGeom prst="rect">
            <a:avLst/>
          </a:prstGeom>
          <a:solidFill>
            <a:srgbClr val="FFFFFF"/>
          </a:solidFill>
          <a:ln w="12700">
            <a:solidFill>
              <a:srgbClr val="F47C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1938528" y="2359152"/>
            <a:ext cx="9784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47C6C"/>
                </a:solidFill>
              </a:rPr>
              <a:t>6</a:t>
            </a:r>
            <a:endParaRPr lang="en-US" sz="3000" dirty="0"/>
          </a:p>
        </p:txBody>
      </p:sp>
      <p:sp>
        <p:nvSpPr>
          <p:cNvPr id="15" name="Shape 13"/>
          <p:cNvSpPr/>
          <p:nvPr/>
        </p:nvSpPr>
        <p:spPr>
          <a:xfrm>
            <a:off x="1938528" y="2843784"/>
            <a:ext cx="978408" cy="438912"/>
          </a:xfrm>
          <a:prstGeom prst="rect">
            <a:avLst/>
          </a:prstGeom>
          <a:solidFill>
            <a:srgbClr val="F8FBFE"/>
          </a:solidFill>
          <a:ln w="12700">
            <a:solidFill>
              <a:srgbClr val="DCE5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1938528" y="2935224"/>
            <a:ext cx="97840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233142"/>
                </a:solidFill>
              </a:rPr>
              <a:t>600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2962656" y="1828800"/>
            <a:ext cx="978408" cy="438912"/>
          </a:xfrm>
          <a:prstGeom prst="roundRect">
            <a:avLst>
              <a:gd name="adj" fmla="val 8333"/>
            </a:avLst>
          </a:prstGeom>
          <a:solidFill>
            <a:srgbClr val="F4C95D"/>
          </a:solidFill>
          <a:ln w="12700">
            <a:solidFill>
              <a:srgbClr val="F4C95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2962656" y="1901952"/>
            <a:ext cx="9784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Tens</a:t>
            </a:r>
            <a:endParaRPr lang="en-US" sz="1400" dirty="0"/>
          </a:p>
        </p:txBody>
      </p:sp>
      <p:sp>
        <p:nvSpPr>
          <p:cNvPr id="19" name="Shape 17"/>
          <p:cNvSpPr/>
          <p:nvPr/>
        </p:nvSpPr>
        <p:spPr>
          <a:xfrm>
            <a:off x="2962656" y="2295144"/>
            <a:ext cx="978408" cy="502920"/>
          </a:xfrm>
          <a:prstGeom prst="rect">
            <a:avLst/>
          </a:prstGeom>
          <a:solidFill>
            <a:srgbClr val="FFFFFF"/>
          </a:solidFill>
          <a:ln w="12700">
            <a:solidFill>
              <a:srgbClr val="F4C95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2962656" y="2359152"/>
            <a:ext cx="9784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4C95D"/>
                </a:solidFill>
              </a:rPr>
              <a:t>7</a:t>
            </a:r>
            <a:endParaRPr lang="en-US" sz="3000" dirty="0"/>
          </a:p>
        </p:txBody>
      </p:sp>
      <p:sp>
        <p:nvSpPr>
          <p:cNvPr id="21" name="Shape 19"/>
          <p:cNvSpPr/>
          <p:nvPr/>
        </p:nvSpPr>
        <p:spPr>
          <a:xfrm>
            <a:off x="2962656" y="2843784"/>
            <a:ext cx="978408" cy="438912"/>
          </a:xfrm>
          <a:prstGeom prst="rect">
            <a:avLst/>
          </a:prstGeom>
          <a:solidFill>
            <a:srgbClr val="F8FBFE"/>
          </a:solidFill>
          <a:ln w="12700">
            <a:solidFill>
              <a:srgbClr val="DCE5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2962656" y="2935224"/>
            <a:ext cx="97840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233142"/>
                </a:solidFill>
              </a:rPr>
              <a:t>70</a:t>
            </a:r>
            <a:endParaRPr lang="en-US" sz="1400" dirty="0"/>
          </a:p>
        </p:txBody>
      </p:sp>
      <p:sp>
        <p:nvSpPr>
          <p:cNvPr id="23" name="Shape 21"/>
          <p:cNvSpPr/>
          <p:nvPr/>
        </p:nvSpPr>
        <p:spPr>
          <a:xfrm>
            <a:off x="3986784" y="1828800"/>
            <a:ext cx="978408" cy="438912"/>
          </a:xfrm>
          <a:prstGeom prst="roundRect">
            <a:avLst>
              <a:gd name="adj" fmla="val 8333"/>
            </a:avLst>
          </a:prstGeom>
          <a:solidFill>
            <a:srgbClr val="2CA6A4"/>
          </a:solidFill>
          <a:ln w="12700">
            <a:solidFill>
              <a:srgbClr val="2CA6A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3986784" y="1901952"/>
            <a:ext cx="9784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Ones</a:t>
            </a:r>
            <a:endParaRPr lang="en-US" sz="1400" dirty="0"/>
          </a:p>
        </p:txBody>
      </p:sp>
      <p:sp>
        <p:nvSpPr>
          <p:cNvPr id="25" name="Shape 23"/>
          <p:cNvSpPr/>
          <p:nvPr/>
        </p:nvSpPr>
        <p:spPr>
          <a:xfrm>
            <a:off x="3986784" y="2295144"/>
            <a:ext cx="978408" cy="502920"/>
          </a:xfrm>
          <a:prstGeom prst="rect">
            <a:avLst/>
          </a:prstGeom>
          <a:solidFill>
            <a:srgbClr val="FFFFFF"/>
          </a:solidFill>
          <a:ln w="12700">
            <a:solidFill>
              <a:srgbClr val="2CA6A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3986784" y="2359152"/>
            <a:ext cx="9784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2CA6A4"/>
                </a:solidFill>
              </a:rPr>
              <a:t>2</a:t>
            </a:r>
            <a:endParaRPr lang="en-US" sz="3000" dirty="0"/>
          </a:p>
        </p:txBody>
      </p:sp>
      <p:sp>
        <p:nvSpPr>
          <p:cNvPr id="27" name="Shape 25"/>
          <p:cNvSpPr/>
          <p:nvPr/>
        </p:nvSpPr>
        <p:spPr>
          <a:xfrm>
            <a:off x="3986784" y="2843784"/>
            <a:ext cx="978408" cy="438912"/>
          </a:xfrm>
          <a:prstGeom prst="rect">
            <a:avLst/>
          </a:prstGeom>
          <a:solidFill>
            <a:srgbClr val="F8FBFE"/>
          </a:solidFill>
          <a:ln w="12700">
            <a:solidFill>
              <a:srgbClr val="DCE5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6"/>
          <p:cNvSpPr/>
          <p:nvPr/>
        </p:nvSpPr>
        <p:spPr>
          <a:xfrm>
            <a:off x="3986784" y="2935224"/>
            <a:ext cx="97840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233142"/>
                </a:solidFill>
              </a:rPr>
              <a:t>2</a:t>
            </a:r>
            <a:endParaRPr lang="en-US" sz="1400" dirty="0"/>
          </a:p>
        </p:txBody>
      </p:sp>
      <p:sp>
        <p:nvSpPr>
          <p:cNvPr id="29" name="Text 27"/>
          <p:cNvSpPr/>
          <p:nvPr/>
        </p:nvSpPr>
        <p:spPr>
          <a:xfrm>
            <a:off x="914400" y="1417320"/>
            <a:ext cx="2286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F3A5F"/>
                </a:solidFill>
              </a:rPr>
              <a:t>Example: 3,672</a:t>
            </a:r>
            <a:endParaRPr lang="en-US" sz="2200" dirty="0"/>
          </a:p>
        </p:txBody>
      </p:sp>
      <p:sp>
        <p:nvSpPr>
          <p:cNvPr id="30" name="Text 28"/>
          <p:cNvSpPr/>
          <p:nvPr/>
        </p:nvSpPr>
        <p:spPr>
          <a:xfrm>
            <a:off x="914400" y="3977640"/>
            <a:ext cx="47548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233142"/>
                </a:solidFill>
              </a:rPr>
              <a:t>Expanded form: </a:t>
            </a:r>
            <a:r>
              <a:rPr lang="en-US" sz="1800" b="1" dirty="0">
                <a:solidFill>
                  <a:srgbClr val="F47C6C"/>
                </a:solidFill>
              </a:rPr>
              <a:t>3,000 + 600 + 70 + 2</a:t>
            </a:r>
            <a:endParaRPr lang="en-US" sz="1800" dirty="0"/>
          </a:p>
        </p:txBody>
      </p:sp>
      <p:sp>
        <p:nvSpPr>
          <p:cNvPr id="31" name="Shape 29"/>
          <p:cNvSpPr/>
          <p:nvPr/>
        </p:nvSpPr>
        <p:spPr>
          <a:xfrm>
            <a:off x="914400" y="4434840"/>
            <a:ext cx="5394960" cy="822960"/>
          </a:xfrm>
          <a:prstGeom prst="roundRect">
            <a:avLst>
              <a:gd name="adj" fmla="val 8889"/>
            </a:avLst>
          </a:prstGeom>
          <a:solidFill>
            <a:srgbClr val="FFF7E5"/>
          </a:solidFill>
          <a:ln w="12700">
            <a:solidFill>
              <a:srgbClr val="F4C95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30"/>
          <p:cNvSpPr/>
          <p:nvPr/>
        </p:nvSpPr>
        <p:spPr>
          <a:xfrm>
            <a:off x="1024128" y="4507992"/>
            <a:ext cx="5175504" cy="676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33142"/>
                </a:solidFill>
              </a:rPr>
              <a:t>“The 6 is not just 6. It is 600 because it is in the hundreds place.”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7360920" y="1417320"/>
            <a:ext cx="4160520" cy="4480560"/>
          </a:xfrm>
          <a:prstGeom prst="roundRect">
            <a:avLst>
              <a:gd name="adj" fmla="val 2637"/>
            </a:avLst>
          </a:prstGeom>
          <a:solidFill>
            <a:srgbClr val="F8FBFE"/>
          </a:solidFill>
          <a:ln w="12700">
            <a:solidFill>
              <a:srgbClr val="DCE5EE"/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4" name="Text 32"/>
          <p:cNvSpPr/>
          <p:nvPr/>
        </p:nvSpPr>
        <p:spPr>
          <a:xfrm>
            <a:off x="7635240" y="1645920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3A5F"/>
                </a:solidFill>
              </a:rPr>
              <a:t>Quick picture clue</a:t>
            </a:r>
            <a:endParaRPr lang="en-US" sz="2000" dirty="0"/>
          </a:p>
        </p:txBody>
      </p:sp>
      <p:sp>
        <p:nvSpPr>
          <p:cNvPr id="35" name="Text 33"/>
          <p:cNvSpPr/>
          <p:nvPr/>
        </p:nvSpPr>
        <p:spPr>
          <a:xfrm>
            <a:off x="7635240" y="1965960"/>
            <a:ext cx="3291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5B6975"/>
                </a:solidFill>
              </a:rPr>
              <a:t>Left is larger in whole numbers.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7699248" y="2468880"/>
            <a:ext cx="292608" cy="1005840"/>
          </a:xfrm>
          <a:prstGeom prst="rect">
            <a:avLst/>
          </a:prstGeom>
          <a:solidFill>
            <a:srgbClr val="C9B8F5"/>
          </a:solidFill>
          <a:ln w="12700">
            <a:solidFill>
              <a:srgbClr val="7D6B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7" name="Shape 35"/>
          <p:cNvSpPr/>
          <p:nvPr/>
        </p:nvSpPr>
        <p:spPr>
          <a:xfrm>
            <a:off x="8046720" y="2468880"/>
            <a:ext cx="292608" cy="1005840"/>
          </a:xfrm>
          <a:prstGeom prst="rect">
            <a:avLst/>
          </a:prstGeom>
          <a:solidFill>
            <a:srgbClr val="C9B8F5"/>
          </a:solidFill>
          <a:ln w="12700">
            <a:solidFill>
              <a:srgbClr val="7D6B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Shape 36"/>
          <p:cNvSpPr/>
          <p:nvPr/>
        </p:nvSpPr>
        <p:spPr>
          <a:xfrm>
            <a:off x="8394192" y="2468880"/>
            <a:ext cx="292608" cy="1005840"/>
          </a:xfrm>
          <a:prstGeom prst="rect">
            <a:avLst/>
          </a:prstGeom>
          <a:solidFill>
            <a:srgbClr val="C9B8F5"/>
          </a:solidFill>
          <a:ln w="12700">
            <a:solidFill>
              <a:srgbClr val="7D6B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Shape 37"/>
          <p:cNvSpPr/>
          <p:nvPr/>
        </p:nvSpPr>
        <p:spPr>
          <a:xfrm>
            <a:off x="9144000" y="2578608"/>
            <a:ext cx="210312" cy="210312"/>
          </a:xfrm>
          <a:prstGeom prst="rect">
            <a:avLst/>
          </a:prstGeom>
          <a:solidFill>
            <a:srgbClr val="FFD2CA"/>
          </a:solidFill>
          <a:ln w="12700">
            <a:solidFill>
              <a:srgbClr val="F47C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Shape 38"/>
          <p:cNvSpPr/>
          <p:nvPr/>
        </p:nvSpPr>
        <p:spPr>
          <a:xfrm>
            <a:off x="9400032" y="2578608"/>
            <a:ext cx="210312" cy="210312"/>
          </a:xfrm>
          <a:prstGeom prst="rect">
            <a:avLst/>
          </a:prstGeom>
          <a:solidFill>
            <a:srgbClr val="FFD2CA"/>
          </a:solidFill>
          <a:ln w="12700">
            <a:solidFill>
              <a:srgbClr val="F47C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1" name="Shape 39"/>
          <p:cNvSpPr/>
          <p:nvPr/>
        </p:nvSpPr>
        <p:spPr>
          <a:xfrm>
            <a:off x="9656064" y="2578608"/>
            <a:ext cx="210312" cy="210312"/>
          </a:xfrm>
          <a:prstGeom prst="rect">
            <a:avLst/>
          </a:prstGeom>
          <a:solidFill>
            <a:srgbClr val="FFD2CA"/>
          </a:solidFill>
          <a:ln w="12700">
            <a:solidFill>
              <a:srgbClr val="F47C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Shape 40"/>
          <p:cNvSpPr/>
          <p:nvPr/>
        </p:nvSpPr>
        <p:spPr>
          <a:xfrm>
            <a:off x="9144000" y="2834640"/>
            <a:ext cx="210312" cy="210312"/>
          </a:xfrm>
          <a:prstGeom prst="rect">
            <a:avLst/>
          </a:prstGeom>
          <a:solidFill>
            <a:srgbClr val="FFD2CA"/>
          </a:solidFill>
          <a:ln w="12700">
            <a:solidFill>
              <a:srgbClr val="F47C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3" name="Shape 41"/>
          <p:cNvSpPr/>
          <p:nvPr/>
        </p:nvSpPr>
        <p:spPr>
          <a:xfrm>
            <a:off x="9400032" y="2834640"/>
            <a:ext cx="210312" cy="210312"/>
          </a:xfrm>
          <a:prstGeom prst="rect">
            <a:avLst/>
          </a:prstGeom>
          <a:solidFill>
            <a:srgbClr val="FFD2CA"/>
          </a:solidFill>
          <a:ln w="12700">
            <a:solidFill>
              <a:srgbClr val="F47C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4" name="Shape 42"/>
          <p:cNvSpPr/>
          <p:nvPr/>
        </p:nvSpPr>
        <p:spPr>
          <a:xfrm>
            <a:off x="9656064" y="2834640"/>
            <a:ext cx="210312" cy="210312"/>
          </a:xfrm>
          <a:prstGeom prst="rect">
            <a:avLst/>
          </a:prstGeom>
          <a:solidFill>
            <a:srgbClr val="FFD2CA"/>
          </a:solidFill>
          <a:ln w="12700">
            <a:solidFill>
              <a:srgbClr val="F47C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5" name="Shape 43"/>
          <p:cNvSpPr/>
          <p:nvPr/>
        </p:nvSpPr>
        <p:spPr>
          <a:xfrm>
            <a:off x="7726680" y="3794760"/>
            <a:ext cx="201168" cy="201168"/>
          </a:xfrm>
          <a:prstGeom prst="rect">
            <a:avLst/>
          </a:prstGeom>
          <a:solidFill>
            <a:srgbClr val="FCEAB0"/>
          </a:solidFill>
          <a:ln w="12700">
            <a:solidFill>
              <a:srgbClr val="E3B8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6" name="Shape 44"/>
          <p:cNvSpPr/>
          <p:nvPr/>
        </p:nvSpPr>
        <p:spPr>
          <a:xfrm>
            <a:off x="7982712" y="3794760"/>
            <a:ext cx="201168" cy="201168"/>
          </a:xfrm>
          <a:prstGeom prst="rect">
            <a:avLst/>
          </a:prstGeom>
          <a:solidFill>
            <a:srgbClr val="FCEAB0"/>
          </a:solidFill>
          <a:ln w="12700">
            <a:solidFill>
              <a:srgbClr val="E3B8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7" name="Shape 45"/>
          <p:cNvSpPr/>
          <p:nvPr/>
        </p:nvSpPr>
        <p:spPr>
          <a:xfrm>
            <a:off x="8238744" y="3794760"/>
            <a:ext cx="201168" cy="201168"/>
          </a:xfrm>
          <a:prstGeom prst="rect">
            <a:avLst/>
          </a:prstGeom>
          <a:solidFill>
            <a:srgbClr val="FCEAB0"/>
          </a:solidFill>
          <a:ln w="12700">
            <a:solidFill>
              <a:srgbClr val="E3B8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8" name="Shape 46"/>
          <p:cNvSpPr/>
          <p:nvPr/>
        </p:nvSpPr>
        <p:spPr>
          <a:xfrm>
            <a:off x="8494776" y="3794760"/>
            <a:ext cx="201168" cy="201168"/>
          </a:xfrm>
          <a:prstGeom prst="rect">
            <a:avLst/>
          </a:prstGeom>
          <a:solidFill>
            <a:srgbClr val="FCEAB0"/>
          </a:solidFill>
          <a:ln w="12700">
            <a:solidFill>
              <a:srgbClr val="E3B8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9" name="Shape 47"/>
          <p:cNvSpPr/>
          <p:nvPr/>
        </p:nvSpPr>
        <p:spPr>
          <a:xfrm>
            <a:off x="8750808" y="3794760"/>
            <a:ext cx="201168" cy="201168"/>
          </a:xfrm>
          <a:prstGeom prst="rect">
            <a:avLst/>
          </a:prstGeom>
          <a:solidFill>
            <a:srgbClr val="FCEAB0"/>
          </a:solidFill>
          <a:ln w="12700">
            <a:solidFill>
              <a:srgbClr val="E3B8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0" name="Shape 48"/>
          <p:cNvSpPr/>
          <p:nvPr/>
        </p:nvSpPr>
        <p:spPr>
          <a:xfrm>
            <a:off x="9006840" y="3794760"/>
            <a:ext cx="201168" cy="201168"/>
          </a:xfrm>
          <a:prstGeom prst="rect">
            <a:avLst/>
          </a:prstGeom>
          <a:solidFill>
            <a:srgbClr val="FCEAB0"/>
          </a:solidFill>
          <a:ln w="12700">
            <a:solidFill>
              <a:srgbClr val="E3B8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1" name="Shape 49"/>
          <p:cNvSpPr/>
          <p:nvPr/>
        </p:nvSpPr>
        <p:spPr>
          <a:xfrm>
            <a:off x="9262872" y="3794760"/>
            <a:ext cx="201168" cy="201168"/>
          </a:xfrm>
          <a:prstGeom prst="rect">
            <a:avLst/>
          </a:prstGeom>
          <a:solidFill>
            <a:srgbClr val="FCEAB0"/>
          </a:solidFill>
          <a:ln w="12700">
            <a:solidFill>
              <a:srgbClr val="E3B8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2" name="Shape 50"/>
          <p:cNvSpPr/>
          <p:nvPr/>
        </p:nvSpPr>
        <p:spPr>
          <a:xfrm>
            <a:off x="9875520" y="3767328"/>
            <a:ext cx="164592" cy="164592"/>
          </a:xfrm>
          <a:prstGeom prst="ellipse">
            <a:avLst/>
          </a:prstGeom>
          <a:solidFill>
            <a:srgbClr val="A9E3DF"/>
          </a:solidFill>
          <a:ln w="12700">
            <a:solidFill>
              <a:srgbClr val="2CA6A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3" name="Shape 51"/>
          <p:cNvSpPr/>
          <p:nvPr/>
        </p:nvSpPr>
        <p:spPr>
          <a:xfrm>
            <a:off x="10195560" y="3767328"/>
            <a:ext cx="164592" cy="164592"/>
          </a:xfrm>
          <a:prstGeom prst="ellipse">
            <a:avLst/>
          </a:prstGeom>
          <a:solidFill>
            <a:srgbClr val="A9E3DF"/>
          </a:solidFill>
          <a:ln w="12700">
            <a:solidFill>
              <a:srgbClr val="2CA6A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4" name="Text 52"/>
          <p:cNvSpPr/>
          <p:nvPr/>
        </p:nvSpPr>
        <p:spPr>
          <a:xfrm>
            <a:off x="7461504" y="3497580"/>
            <a:ext cx="14630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7D6BCE"/>
                </a:solidFill>
              </a:rPr>
              <a:t>3 thousands</a:t>
            </a:r>
            <a:endParaRPr lang="en-US" sz="1400" dirty="0"/>
          </a:p>
        </p:txBody>
      </p:sp>
      <p:sp>
        <p:nvSpPr>
          <p:cNvPr id="55" name="Text 53"/>
          <p:cNvSpPr/>
          <p:nvPr/>
        </p:nvSpPr>
        <p:spPr>
          <a:xfrm>
            <a:off x="8963919" y="3099816"/>
            <a:ext cx="10972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F47C6C"/>
                </a:solidFill>
              </a:rPr>
              <a:t>6 hundreds</a:t>
            </a:r>
            <a:endParaRPr lang="en-US" sz="1400" dirty="0"/>
          </a:p>
        </p:txBody>
      </p:sp>
      <p:sp>
        <p:nvSpPr>
          <p:cNvPr id="56" name="Text 54"/>
          <p:cNvSpPr/>
          <p:nvPr/>
        </p:nvSpPr>
        <p:spPr>
          <a:xfrm>
            <a:off x="7726680" y="4041648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B48806"/>
                </a:solidFill>
              </a:rPr>
              <a:t>7 tens</a:t>
            </a:r>
            <a:endParaRPr lang="en-US" sz="1400" dirty="0"/>
          </a:p>
        </p:txBody>
      </p:sp>
      <p:sp>
        <p:nvSpPr>
          <p:cNvPr id="57" name="Text 55"/>
          <p:cNvSpPr/>
          <p:nvPr/>
        </p:nvSpPr>
        <p:spPr>
          <a:xfrm>
            <a:off x="9761220" y="4041648"/>
            <a:ext cx="731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2CA6A4"/>
                </a:solidFill>
              </a:rPr>
              <a:t>2 ones</a:t>
            </a:r>
            <a:endParaRPr lang="en-US" sz="1400" dirty="0"/>
          </a:p>
        </p:txBody>
      </p:sp>
      <p:sp>
        <p:nvSpPr>
          <p:cNvPr id="58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583680"/>
            <a:ext cx="365760" cy="1463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Aptos"/>
                <a:ea typeface="Aptos"/>
                <a:cs typeface="Aptos"/>
              </a:defRPr>
            </a:lvl1pPr>
          </a:lstStyle>
          <a:p>
            <a:pPr algn="ctr"/>
            <a:fld id="{F7021451-1387-4CA6-816F-3879F97B5CBC}" type="slidenum">
              <a:rPr lang="en-US" b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10" grpId="0" animBg="1"/>
      <p:bldP spid="11" grpId="0" animBg="1"/>
      <p:bldP spid="13" grpId="0" animBg="1"/>
      <p:bldP spid="16" grpId="0" animBg="1"/>
      <p:bldP spid="17" grpId="0" animBg="1"/>
      <p:bldP spid="19" grpId="0" animBg="1"/>
      <p:bldP spid="22" grpId="0" animBg="1"/>
      <p:bldP spid="23" grpId="0" animBg="1"/>
      <p:bldP spid="25" grpId="0" animBg="1"/>
      <p:bldP spid="27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566928"/>
            <a:ext cx="6400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F3A5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Decimals: each step right gets smaller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621792" y="1051560"/>
            <a:ext cx="7498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5B697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Connect decimals to money and to fractions.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640080" y="1417320"/>
            <a:ext cx="4023360" cy="4480560"/>
          </a:xfrm>
          <a:prstGeom prst="roundRect">
            <a:avLst>
              <a:gd name="adj" fmla="val 2727"/>
            </a:avLst>
          </a:prstGeom>
          <a:solidFill>
            <a:srgbClr val="FFFFFF"/>
          </a:solidFill>
          <a:ln w="12700">
            <a:solidFill>
              <a:srgbClr val="DCE5EE"/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914400" y="1627632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F3A5F"/>
                </a:solidFill>
              </a:rPr>
              <a:t>Example: 0.45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914400" y="2057400"/>
            <a:ext cx="22860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4D8AF0"/>
                </a:solidFill>
              </a:rPr>
              <a:t>4 tenths = 0.4</a:t>
            </a:r>
            <a:endParaRPr lang="en-US" sz="1800" dirty="0"/>
          </a:p>
        </p:txBody>
      </p:sp>
      <p:sp>
        <p:nvSpPr>
          <p:cNvPr id="7" name="Shape 5"/>
          <p:cNvSpPr/>
          <p:nvPr/>
        </p:nvSpPr>
        <p:spPr>
          <a:xfrm>
            <a:off x="914400" y="2468880"/>
            <a:ext cx="301752" cy="329184"/>
          </a:xfrm>
          <a:prstGeom prst="rect">
            <a:avLst/>
          </a:prstGeom>
          <a:solidFill>
            <a:srgbClr val="4D8AF0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1225296" y="2468880"/>
            <a:ext cx="301752" cy="329184"/>
          </a:xfrm>
          <a:prstGeom prst="rect">
            <a:avLst/>
          </a:prstGeom>
          <a:solidFill>
            <a:srgbClr val="4D8AF0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1536192" y="2468880"/>
            <a:ext cx="301752" cy="329184"/>
          </a:xfrm>
          <a:prstGeom prst="rect">
            <a:avLst/>
          </a:prstGeom>
          <a:solidFill>
            <a:srgbClr val="4D8AF0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1847088" y="2468880"/>
            <a:ext cx="301752" cy="329184"/>
          </a:xfrm>
          <a:prstGeom prst="rect">
            <a:avLst/>
          </a:prstGeom>
          <a:solidFill>
            <a:srgbClr val="4D8AF0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2157984" y="2468880"/>
            <a:ext cx="301752" cy="329184"/>
          </a:xfrm>
          <a:prstGeom prst="rect">
            <a:avLst/>
          </a:prstGeom>
          <a:solidFill>
            <a:srgbClr val="FFFFFF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2468880" y="2468880"/>
            <a:ext cx="301752" cy="329184"/>
          </a:xfrm>
          <a:prstGeom prst="rect">
            <a:avLst/>
          </a:prstGeom>
          <a:solidFill>
            <a:srgbClr val="FFFFFF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2779776" y="2468880"/>
            <a:ext cx="301752" cy="329184"/>
          </a:xfrm>
          <a:prstGeom prst="rect">
            <a:avLst/>
          </a:prstGeom>
          <a:solidFill>
            <a:srgbClr val="FFFFFF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3090672" y="2468880"/>
            <a:ext cx="301752" cy="329184"/>
          </a:xfrm>
          <a:prstGeom prst="rect">
            <a:avLst/>
          </a:prstGeom>
          <a:solidFill>
            <a:srgbClr val="FFFFFF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3401568" y="2468880"/>
            <a:ext cx="301752" cy="329184"/>
          </a:xfrm>
          <a:prstGeom prst="rect">
            <a:avLst/>
          </a:prstGeom>
          <a:solidFill>
            <a:srgbClr val="FFFFFF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3712464" y="2468880"/>
            <a:ext cx="301752" cy="329184"/>
          </a:xfrm>
          <a:prstGeom prst="rect">
            <a:avLst/>
          </a:prstGeom>
          <a:solidFill>
            <a:srgbClr val="FFFFFF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914400" y="2834640"/>
            <a:ext cx="3200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33142"/>
                </a:solidFill>
              </a:rPr>
              <a:t>A strip with 4 out of 10 parts shaded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914400" y="3246120"/>
            <a:ext cx="2560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47C6C"/>
                </a:solidFill>
              </a:rPr>
              <a:t>5 hundredths = 0.05</a:t>
            </a:r>
            <a:endParaRPr lang="en-US" sz="1800" dirty="0"/>
          </a:p>
        </p:txBody>
      </p:sp>
      <p:sp>
        <p:nvSpPr>
          <p:cNvPr id="19" name="Shape 17"/>
          <p:cNvSpPr/>
          <p:nvPr/>
        </p:nvSpPr>
        <p:spPr>
          <a:xfrm>
            <a:off x="914400" y="3611880"/>
            <a:ext cx="129845" cy="129845"/>
          </a:xfrm>
          <a:prstGeom prst="rect">
            <a:avLst/>
          </a:prstGeom>
          <a:solidFill>
            <a:srgbClr val="F47C6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1046988" y="3611880"/>
            <a:ext cx="129845" cy="129845"/>
          </a:xfrm>
          <a:prstGeom prst="rect">
            <a:avLst/>
          </a:prstGeom>
          <a:solidFill>
            <a:srgbClr val="F47C6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1179576" y="3611880"/>
            <a:ext cx="129845" cy="129845"/>
          </a:xfrm>
          <a:prstGeom prst="rect">
            <a:avLst/>
          </a:prstGeom>
          <a:solidFill>
            <a:srgbClr val="F47C6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1312164" y="3611880"/>
            <a:ext cx="129845" cy="129845"/>
          </a:xfrm>
          <a:prstGeom prst="rect">
            <a:avLst/>
          </a:prstGeom>
          <a:solidFill>
            <a:srgbClr val="F47C6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1444752" y="3611880"/>
            <a:ext cx="129845" cy="129845"/>
          </a:xfrm>
          <a:prstGeom prst="rect">
            <a:avLst/>
          </a:prstGeom>
          <a:solidFill>
            <a:srgbClr val="F47C6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1577340" y="3611880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1709928" y="3611880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1842516" y="3611880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Shape 25"/>
          <p:cNvSpPr/>
          <p:nvPr/>
        </p:nvSpPr>
        <p:spPr>
          <a:xfrm>
            <a:off x="1975104" y="3611880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Shape 26"/>
          <p:cNvSpPr/>
          <p:nvPr/>
        </p:nvSpPr>
        <p:spPr>
          <a:xfrm>
            <a:off x="2107692" y="3611880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Shape 27"/>
          <p:cNvSpPr/>
          <p:nvPr/>
        </p:nvSpPr>
        <p:spPr>
          <a:xfrm>
            <a:off x="914400" y="3744468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Shape 28"/>
          <p:cNvSpPr/>
          <p:nvPr/>
        </p:nvSpPr>
        <p:spPr>
          <a:xfrm>
            <a:off x="1046988" y="3744468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Shape 29"/>
          <p:cNvSpPr/>
          <p:nvPr/>
        </p:nvSpPr>
        <p:spPr>
          <a:xfrm>
            <a:off x="1179576" y="3744468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Shape 30"/>
          <p:cNvSpPr/>
          <p:nvPr/>
        </p:nvSpPr>
        <p:spPr>
          <a:xfrm>
            <a:off x="1312164" y="3744468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Shape 31"/>
          <p:cNvSpPr/>
          <p:nvPr/>
        </p:nvSpPr>
        <p:spPr>
          <a:xfrm>
            <a:off x="1444752" y="3744468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Shape 32"/>
          <p:cNvSpPr/>
          <p:nvPr/>
        </p:nvSpPr>
        <p:spPr>
          <a:xfrm>
            <a:off x="1577340" y="3744468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Shape 33"/>
          <p:cNvSpPr/>
          <p:nvPr/>
        </p:nvSpPr>
        <p:spPr>
          <a:xfrm>
            <a:off x="1709928" y="3744468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Shape 34"/>
          <p:cNvSpPr/>
          <p:nvPr/>
        </p:nvSpPr>
        <p:spPr>
          <a:xfrm>
            <a:off x="1842516" y="3744468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7" name="Shape 35"/>
          <p:cNvSpPr/>
          <p:nvPr/>
        </p:nvSpPr>
        <p:spPr>
          <a:xfrm>
            <a:off x="1975104" y="3744468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Shape 36"/>
          <p:cNvSpPr/>
          <p:nvPr/>
        </p:nvSpPr>
        <p:spPr>
          <a:xfrm>
            <a:off x="2107692" y="3744468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Shape 37"/>
          <p:cNvSpPr/>
          <p:nvPr/>
        </p:nvSpPr>
        <p:spPr>
          <a:xfrm>
            <a:off x="914400" y="3877056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Shape 38"/>
          <p:cNvSpPr/>
          <p:nvPr/>
        </p:nvSpPr>
        <p:spPr>
          <a:xfrm>
            <a:off x="1046988" y="3877056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1" name="Shape 39"/>
          <p:cNvSpPr/>
          <p:nvPr/>
        </p:nvSpPr>
        <p:spPr>
          <a:xfrm>
            <a:off x="1179576" y="3877056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Shape 40"/>
          <p:cNvSpPr/>
          <p:nvPr/>
        </p:nvSpPr>
        <p:spPr>
          <a:xfrm>
            <a:off x="1312164" y="3877056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3" name="Shape 41"/>
          <p:cNvSpPr/>
          <p:nvPr/>
        </p:nvSpPr>
        <p:spPr>
          <a:xfrm>
            <a:off x="1444752" y="3877056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4" name="Shape 42"/>
          <p:cNvSpPr/>
          <p:nvPr/>
        </p:nvSpPr>
        <p:spPr>
          <a:xfrm>
            <a:off x="1577340" y="3877056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5" name="Shape 43"/>
          <p:cNvSpPr/>
          <p:nvPr/>
        </p:nvSpPr>
        <p:spPr>
          <a:xfrm>
            <a:off x="1709928" y="3877056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6" name="Shape 44"/>
          <p:cNvSpPr/>
          <p:nvPr/>
        </p:nvSpPr>
        <p:spPr>
          <a:xfrm>
            <a:off x="1842516" y="3877056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7" name="Shape 45"/>
          <p:cNvSpPr/>
          <p:nvPr/>
        </p:nvSpPr>
        <p:spPr>
          <a:xfrm>
            <a:off x="1975104" y="3877056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8" name="Shape 46"/>
          <p:cNvSpPr/>
          <p:nvPr/>
        </p:nvSpPr>
        <p:spPr>
          <a:xfrm>
            <a:off x="2107692" y="3877056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9" name="Shape 47"/>
          <p:cNvSpPr/>
          <p:nvPr/>
        </p:nvSpPr>
        <p:spPr>
          <a:xfrm>
            <a:off x="914400" y="4009644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0" name="Shape 48"/>
          <p:cNvSpPr/>
          <p:nvPr/>
        </p:nvSpPr>
        <p:spPr>
          <a:xfrm>
            <a:off x="1046988" y="4009644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1" name="Shape 49"/>
          <p:cNvSpPr/>
          <p:nvPr/>
        </p:nvSpPr>
        <p:spPr>
          <a:xfrm>
            <a:off x="1179576" y="4009644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2" name="Shape 50"/>
          <p:cNvSpPr/>
          <p:nvPr/>
        </p:nvSpPr>
        <p:spPr>
          <a:xfrm>
            <a:off x="1312164" y="4009644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3" name="Shape 51"/>
          <p:cNvSpPr/>
          <p:nvPr/>
        </p:nvSpPr>
        <p:spPr>
          <a:xfrm>
            <a:off x="1444752" y="4009644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4" name="Shape 52"/>
          <p:cNvSpPr/>
          <p:nvPr/>
        </p:nvSpPr>
        <p:spPr>
          <a:xfrm>
            <a:off x="1577340" y="4009644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5" name="Shape 53"/>
          <p:cNvSpPr/>
          <p:nvPr/>
        </p:nvSpPr>
        <p:spPr>
          <a:xfrm>
            <a:off x="1709928" y="4009644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6" name="Shape 54"/>
          <p:cNvSpPr/>
          <p:nvPr/>
        </p:nvSpPr>
        <p:spPr>
          <a:xfrm>
            <a:off x="1842516" y="4009644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7" name="Shape 55"/>
          <p:cNvSpPr/>
          <p:nvPr/>
        </p:nvSpPr>
        <p:spPr>
          <a:xfrm>
            <a:off x="1975104" y="4009644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8" name="Shape 56"/>
          <p:cNvSpPr/>
          <p:nvPr/>
        </p:nvSpPr>
        <p:spPr>
          <a:xfrm>
            <a:off x="2107692" y="4009644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9" name="Shape 57"/>
          <p:cNvSpPr/>
          <p:nvPr/>
        </p:nvSpPr>
        <p:spPr>
          <a:xfrm>
            <a:off x="914400" y="4142232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0" name="Shape 58"/>
          <p:cNvSpPr/>
          <p:nvPr/>
        </p:nvSpPr>
        <p:spPr>
          <a:xfrm>
            <a:off x="1046988" y="4142232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1" name="Shape 59"/>
          <p:cNvSpPr/>
          <p:nvPr/>
        </p:nvSpPr>
        <p:spPr>
          <a:xfrm>
            <a:off x="1179576" y="4142232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2" name="Shape 60"/>
          <p:cNvSpPr/>
          <p:nvPr/>
        </p:nvSpPr>
        <p:spPr>
          <a:xfrm>
            <a:off x="1312164" y="4142232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3" name="Shape 61"/>
          <p:cNvSpPr/>
          <p:nvPr/>
        </p:nvSpPr>
        <p:spPr>
          <a:xfrm>
            <a:off x="1444752" y="4142232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4" name="Shape 62"/>
          <p:cNvSpPr/>
          <p:nvPr/>
        </p:nvSpPr>
        <p:spPr>
          <a:xfrm>
            <a:off x="1577340" y="4142232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5" name="Shape 63"/>
          <p:cNvSpPr/>
          <p:nvPr/>
        </p:nvSpPr>
        <p:spPr>
          <a:xfrm>
            <a:off x="1709928" y="4142232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6" name="Shape 64"/>
          <p:cNvSpPr/>
          <p:nvPr/>
        </p:nvSpPr>
        <p:spPr>
          <a:xfrm>
            <a:off x="1842516" y="4142232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7" name="Shape 65"/>
          <p:cNvSpPr/>
          <p:nvPr/>
        </p:nvSpPr>
        <p:spPr>
          <a:xfrm>
            <a:off x="1975104" y="4142232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8" name="Shape 66"/>
          <p:cNvSpPr/>
          <p:nvPr/>
        </p:nvSpPr>
        <p:spPr>
          <a:xfrm>
            <a:off x="2107692" y="4142232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9" name="Shape 67"/>
          <p:cNvSpPr/>
          <p:nvPr/>
        </p:nvSpPr>
        <p:spPr>
          <a:xfrm>
            <a:off x="914400" y="4274820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0" name="Shape 68"/>
          <p:cNvSpPr/>
          <p:nvPr/>
        </p:nvSpPr>
        <p:spPr>
          <a:xfrm>
            <a:off x="1046988" y="4274820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1" name="Shape 69"/>
          <p:cNvSpPr/>
          <p:nvPr/>
        </p:nvSpPr>
        <p:spPr>
          <a:xfrm>
            <a:off x="1179576" y="4274820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2" name="Shape 70"/>
          <p:cNvSpPr/>
          <p:nvPr/>
        </p:nvSpPr>
        <p:spPr>
          <a:xfrm>
            <a:off x="1312164" y="4274820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3" name="Shape 71"/>
          <p:cNvSpPr/>
          <p:nvPr/>
        </p:nvSpPr>
        <p:spPr>
          <a:xfrm>
            <a:off x="1444752" y="4274820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4" name="Shape 72"/>
          <p:cNvSpPr/>
          <p:nvPr/>
        </p:nvSpPr>
        <p:spPr>
          <a:xfrm>
            <a:off x="1577340" y="4274820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5" name="Shape 73"/>
          <p:cNvSpPr/>
          <p:nvPr/>
        </p:nvSpPr>
        <p:spPr>
          <a:xfrm>
            <a:off x="1709928" y="4274820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6" name="Shape 74"/>
          <p:cNvSpPr/>
          <p:nvPr/>
        </p:nvSpPr>
        <p:spPr>
          <a:xfrm>
            <a:off x="1842516" y="4274820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7" name="Shape 75"/>
          <p:cNvSpPr/>
          <p:nvPr/>
        </p:nvSpPr>
        <p:spPr>
          <a:xfrm>
            <a:off x="1975104" y="4274820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8" name="Shape 76"/>
          <p:cNvSpPr/>
          <p:nvPr/>
        </p:nvSpPr>
        <p:spPr>
          <a:xfrm>
            <a:off x="2107692" y="4274820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9" name="Shape 77"/>
          <p:cNvSpPr/>
          <p:nvPr/>
        </p:nvSpPr>
        <p:spPr>
          <a:xfrm>
            <a:off x="914400" y="4407408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0" name="Shape 78"/>
          <p:cNvSpPr/>
          <p:nvPr/>
        </p:nvSpPr>
        <p:spPr>
          <a:xfrm>
            <a:off x="1046988" y="4407408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1" name="Shape 79"/>
          <p:cNvSpPr/>
          <p:nvPr/>
        </p:nvSpPr>
        <p:spPr>
          <a:xfrm>
            <a:off x="1179576" y="4407408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2" name="Shape 80"/>
          <p:cNvSpPr/>
          <p:nvPr/>
        </p:nvSpPr>
        <p:spPr>
          <a:xfrm>
            <a:off x="1312164" y="4407408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3" name="Shape 81"/>
          <p:cNvSpPr/>
          <p:nvPr/>
        </p:nvSpPr>
        <p:spPr>
          <a:xfrm>
            <a:off x="1444752" y="4407408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4" name="Shape 82"/>
          <p:cNvSpPr/>
          <p:nvPr/>
        </p:nvSpPr>
        <p:spPr>
          <a:xfrm>
            <a:off x="1577340" y="4407408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5" name="Shape 83"/>
          <p:cNvSpPr/>
          <p:nvPr/>
        </p:nvSpPr>
        <p:spPr>
          <a:xfrm>
            <a:off x="1709928" y="4407408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6" name="Shape 84"/>
          <p:cNvSpPr/>
          <p:nvPr/>
        </p:nvSpPr>
        <p:spPr>
          <a:xfrm>
            <a:off x="1842516" y="4407408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7" name="Shape 85"/>
          <p:cNvSpPr/>
          <p:nvPr/>
        </p:nvSpPr>
        <p:spPr>
          <a:xfrm>
            <a:off x="1975104" y="4407408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8" name="Shape 86"/>
          <p:cNvSpPr/>
          <p:nvPr/>
        </p:nvSpPr>
        <p:spPr>
          <a:xfrm>
            <a:off x="2107692" y="4407408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9" name="Shape 87"/>
          <p:cNvSpPr/>
          <p:nvPr/>
        </p:nvSpPr>
        <p:spPr>
          <a:xfrm>
            <a:off x="914400" y="4539996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0" name="Shape 88"/>
          <p:cNvSpPr/>
          <p:nvPr/>
        </p:nvSpPr>
        <p:spPr>
          <a:xfrm>
            <a:off x="1046988" y="4539996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1" name="Shape 89"/>
          <p:cNvSpPr/>
          <p:nvPr/>
        </p:nvSpPr>
        <p:spPr>
          <a:xfrm>
            <a:off x="1179576" y="4539996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2" name="Shape 90"/>
          <p:cNvSpPr/>
          <p:nvPr/>
        </p:nvSpPr>
        <p:spPr>
          <a:xfrm>
            <a:off x="1312164" y="4539996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3" name="Shape 91"/>
          <p:cNvSpPr/>
          <p:nvPr/>
        </p:nvSpPr>
        <p:spPr>
          <a:xfrm>
            <a:off x="1444752" y="4539996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4" name="Shape 92"/>
          <p:cNvSpPr/>
          <p:nvPr/>
        </p:nvSpPr>
        <p:spPr>
          <a:xfrm>
            <a:off x="1577340" y="4539996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5" name="Shape 93"/>
          <p:cNvSpPr/>
          <p:nvPr/>
        </p:nvSpPr>
        <p:spPr>
          <a:xfrm>
            <a:off x="1709928" y="4539996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6" name="Shape 94"/>
          <p:cNvSpPr/>
          <p:nvPr/>
        </p:nvSpPr>
        <p:spPr>
          <a:xfrm>
            <a:off x="1842516" y="4539996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7" name="Shape 95"/>
          <p:cNvSpPr/>
          <p:nvPr/>
        </p:nvSpPr>
        <p:spPr>
          <a:xfrm>
            <a:off x="1975104" y="4539996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8" name="Shape 96"/>
          <p:cNvSpPr/>
          <p:nvPr/>
        </p:nvSpPr>
        <p:spPr>
          <a:xfrm>
            <a:off x="2107692" y="4539996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9" name="Shape 97"/>
          <p:cNvSpPr/>
          <p:nvPr/>
        </p:nvSpPr>
        <p:spPr>
          <a:xfrm>
            <a:off x="914400" y="4672584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0" name="Shape 98"/>
          <p:cNvSpPr/>
          <p:nvPr/>
        </p:nvSpPr>
        <p:spPr>
          <a:xfrm>
            <a:off x="1046988" y="4672584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1" name="Shape 99"/>
          <p:cNvSpPr/>
          <p:nvPr/>
        </p:nvSpPr>
        <p:spPr>
          <a:xfrm>
            <a:off x="1179576" y="4672584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2" name="Shape 100"/>
          <p:cNvSpPr/>
          <p:nvPr/>
        </p:nvSpPr>
        <p:spPr>
          <a:xfrm>
            <a:off x="1312164" y="4672584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3" name="Shape 101"/>
          <p:cNvSpPr/>
          <p:nvPr/>
        </p:nvSpPr>
        <p:spPr>
          <a:xfrm>
            <a:off x="1444752" y="4672584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4" name="Shape 102"/>
          <p:cNvSpPr/>
          <p:nvPr/>
        </p:nvSpPr>
        <p:spPr>
          <a:xfrm>
            <a:off x="1577340" y="4672584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5" name="Shape 103"/>
          <p:cNvSpPr/>
          <p:nvPr/>
        </p:nvSpPr>
        <p:spPr>
          <a:xfrm>
            <a:off x="1709928" y="4672584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6" name="Shape 104"/>
          <p:cNvSpPr/>
          <p:nvPr/>
        </p:nvSpPr>
        <p:spPr>
          <a:xfrm>
            <a:off x="1842516" y="4672584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7" name="Shape 105"/>
          <p:cNvSpPr/>
          <p:nvPr/>
        </p:nvSpPr>
        <p:spPr>
          <a:xfrm>
            <a:off x="1975104" y="4672584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8" name="Shape 106"/>
          <p:cNvSpPr/>
          <p:nvPr/>
        </p:nvSpPr>
        <p:spPr>
          <a:xfrm>
            <a:off x="2107692" y="4672584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9" name="Shape 107"/>
          <p:cNvSpPr/>
          <p:nvPr/>
        </p:nvSpPr>
        <p:spPr>
          <a:xfrm>
            <a:off x="914400" y="4805172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0" name="Shape 108"/>
          <p:cNvSpPr/>
          <p:nvPr/>
        </p:nvSpPr>
        <p:spPr>
          <a:xfrm>
            <a:off x="1046988" y="4805172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1" name="Shape 109"/>
          <p:cNvSpPr/>
          <p:nvPr/>
        </p:nvSpPr>
        <p:spPr>
          <a:xfrm>
            <a:off x="1179576" y="4805172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2" name="Shape 110"/>
          <p:cNvSpPr/>
          <p:nvPr/>
        </p:nvSpPr>
        <p:spPr>
          <a:xfrm>
            <a:off x="1312164" y="4805172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3" name="Shape 111"/>
          <p:cNvSpPr/>
          <p:nvPr/>
        </p:nvSpPr>
        <p:spPr>
          <a:xfrm>
            <a:off x="1444752" y="4805172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4" name="Shape 112"/>
          <p:cNvSpPr/>
          <p:nvPr/>
        </p:nvSpPr>
        <p:spPr>
          <a:xfrm>
            <a:off x="1577340" y="4805172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5" name="Shape 113"/>
          <p:cNvSpPr/>
          <p:nvPr/>
        </p:nvSpPr>
        <p:spPr>
          <a:xfrm>
            <a:off x="1709928" y="4805172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6" name="Shape 114"/>
          <p:cNvSpPr/>
          <p:nvPr/>
        </p:nvSpPr>
        <p:spPr>
          <a:xfrm>
            <a:off x="1842516" y="4805172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7" name="Shape 115"/>
          <p:cNvSpPr/>
          <p:nvPr/>
        </p:nvSpPr>
        <p:spPr>
          <a:xfrm>
            <a:off x="1975104" y="4805172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8" name="Shape 116"/>
          <p:cNvSpPr/>
          <p:nvPr/>
        </p:nvSpPr>
        <p:spPr>
          <a:xfrm>
            <a:off x="2107692" y="4805172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9" name="Text 117"/>
          <p:cNvSpPr/>
          <p:nvPr/>
        </p:nvSpPr>
        <p:spPr>
          <a:xfrm>
            <a:off x="914400" y="5010912"/>
            <a:ext cx="21945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33142"/>
                </a:solidFill>
              </a:rPr>
              <a:t>A 10×10 grid with 5 tiny boxes shaded</a:t>
            </a:r>
            <a:endParaRPr lang="en-US" sz="1400" dirty="0"/>
          </a:p>
        </p:txBody>
      </p:sp>
      <p:sp>
        <p:nvSpPr>
          <p:cNvPr id="120" name="Shape 118"/>
          <p:cNvSpPr/>
          <p:nvPr/>
        </p:nvSpPr>
        <p:spPr>
          <a:xfrm>
            <a:off x="4892040" y="1417320"/>
            <a:ext cx="6629400" cy="4480560"/>
          </a:xfrm>
          <a:prstGeom prst="roundRect">
            <a:avLst>
              <a:gd name="adj" fmla="val 2449"/>
            </a:avLst>
          </a:prstGeom>
          <a:solidFill>
            <a:srgbClr val="FFFFFF"/>
          </a:solidFill>
          <a:ln w="12700">
            <a:solidFill>
              <a:srgbClr val="DCE5EE"/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1" name="Text 119"/>
          <p:cNvSpPr/>
          <p:nvPr/>
        </p:nvSpPr>
        <p:spPr>
          <a:xfrm>
            <a:off x="5230368" y="1664208"/>
            <a:ext cx="1737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3A5F"/>
                </a:solidFill>
              </a:rPr>
              <a:t>Compare the pictures</a:t>
            </a:r>
            <a:endParaRPr lang="en-US" sz="2000" dirty="0"/>
          </a:p>
        </p:txBody>
      </p:sp>
      <p:sp>
        <p:nvSpPr>
          <p:cNvPr id="122" name="Shape 120"/>
          <p:cNvSpPr/>
          <p:nvPr/>
        </p:nvSpPr>
        <p:spPr>
          <a:xfrm>
            <a:off x="5257800" y="2148840"/>
            <a:ext cx="301752" cy="329184"/>
          </a:xfrm>
          <a:prstGeom prst="rect">
            <a:avLst/>
          </a:prstGeom>
          <a:solidFill>
            <a:srgbClr val="4D8AF0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3" name="Shape 121"/>
          <p:cNvSpPr/>
          <p:nvPr/>
        </p:nvSpPr>
        <p:spPr>
          <a:xfrm>
            <a:off x="5568696" y="2148840"/>
            <a:ext cx="301752" cy="329184"/>
          </a:xfrm>
          <a:prstGeom prst="rect">
            <a:avLst/>
          </a:prstGeom>
          <a:solidFill>
            <a:srgbClr val="4D8AF0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4" name="Shape 122"/>
          <p:cNvSpPr/>
          <p:nvPr/>
        </p:nvSpPr>
        <p:spPr>
          <a:xfrm>
            <a:off x="5879592" y="2148840"/>
            <a:ext cx="301752" cy="329184"/>
          </a:xfrm>
          <a:prstGeom prst="rect">
            <a:avLst/>
          </a:prstGeom>
          <a:solidFill>
            <a:srgbClr val="4D8AF0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5" name="Shape 123"/>
          <p:cNvSpPr/>
          <p:nvPr/>
        </p:nvSpPr>
        <p:spPr>
          <a:xfrm>
            <a:off x="6190488" y="2148840"/>
            <a:ext cx="301752" cy="329184"/>
          </a:xfrm>
          <a:prstGeom prst="rect">
            <a:avLst/>
          </a:prstGeom>
          <a:solidFill>
            <a:srgbClr val="4D8AF0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6" name="Shape 124"/>
          <p:cNvSpPr/>
          <p:nvPr/>
        </p:nvSpPr>
        <p:spPr>
          <a:xfrm>
            <a:off x="6501384" y="2148840"/>
            <a:ext cx="301752" cy="329184"/>
          </a:xfrm>
          <a:prstGeom prst="rect">
            <a:avLst/>
          </a:prstGeom>
          <a:solidFill>
            <a:srgbClr val="4D8AF0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7" name="Shape 125"/>
          <p:cNvSpPr/>
          <p:nvPr/>
        </p:nvSpPr>
        <p:spPr>
          <a:xfrm>
            <a:off x="6812280" y="2148840"/>
            <a:ext cx="301752" cy="329184"/>
          </a:xfrm>
          <a:prstGeom prst="rect">
            <a:avLst/>
          </a:prstGeom>
          <a:solidFill>
            <a:srgbClr val="4D8AF0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8" name="Shape 126"/>
          <p:cNvSpPr/>
          <p:nvPr/>
        </p:nvSpPr>
        <p:spPr>
          <a:xfrm>
            <a:off x="7123176" y="2148840"/>
            <a:ext cx="301752" cy="329184"/>
          </a:xfrm>
          <a:prstGeom prst="rect">
            <a:avLst/>
          </a:prstGeom>
          <a:solidFill>
            <a:srgbClr val="4D8AF0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9" name="Shape 127"/>
          <p:cNvSpPr/>
          <p:nvPr/>
        </p:nvSpPr>
        <p:spPr>
          <a:xfrm>
            <a:off x="7434072" y="2148840"/>
            <a:ext cx="301752" cy="329184"/>
          </a:xfrm>
          <a:prstGeom prst="rect">
            <a:avLst/>
          </a:prstGeom>
          <a:solidFill>
            <a:srgbClr val="4D8AF0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0" name="Shape 128"/>
          <p:cNvSpPr/>
          <p:nvPr/>
        </p:nvSpPr>
        <p:spPr>
          <a:xfrm>
            <a:off x="7744968" y="2148840"/>
            <a:ext cx="301752" cy="329184"/>
          </a:xfrm>
          <a:prstGeom prst="rect">
            <a:avLst/>
          </a:prstGeom>
          <a:solidFill>
            <a:srgbClr val="FFFFFF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1" name="Shape 129"/>
          <p:cNvSpPr/>
          <p:nvPr/>
        </p:nvSpPr>
        <p:spPr>
          <a:xfrm>
            <a:off x="8055864" y="2148840"/>
            <a:ext cx="301752" cy="329184"/>
          </a:xfrm>
          <a:prstGeom prst="rect">
            <a:avLst/>
          </a:prstGeom>
          <a:solidFill>
            <a:srgbClr val="FFFFFF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2" name="Text 130"/>
          <p:cNvSpPr/>
          <p:nvPr/>
        </p:nvSpPr>
        <p:spPr>
          <a:xfrm>
            <a:off x="5257800" y="2514600"/>
            <a:ext cx="3200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33142"/>
                </a:solidFill>
              </a:rPr>
              <a:t>0.8 = 8 tenths</a:t>
            </a:r>
            <a:endParaRPr lang="en-US" sz="1400" dirty="0"/>
          </a:p>
        </p:txBody>
      </p:sp>
      <p:sp>
        <p:nvSpPr>
          <p:cNvPr id="133" name="Shape 131"/>
          <p:cNvSpPr/>
          <p:nvPr/>
        </p:nvSpPr>
        <p:spPr>
          <a:xfrm>
            <a:off x="8641080" y="2240280"/>
            <a:ext cx="129845" cy="129845"/>
          </a:xfrm>
          <a:prstGeom prst="rect">
            <a:avLst/>
          </a:prstGeom>
          <a:solidFill>
            <a:srgbClr val="F47C6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4" name="Shape 132"/>
          <p:cNvSpPr/>
          <p:nvPr/>
        </p:nvSpPr>
        <p:spPr>
          <a:xfrm>
            <a:off x="8773668" y="2240280"/>
            <a:ext cx="129845" cy="129845"/>
          </a:xfrm>
          <a:prstGeom prst="rect">
            <a:avLst/>
          </a:prstGeom>
          <a:solidFill>
            <a:srgbClr val="F47C6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5" name="Shape 133"/>
          <p:cNvSpPr/>
          <p:nvPr/>
        </p:nvSpPr>
        <p:spPr>
          <a:xfrm>
            <a:off x="8906256" y="2240280"/>
            <a:ext cx="129845" cy="129845"/>
          </a:xfrm>
          <a:prstGeom prst="rect">
            <a:avLst/>
          </a:prstGeom>
          <a:solidFill>
            <a:srgbClr val="F47C6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6" name="Shape 134"/>
          <p:cNvSpPr/>
          <p:nvPr/>
        </p:nvSpPr>
        <p:spPr>
          <a:xfrm>
            <a:off x="9038844" y="2240280"/>
            <a:ext cx="129845" cy="129845"/>
          </a:xfrm>
          <a:prstGeom prst="rect">
            <a:avLst/>
          </a:prstGeom>
          <a:solidFill>
            <a:srgbClr val="F47C6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7" name="Shape 135"/>
          <p:cNvSpPr/>
          <p:nvPr/>
        </p:nvSpPr>
        <p:spPr>
          <a:xfrm>
            <a:off x="9171432" y="2240280"/>
            <a:ext cx="129845" cy="129845"/>
          </a:xfrm>
          <a:prstGeom prst="rect">
            <a:avLst/>
          </a:prstGeom>
          <a:solidFill>
            <a:srgbClr val="F47C6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8" name="Shape 136"/>
          <p:cNvSpPr/>
          <p:nvPr/>
        </p:nvSpPr>
        <p:spPr>
          <a:xfrm>
            <a:off x="9304020" y="2240280"/>
            <a:ext cx="129845" cy="129845"/>
          </a:xfrm>
          <a:prstGeom prst="rect">
            <a:avLst/>
          </a:prstGeom>
          <a:solidFill>
            <a:srgbClr val="F47C6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9" name="Shape 137"/>
          <p:cNvSpPr/>
          <p:nvPr/>
        </p:nvSpPr>
        <p:spPr>
          <a:xfrm>
            <a:off x="9436608" y="2240280"/>
            <a:ext cx="129845" cy="129845"/>
          </a:xfrm>
          <a:prstGeom prst="rect">
            <a:avLst/>
          </a:prstGeom>
          <a:solidFill>
            <a:srgbClr val="F47C6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0" name="Shape 138"/>
          <p:cNvSpPr/>
          <p:nvPr/>
        </p:nvSpPr>
        <p:spPr>
          <a:xfrm>
            <a:off x="9569196" y="2240280"/>
            <a:ext cx="129845" cy="129845"/>
          </a:xfrm>
          <a:prstGeom prst="rect">
            <a:avLst/>
          </a:prstGeom>
          <a:solidFill>
            <a:srgbClr val="F47C6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1" name="Shape 139"/>
          <p:cNvSpPr/>
          <p:nvPr/>
        </p:nvSpPr>
        <p:spPr>
          <a:xfrm>
            <a:off x="9701784" y="2240280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2" name="Shape 140"/>
          <p:cNvSpPr/>
          <p:nvPr/>
        </p:nvSpPr>
        <p:spPr>
          <a:xfrm>
            <a:off x="9834372" y="2240280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3" name="Shape 141"/>
          <p:cNvSpPr/>
          <p:nvPr/>
        </p:nvSpPr>
        <p:spPr>
          <a:xfrm>
            <a:off x="8641080" y="2372868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4" name="Shape 142"/>
          <p:cNvSpPr/>
          <p:nvPr/>
        </p:nvSpPr>
        <p:spPr>
          <a:xfrm>
            <a:off x="8773668" y="2372868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5" name="Shape 143"/>
          <p:cNvSpPr/>
          <p:nvPr/>
        </p:nvSpPr>
        <p:spPr>
          <a:xfrm>
            <a:off x="8906256" y="2372868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6" name="Shape 144"/>
          <p:cNvSpPr/>
          <p:nvPr/>
        </p:nvSpPr>
        <p:spPr>
          <a:xfrm>
            <a:off x="9038844" y="2372868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7" name="Shape 145"/>
          <p:cNvSpPr/>
          <p:nvPr/>
        </p:nvSpPr>
        <p:spPr>
          <a:xfrm>
            <a:off x="9171432" y="2372868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8" name="Shape 146"/>
          <p:cNvSpPr/>
          <p:nvPr/>
        </p:nvSpPr>
        <p:spPr>
          <a:xfrm>
            <a:off x="9304020" y="2372868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9" name="Shape 147"/>
          <p:cNvSpPr/>
          <p:nvPr/>
        </p:nvSpPr>
        <p:spPr>
          <a:xfrm>
            <a:off x="9436608" y="2372868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0" name="Shape 148"/>
          <p:cNvSpPr/>
          <p:nvPr/>
        </p:nvSpPr>
        <p:spPr>
          <a:xfrm>
            <a:off x="9569196" y="2372868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1" name="Shape 149"/>
          <p:cNvSpPr/>
          <p:nvPr/>
        </p:nvSpPr>
        <p:spPr>
          <a:xfrm>
            <a:off x="9701784" y="2372868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2" name="Shape 150"/>
          <p:cNvSpPr/>
          <p:nvPr/>
        </p:nvSpPr>
        <p:spPr>
          <a:xfrm>
            <a:off x="9834372" y="2372868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3" name="Shape 151"/>
          <p:cNvSpPr/>
          <p:nvPr/>
        </p:nvSpPr>
        <p:spPr>
          <a:xfrm>
            <a:off x="8641080" y="2505456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4" name="Shape 152"/>
          <p:cNvSpPr/>
          <p:nvPr/>
        </p:nvSpPr>
        <p:spPr>
          <a:xfrm>
            <a:off x="8773668" y="2505456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5" name="Shape 153"/>
          <p:cNvSpPr/>
          <p:nvPr/>
        </p:nvSpPr>
        <p:spPr>
          <a:xfrm>
            <a:off x="8906256" y="2505456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6" name="Shape 154"/>
          <p:cNvSpPr/>
          <p:nvPr/>
        </p:nvSpPr>
        <p:spPr>
          <a:xfrm>
            <a:off x="9038844" y="2505456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7" name="Shape 155"/>
          <p:cNvSpPr/>
          <p:nvPr/>
        </p:nvSpPr>
        <p:spPr>
          <a:xfrm>
            <a:off x="9171432" y="2505456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8" name="Shape 156"/>
          <p:cNvSpPr/>
          <p:nvPr/>
        </p:nvSpPr>
        <p:spPr>
          <a:xfrm>
            <a:off x="9304020" y="2505456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9" name="Shape 157"/>
          <p:cNvSpPr/>
          <p:nvPr/>
        </p:nvSpPr>
        <p:spPr>
          <a:xfrm>
            <a:off x="9436608" y="2505456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0" name="Shape 158"/>
          <p:cNvSpPr/>
          <p:nvPr/>
        </p:nvSpPr>
        <p:spPr>
          <a:xfrm>
            <a:off x="9569196" y="2505456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1" name="Shape 159"/>
          <p:cNvSpPr/>
          <p:nvPr/>
        </p:nvSpPr>
        <p:spPr>
          <a:xfrm>
            <a:off x="9701784" y="2505456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2" name="Shape 160"/>
          <p:cNvSpPr/>
          <p:nvPr/>
        </p:nvSpPr>
        <p:spPr>
          <a:xfrm>
            <a:off x="9834372" y="2505456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3" name="Shape 161"/>
          <p:cNvSpPr/>
          <p:nvPr/>
        </p:nvSpPr>
        <p:spPr>
          <a:xfrm>
            <a:off x="8641080" y="2638044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4" name="Shape 162"/>
          <p:cNvSpPr/>
          <p:nvPr/>
        </p:nvSpPr>
        <p:spPr>
          <a:xfrm>
            <a:off x="8773668" y="2638044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5" name="Shape 163"/>
          <p:cNvSpPr/>
          <p:nvPr/>
        </p:nvSpPr>
        <p:spPr>
          <a:xfrm>
            <a:off x="8906256" y="2638044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6" name="Shape 164"/>
          <p:cNvSpPr/>
          <p:nvPr/>
        </p:nvSpPr>
        <p:spPr>
          <a:xfrm>
            <a:off x="9038844" y="2638044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7" name="Shape 165"/>
          <p:cNvSpPr/>
          <p:nvPr/>
        </p:nvSpPr>
        <p:spPr>
          <a:xfrm>
            <a:off x="9171432" y="2638044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8" name="Shape 166"/>
          <p:cNvSpPr/>
          <p:nvPr/>
        </p:nvSpPr>
        <p:spPr>
          <a:xfrm>
            <a:off x="9304020" y="2638044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9" name="Shape 167"/>
          <p:cNvSpPr/>
          <p:nvPr/>
        </p:nvSpPr>
        <p:spPr>
          <a:xfrm>
            <a:off x="9436608" y="2638044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0" name="Shape 168"/>
          <p:cNvSpPr/>
          <p:nvPr/>
        </p:nvSpPr>
        <p:spPr>
          <a:xfrm>
            <a:off x="9569196" y="2638044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1" name="Shape 169"/>
          <p:cNvSpPr/>
          <p:nvPr/>
        </p:nvSpPr>
        <p:spPr>
          <a:xfrm>
            <a:off x="9701784" y="2638044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2" name="Shape 170"/>
          <p:cNvSpPr/>
          <p:nvPr/>
        </p:nvSpPr>
        <p:spPr>
          <a:xfrm>
            <a:off x="9834372" y="2638044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3" name="Shape 171"/>
          <p:cNvSpPr/>
          <p:nvPr/>
        </p:nvSpPr>
        <p:spPr>
          <a:xfrm>
            <a:off x="8641080" y="2770632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4" name="Shape 172"/>
          <p:cNvSpPr/>
          <p:nvPr/>
        </p:nvSpPr>
        <p:spPr>
          <a:xfrm>
            <a:off x="8773668" y="2770632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5" name="Shape 173"/>
          <p:cNvSpPr/>
          <p:nvPr/>
        </p:nvSpPr>
        <p:spPr>
          <a:xfrm>
            <a:off x="8906256" y="2770632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6" name="Shape 174"/>
          <p:cNvSpPr/>
          <p:nvPr/>
        </p:nvSpPr>
        <p:spPr>
          <a:xfrm>
            <a:off x="9038844" y="2770632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7" name="Shape 175"/>
          <p:cNvSpPr/>
          <p:nvPr/>
        </p:nvSpPr>
        <p:spPr>
          <a:xfrm>
            <a:off x="9171432" y="2770632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8" name="Shape 176"/>
          <p:cNvSpPr/>
          <p:nvPr/>
        </p:nvSpPr>
        <p:spPr>
          <a:xfrm>
            <a:off x="9304020" y="2770632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9" name="Shape 177"/>
          <p:cNvSpPr/>
          <p:nvPr/>
        </p:nvSpPr>
        <p:spPr>
          <a:xfrm>
            <a:off x="9436608" y="2770632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0" name="Shape 178"/>
          <p:cNvSpPr/>
          <p:nvPr/>
        </p:nvSpPr>
        <p:spPr>
          <a:xfrm>
            <a:off x="9569196" y="2770632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1" name="Shape 179"/>
          <p:cNvSpPr/>
          <p:nvPr/>
        </p:nvSpPr>
        <p:spPr>
          <a:xfrm>
            <a:off x="9701784" y="2770632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2" name="Shape 180"/>
          <p:cNvSpPr/>
          <p:nvPr/>
        </p:nvSpPr>
        <p:spPr>
          <a:xfrm>
            <a:off x="9834372" y="2770632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3" name="Shape 181"/>
          <p:cNvSpPr/>
          <p:nvPr/>
        </p:nvSpPr>
        <p:spPr>
          <a:xfrm>
            <a:off x="8641080" y="2903220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4" name="Shape 182"/>
          <p:cNvSpPr/>
          <p:nvPr/>
        </p:nvSpPr>
        <p:spPr>
          <a:xfrm>
            <a:off x="8773668" y="2903220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5" name="Shape 183"/>
          <p:cNvSpPr/>
          <p:nvPr/>
        </p:nvSpPr>
        <p:spPr>
          <a:xfrm>
            <a:off x="8906256" y="2903220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6" name="Shape 184"/>
          <p:cNvSpPr/>
          <p:nvPr/>
        </p:nvSpPr>
        <p:spPr>
          <a:xfrm>
            <a:off x="9038844" y="2903220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7" name="Shape 185"/>
          <p:cNvSpPr/>
          <p:nvPr/>
        </p:nvSpPr>
        <p:spPr>
          <a:xfrm>
            <a:off x="9171432" y="2903220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8" name="Shape 186"/>
          <p:cNvSpPr/>
          <p:nvPr/>
        </p:nvSpPr>
        <p:spPr>
          <a:xfrm>
            <a:off x="9304020" y="2903220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9" name="Shape 187"/>
          <p:cNvSpPr/>
          <p:nvPr/>
        </p:nvSpPr>
        <p:spPr>
          <a:xfrm>
            <a:off x="9436608" y="2903220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0" name="Shape 188"/>
          <p:cNvSpPr/>
          <p:nvPr/>
        </p:nvSpPr>
        <p:spPr>
          <a:xfrm>
            <a:off x="9569196" y="2903220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1" name="Shape 189"/>
          <p:cNvSpPr/>
          <p:nvPr/>
        </p:nvSpPr>
        <p:spPr>
          <a:xfrm>
            <a:off x="9701784" y="2903220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2" name="Shape 190"/>
          <p:cNvSpPr/>
          <p:nvPr/>
        </p:nvSpPr>
        <p:spPr>
          <a:xfrm>
            <a:off x="9834372" y="2903220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3" name="Shape 191"/>
          <p:cNvSpPr/>
          <p:nvPr/>
        </p:nvSpPr>
        <p:spPr>
          <a:xfrm>
            <a:off x="8641080" y="3035808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4" name="Shape 192"/>
          <p:cNvSpPr/>
          <p:nvPr/>
        </p:nvSpPr>
        <p:spPr>
          <a:xfrm>
            <a:off x="8773668" y="3035808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5" name="Shape 193"/>
          <p:cNvSpPr/>
          <p:nvPr/>
        </p:nvSpPr>
        <p:spPr>
          <a:xfrm>
            <a:off x="8906256" y="3035808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6" name="Shape 194"/>
          <p:cNvSpPr/>
          <p:nvPr/>
        </p:nvSpPr>
        <p:spPr>
          <a:xfrm>
            <a:off x="9038844" y="3035808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7" name="Shape 195"/>
          <p:cNvSpPr/>
          <p:nvPr/>
        </p:nvSpPr>
        <p:spPr>
          <a:xfrm>
            <a:off x="9171432" y="3035808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8" name="Shape 196"/>
          <p:cNvSpPr/>
          <p:nvPr/>
        </p:nvSpPr>
        <p:spPr>
          <a:xfrm>
            <a:off x="9304020" y="3035808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9" name="Shape 197"/>
          <p:cNvSpPr/>
          <p:nvPr/>
        </p:nvSpPr>
        <p:spPr>
          <a:xfrm>
            <a:off x="9436608" y="3035808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0" name="Shape 198"/>
          <p:cNvSpPr/>
          <p:nvPr/>
        </p:nvSpPr>
        <p:spPr>
          <a:xfrm>
            <a:off x="9569196" y="3035808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1" name="Shape 199"/>
          <p:cNvSpPr/>
          <p:nvPr/>
        </p:nvSpPr>
        <p:spPr>
          <a:xfrm>
            <a:off x="9701784" y="3035808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2" name="Shape 200"/>
          <p:cNvSpPr/>
          <p:nvPr/>
        </p:nvSpPr>
        <p:spPr>
          <a:xfrm>
            <a:off x="9834372" y="3035808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3" name="Shape 201"/>
          <p:cNvSpPr/>
          <p:nvPr/>
        </p:nvSpPr>
        <p:spPr>
          <a:xfrm>
            <a:off x="8641080" y="3168396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4" name="Shape 202"/>
          <p:cNvSpPr/>
          <p:nvPr/>
        </p:nvSpPr>
        <p:spPr>
          <a:xfrm>
            <a:off x="8773668" y="3168396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5" name="Shape 203"/>
          <p:cNvSpPr/>
          <p:nvPr/>
        </p:nvSpPr>
        <p:spPr>
          <a:xfrm>
            <a:off x="8906256" y="3168396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6" name="Shape 204"/>
          <p:cNvSpPr/>
          <p:nvPr/>
        </p:nvSpPr>
        <p:spPr>
          <a:xfrm>
            <a:off x="9038844" y="3168396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7" name="Shape 205"/>
          <p:cNvSpPr/>
          <p:nvPr/>
        </p:nvSpPr>
        <p:spPr>
          <a:xfrm>
            <a:off x="9171432" y="3168396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8" name="Shape 206"/>
          <p:cNvSpPr/>
          <p:nvPr/>
        </p:nvSpPr>
        <p:spPr>
          <a:xfrm>
            <a:off x="9304020" y="3168396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9" name="Shape 207"/>
          <p:cNvSpPr/>
          <p:nvPr/>
        </p:nvSpPr>
        <p:spPr>
          <a:xfrm>
            <a:off x="9436608" y="3168396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0" name="Shape 208"/>
          <p:cNvSpPr/>
          <p:nvPr/>
        </p:nvSpPr>
        <p:spPr>
          <a:xfrm>
            <a:off x="9569196" y="3168396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1" name="Shape 209"/>
          <p:cNvSpPr/>
          <p:nvPr/>
        </p:nvSpPr>
        <p:spPr>
          <a:xfrm>
            <a:off x="9701784" y="3168396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2" name="Shape 210"/>
          <p:cNvSpPr/>
          <p:nvPr/>
        </p:nvSpPr>
        <p:spPr>
          <a:xfrm>
            <a:off x="9834372" y="3168396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3" name="Shape 211"/>
          <p:cNvSpPr/>
          <p:nvPr/>
        </p:nvSpPr>
        <p:spPr>
          <a:xfrm>
            <a:off x="8641080" y="3300984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4" name="Shape 212"/>
          <p:cNvSpPr/>
          <p:nvPr/>
        </p:nvSpPr>
        <p:spPr>
          <a:xfrm>
            <a:off x="8773668" y="3300984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5" name="Shape 213"/>
          <p:cNvSpPr/>
          <p:nvPr/>
        </p:nvSpPr>
        <p:spPr>
          <a:xfrm>
            <a:off x="8906256" y="3300984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6" name="Shape 214"/>
          <p:cNvSpPr/>
          <p:nvPr/>
        </p:nvSpPr>
        <p:spPr>
          <a:xfrm>
            <a:off x="9038844" y="3300984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7" name="Shape 215"/>
          <p:cNvSpPr/>
          <p:nvPr/>
        </p:nvSpPr>
        <p:spPr>
          <a:xfrm>
            <a:off x="9171432" y="3300984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8" name="Shape 216"/>
          <p:cNvSpPr/>
          <p:nvPr/>
        </p:nvSpPr>
        <p:spPr>
          <a:xfrm>
            <a:off x="9304020" y="3300984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9" name="Shape 217"/>
          <p:cNvSpPr/>
          <p:nvPr/>
        </p:nvSpPr>
        <p:spPr>
          <a:xfrm>
            <a:off x="9436608" y="3300984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0" name="Shape 218"/>
          <p:cNvSpPr/>
          <p:nvPr/>
        </p:nvSpPr>
        <p:spPr>
          <a:xfrm>
            <a:off x="9569196" y="3300984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1" name="Shape 219"/>
          <p:cNvSpPr/>
          <p:nvPr/>
        </p:nvSpPr>
        <p:spPr>
          <a:xfrm>
            <a:off x="9701784" y="3300984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2" name="Shape 220"/>
          <p:cNvSpPr/>
          <p:nvPr/>
        </p:nvSpPr>
        <p:spPr>
          <a:xfrm>
            <a:off x="9834372" y="3300984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3" name="Shape 221"/>
          <p:cNvSpPr/>
          <p:nvPr/>
        </p:nvSpPr>
        <p:spPr>
          <a:xfrm>
            <a:off x="8641080" y="3433572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4" name="Shape 222"/>
          <p:cNvSpPr/>
          <p:nvPr/>
        </p:nvSpPr>
        <p:spPr>
          <a:xfrm>
            <a:off x="8773668" y="3433572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5" name="Shape 223"/>
          <p:cNvSpPr/>
          <p:nvPr/>
        </p:nvSpPr>
        <p:spPr>
          <a:xfrm>
            <a:off x="8906256" y="3433572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6" name="Shape 224"/>
          <p:cNvSpPr/>
          <p:nvPr/>
        </p:nvSpPr>
        <p:spPr>
          <a:xfrm>
            <a:off x="9038844" y="3433572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7" name="Shape 225"/>
          <p:cNvSpPr/>
          <p:nvPr/>
        </p:nvSpPr>
        <p:spPr>
          <a:xfrm>
            <a:off x="9171432" y="3433572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8" name="Shape 226"/>
          <p:cNvSpPr/>
          <p:nvPr/>
        </p:nvSpPr>
        <p:spPr>
          <a:xfrm>
            <a:off x="9304020" y="3433572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9" name="Shape 227"/>
          <p:cNvSpPr/>
          <p:nvPr/>
        </p:nvSpPr>
        <p:spPr>
          <a:xfrm>
            <a:off x="9436608" y="3433572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0" name="Shape 228"/>
          <p:cNvSpPr/>
          <p:nvPr/>
        </p:nvSpPr>
        <p:spPr>
          <a:xfrm>
            <a:off x="9569196" y="3433572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1" name="Shape 229"/>
          <p:cNvSpPr/>
          <p:nvPr/>
        </p:nvSpPr>
        <p:spPr>
          <a:xfrm>
            <a:off x="9701784" y="3433572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2" name="Shape 230"/>
          <p:cNvSpPr/>
          <p:nvPr/>
        </p:nvSpPr>
        <p:spPr>
          <a:xfrm>
            <a:off x="9834372" y="3433572"/>
            <a:ext cx="129845" cy="12984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3" name="Text 231"/>
          <p:cNvSpPr/>
          <p:nvPr/>
        </p:nvSpPr>
        <p:spPr>
          <a:xfrm>
            <a:off x="8641080" y="3639312"/>
            <a:ext cx="21945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33142"/>
                </a:solidFill>
              </a:rPr>
              <a:t>0.08 = 8 hundredths</a:t>
            </a:r>
            <a:endParaRPr lang="en-US" sz="1400" dirty="0"/>
          </a:p>
        </p:txBody>
      </p:sp>
      <p:sp>
        <p:nvSpPr>
          <p:cNvPr id="234" name="Text 232"/>
          <p:cNvSpPr/>
          <p:nvPr/>
        </p:nvSpPr>
        <p:spPr>
          <a:xfrm>
            <a:off x="5257800" y="4462272"/>
            <a:ext cx="2697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233142"/>
                </a:solidFill>
              </a:rPr>
              <a:t>0.8 is bigger because tenths are larger pieces.</a:t>
            </a:r>
            <a:endParaRPr lang="en-US" sz="1800" dirty="0"/>
          </a:p>
        </p:txBody>
      </p:sp>
      <p:sp>
        <p:nvSpPr>
          <p:cNvPr id="235" name="Text 233"/>
          <p:cNvSpPr/>
          <p:nvPr/>
        </p:nvSpPr>
        <p:spPr>
          <a:xfrm>
            <a:off x="8595360" y="4526280"/>
            <a:ext cx="19202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69B578"/>
                </a:solidFill>
              </a:rPr>
              <a:t>Money example: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>
                <a:solidFill>
                  <a:srgbClr val="69B578"/>
                </a:solidFill>
              </a:rPr>
              <a:t>$0.50 &gt; $0.05</a:t>
            </a:r>
            <a:endParaRPr lang="en-US" sz="1600" dirty="0"/>
          </a:p>
        </p:txBody>
      </p:sp>
      <p:sp>
        <p:nvSpPr>
          <p:cNvPr id="236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583680"/>
            <a:ext cx="365760" cy="1463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Aptos"/>
                <a:ea typeface="Aptos"/>
                <a:cs typeface="Aptos"/>
              </a:defRPr>
            </a:lvl1pPr>
          </a:lstStyle>
          <a:p>
            <a:pPr algn="ctr"/>
            <a:fld id="{F7021451-1387-4CA6-816F-3879F97B5CBC}" type="slidenum">
              <a:rPr lang="en-US" b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19" grpId="0" animBg="1"/>
      <p:bldP spid="121" grpId="0" animBg="1"/>
      <p:bldP spid="132" grpId="0" animBg="1"/>
      <p:bldP spid="233" grpId="0" animBg="1"/>
      <p:bldP spid="234" grpId="0" animBg="1"/>
      <p:bldP spid="2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566928"/>
            <a:ext cx="6400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F3A5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Fractions: the denominator tells the size of the parts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594360" y="1117061"/>
            <a:ext cx="7498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5B697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Smaller denominator → larger pieces when the whole is the same.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640080" y="1417320"/>
            <a:ext cx="5669280" cy="4480560"/>
          </a:xfrm>
          <a:prstGeom prst="roundRect">
            <a:avLst>
              <a:gd name="adj" fmla="val 2449"/>
            </a:avLst>
          </a:prstGeom>
          <a:solidFill>
            <a:srgbClr val="FFFFFF"/>
          </a:solidFill>
          <a:ln w="12700">
            <a:solidFill>
              <a:srgbClr val="DCE5EE"/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914400" y="1627632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F3A5F"/>
                </a:solidFill>
              </a:rPr>
              <a:t>Compare 1/5 and 1/10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914400" y="2148840"/>
            <a:ext cx="466344" cy="384048"/>
          </a:xfrm>
          <a:prstGeom prst="rect">
            <a:avLst/>
          </a:prstGeom>
          <a:solidFill>
            <a:srgbClr val="69B578"/>
          </a:solidFill>
          <a:ln w="12700">
            <a:solidFill>
              <a:srgbClr val="69B57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389888" y="2148840"/>
            <a:ext cx="466344" cy="384048"/>
          </a:xfrm>
          <a:prstGeom prst="rect">
            <a:avLst/>
          </a:prstGeom>
          <a:solidFill>
            <a:srgbClr val="FFFFFF"/>
          </a:solidFill>
          <a:ln w="12700">
            <a:solidFill>
              <a:srgbClr val="69B57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1865376" y="2148840"/>
            <a:ext cx="466344" cy="384048"/>
          </a:xfrm>
          <a:prstGeom prst="rect">
            <a:avLst/>
          </a:prstGeom>
          <a:solidFill>
            <a:srgbClr val="FFFFFF"/>
          </a:solidFill>
          <a:ln w="12700">
            <a:solidFill>
              <a:srgbClr val="69B57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2340864" y="2148840"/>
            <a:ext cx="466344" cy="384048"/>
          </a:xfrm>
          <a:prstGeom prst="rect">
            <a:avLst/>
          </a:prstGeom>
          <a:solidFill>
            <a:srgbClr val="FFFFFF"/>
          </a:solidFill>
          <a:ln w="12700">
            <a:solidFill>
              <a:srgbClr val="69B57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2816352" y="2148840"/>
            <a:ext cx="466344" cy="384048"/>
          </a:xfrm>
          <a:prstGeom prst="rect">
            <a:avLst/>
          </a:prstGeom>
          <a:solidFill>
            <a:srgbClr val="FFFFFF"/>
          </a:solidFill>
          <a:ln w="12700">
            <a:solidFill>
              <a:srgbClr val="69B57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914400" y="2587752"/>
            <a:ext cx="23774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233142"/>
                </a:solidFill>
              </a:rPr>
              <a:t>1/5 = 1 part out of 5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914400" y="3063240"/>
            <a:ext cx="228600" cy="384048"/>
          </a:xfrm>
          <a:prstGeom prst="rect">
            <a:avLst/>
          </a:prstGeom>
          <a:solidFill>
            <a:srgbClr val="4D8AF0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1152144" y="3063240"/>
            <a:ext cx="228600" cy="384048"/>
          </a:xfrm>
          <a:prstGeom prst="rect">
            <a:avLst/>
          </a:prstGeom>
          <a:solidFill>
            <a:srgbClr val="FFFFFF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1389888" y="3063240"/>
            <a:ext cx="228600" cy="384048"/>
          </a:xfrm>
          <a:prstGeom prst="rect">
            <a:avLst/>
          </a:prstGeom>
          <a:solidFill>
            <a:srgbClr val="FFFFFF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1627632" y="3063240"/>
            <a:ext cx="228600" cy="384048"/>
          </a:xfrm>
          <a:prstGeom prst="rect">
            <a:avLst/>
          </a:prstGeom>
          <a:solidFill>
            <a:srgbClr val="FFFFFF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1865376" y="3063240"/>
            <a:ext cx="228600" cy="384048"/>
          </a:xfrm>
          <a:prstGeom prst="rect">
            <a:avLst/>
          </a:prstGeom>
          <a:solidFill>
            <a:srgbClr val="FFFFFF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2103120" y="3063240"/>
            <a:ext cx="228600" cy="384048"/>
          </a:xfrm>
          <a:prstGeom prst="rect">
            <a:avLst/>
          </a:prstGeom>
          <a:solidFill>
            <a:srgbClr val="FFFFFF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2340864" y="3063240"/>
            <a:ext cx="228600" cy="384048"/>
          </a:xfrm>
          <a:prstGeom prst="rect">
            <a:avLst/>
          </a:prstGeom>
          <a:solidFill>
            <a:srgbClr val="FFFFFF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2578608" y="3063240"/>
            <a:ext cx="228600" cy="384048"/>
          </a:xfrm>
          <a:prstGeom prst="rect">
            <a:avLst/>
          </a:prstGeom>
          <a:solidFill>
            <a:srgbClr val="FFFFFF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2816352" y="3063240"/>
            <a:ext cx="228600" cy="384048"/>
          </a:xfrm>
          <a:prstGeom prst="rect">
            <a:avLst/>
          </a:prstGeom>
          <a:solidFill>
            <a:srgbClr val="FFFFFF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3054096" y="3063240"/>
            <a:ext cx="228600" cy="384048"/>
          </a:xfrm>
          <a:prstGeom prst="rect">
            <a:avLst/>
          </a:prstGeom>
          <a:solidFill>
            <a:srgbClr val="FFFFFF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914400" y="3502152"/>
            <a:ext cx="23774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233142"/>
                </a:solidFill>
              </a:rPr>
              <a:t>1/10 = 1 part out of 10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914400" y="3858768"/>
            <a:ext cx="3931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233142"/>
                </a:solidFill>
              </a:rPr>
              <a:t>The 1/5 piece is wider, so 1/5 is greater.</a:t>
            </a:r>
            <a:endParaRPr lang="en-US" sz="1800" dirty="0"/>
          </a:p>
        </p:txBody>
      </p:sp>
      <p:sp>
        <p:nvSpPr>
          <p:cNvPr id="24" name="Text 22"/>
          <p:cNvSpPr/>
          <p:nvPr/>
        </p:nvSpPr>
        <p:spPr>
          <a:xfrm>
            <a:off x="914400" y="4343400"/>
            <a:ext cx="19202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F3A5F"/>
                </a:solidFill>
              </a:rPr>
              <a:t>Decimal connection:</a:t>
            </a:r>
            <a:endParaRPr lang="en-US" sz="1800" dirty="0"/>
          </a:p>
        </p:txBody>
      </p:sp>
      <p:sp>
        <p:nvSpPr>
          <p:cNvPr id="25" name="Text 23"/>
          <p:cNvSpPr/>
          <p:nvPr/>
        </p:nvSpPr>
        <p:spPr>
          <a:xfrm>
            <a:off x="914400" y="4663440"/>
            <a:ext cx="1188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4D8AF0"/>
                </a:solidFill>
              </a:rPr>
              <a:t>1/10 = 0.1</a:t>
            </a:r>
            <a:endParaRPr lang="en-US" sz="1800" dirty="0"/>
          </a:p>
        </p:txBody>
      </p:sp>
      <p:sp>
        <p:nvSpPr>
          <p:cNvPr id="26" name="Text 24"/>
          <p:cNvSpPr/>
          <p:nvPr/>
        </p:nvSpPr>
        <p:spPr>
          <a:xfrm>
            <a:off x="2331720" y="4663440"/>
            <a:ext cx="10972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69B578"/>
                </a:solidFill>
              </a:rPr>
              <a:t>1/5 = 0.2</a:t>
            </a:r>
            <a:endParaRPr lang="en-US" sz="1800" dirty="0"/>
          </a:p>
        </p:txBody>
      </p:sp>
      <p:sp>
        <p:nvSpPr>
          <p:cNvPr id="27" name="Shape 25"/>
          <p:cNvSpPr/>
          <p:nvPr/>
        </p:nvSpPr>
        <p:spPr>
          <a:xfrm>
            <a:off x="914400" y="5102352"/>
            <a:ext cx="4534678" cy="512064"/>
          </a:xfrm>
          <a:prstGeom prst="roundRect">
            <a:avLst>
              <a:gd name="adj" fmla="val 14286"/>
            </a:avLst>
          </a:prstGeom>
          <a:solidFill>
            <a:srgbClr val="FFF7E5"/>
          </a:solidFill>
          <a:ln w="12700">
            <a:solidFill>
              <a:srgbClr val="F4C95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6"/>
          <p:cNvSpPr/>
          <p:nvPr/>
        </p:nvSpPr>
        <p:spPr>
          <a:xfrm>
            <a:off x="1024127" y="5175504"/>
            <a:ext cx="4294321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233142"/>
                </a:solidFill>
              </a:rPr>
              <a:t>“More pieces means smaller pieces.”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537960" y="1417320"/>
            <a:ext cx="4983480" cy="4480560"/>
          </a:xfrm>
          <a:prstGeom prst="roundRect">
            <a:avLst>
              <a:gd name="adj" fmla="val 2449"/>
            </a:avLst>
          </a:prstGeom>
          <a:solidFill>
            <a:srgbClr val="F8FBFE"/>
          </a:solidFill>
          <a:ln w="12700">
            <a:solidFill>
              <a:srgbClr val="DCE5EE"/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0" name="Text 28"/>
          <p:cNvSpPr/>
          <p:nvPr/>
        </p:nvSpPr>
        <p:spPr>
          <a:xfrm>
            <a:off x="6812280" y="1664208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3A5F"/>
                </a:solidFill>
              </a:rPr>
              <a:t>Quick compare routine</a:t>
            </a:r>
            <a:endParaRPr lang="en-US" sz="2000" dirty="0"/>
          </a:p>
        </p:txBody>
      </p:sp>
      <p:sp>
        <p:nvSpPr>
          <p:cNvPr id="31" name="Text 29"/>
          <p:cNvSpPr/>
          <p:nvPr/>
        </p:nvSpPr>
        <p:spPr>
          <a:xfrm>
            <a:off x="6812280" y="2103120"/>
            <a:ext cx="4206240" cy="17373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/>
          <a:lstStyle/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23314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Look at the denominator.</a:t>
            </a:r>
            <a:endParaRPr lang="en-US" sz="1800" dirty="0"/>
          </a:p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23314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“How many pieces is the whole cut into?”</a:t>
            </a:r>
            <a:endParaRPr lang="en-US" sz="1800" dirty="0"/>
          </a:p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23314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Fewer pieces means each piece is larger.</a:t>
            </a:r>
            <a:endParaRPr lang="en-US" sz="1800" dirty="0"/>
          </a:p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23314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If needed, change the fraction to a decimal.</a:t>
            </a:r>
            <a:endParaRPr lang="en-US" sz="1800" dirty="0"/>
          </a:p>
        </p:txBody>
      </p:sp>
      <p:sp>
        <p:nvSpPr>
          <p:cNvPr id="32" name="Shape 30"/>
          <p:cNvSpPr/>
          <p:nvPr/>
        </p:nvSpPr>
        <p:spPr>
          <a:xfrm>
            <a:off x="6903720" y="4160520"/>
            <a:ext cx="4297680" cy="1005840"/>
          </a:xfrm>
          <a:prstGeom prst="roundRect">
            <a:avLst>
              <a:gd name="adj" fmla="val 7273"/>
            </a:avLst>
          </a:prstGeom>
          <a:solidFill>
            <a:srgbClr val="FFFFFF"/>
          </a:solidFill>
          <a:ln w="12700">
            <a:solidFill>
              <a:srgbClr val="DCE5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31"/>
          <p:cNvSpPr/>
          <p:nvPr/>
        </p:nvSpPr>
        <p:spPr>
          <a:xfrm>
            <a:off x="7114032" y="4370832"/>
            <a:ext cx="3840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233142"/>
                </a:solidFill>
              </a:rPr>
              <a:t>Question to ask the student: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33142"/>
                </a:solidFill>
              </a:rPr>
              <a:t>“Would you rather get 1 piece from 5 slices or 1 piece from 10 slices?”</a:t>
            </a:r>
            <a:endParaRPr lang="en-US" sz="1800" dirty="0"/>
          </a:p>
        </p:txBody>
      </p:sp>
      <p:sp>
        <p:nvSpPr>
          <p:cNvPr id="34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583680"/>
            <a:ext cx="365760" cy="1463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Aptos"/>
                <a:ea typeface="Aptos"/>
                <a:cs typeface="Aptos"/>
              </a:defRPr>
            </a:lvl1pPr>
          </a:lstStyle>
          <a:p>
            <a:pPr algn="ctr"/>
            <a:fld id="{F7021451-1387-4CA6-816F-3879F97B5CBC}" type="slidenum">
              <a:rPr lang="en-US" b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566928"/>
            <a:ext cx="6400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F3A5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Question 1: whole numbers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621792" y="1051560"/>
            <a:ext cx="7498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5B697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Guide the student to name the place first.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685800" y="1463040"/>
            <a:ext cx="4663440" cy="4343400"/>
          </a:xfrm>
          <a:prstGeom prst="roundRect">
            <a:avLst>
              <a:gd name="adj" fmla="val 2526"/>
            </a:avLst>
          </a:prstGeom>
          <a:solidFill>
            <a:srgbClr val="FFFFFF"/>
          </a:solidFill>
          <a:ln w="12700">
            <a:solidFill>
              <a:srgbClr val="DCE5EE"/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960120" y="1783080"/>
            <a:ext cx="40233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233142"/>
                </a:solidFill>
              </a:rPr>
              <a:t>What is the value of </a:t>
            </a:r>
            <a:r>
              <a:rPr lang="en-US" sz="2800" b="1" dirty="0">
                <a:solidFill>
                  <a:srgbClr val="F47C6C"/>
                </a:solidFill>
              </a:rPr>
              <a:t>6</a:t>
            </a:r>
            <a:r>
              <a:rPr lang="en-US" sz="2200" dirty="0">
                <a:solidFill>
                  <a:srgbClr val="233142"/>
                </a:solidFill>
              </a:rPr>
              <a:t> in 3,672?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005840" y="2423160"/>
            <a:ext cx="2743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7D6BCE"/>
                </a:solidFill>
              </a:rPr>
              <a:t>3,</a:t>
            </a:r>
            <a:r>
              <a:rPr lang="en-US" sz="3800" b="1" dirty="0">
                <a:solidFill>
                  <a:srgbClr val="F47C6C"/>
                </a:solidFill>
              </a:rPr>
              <a:t>6</a:t>
            </a:r>
            <a:r>
              <a:rPr lang="en-US" sz="3400" b="1" dirty="0">
                <a:solidFill>
                  <a:srgbClr val="F4C95D"/>
                </a:solidFill>
              </a:rPr>
              <a:t>72</a:t>
            </a:r>
            <a:endParaRPr lang="en-US" sz="3400" dirty="0"/>
          </a:p>
        </p:txBody>
      </p:sp>
      <p:sp>
        <p:nvSpPr>
          <p:cNvPr id="7" name="Shape 5"/>
          <p:cNvSpPr/>
          <p:nvPr/>
        </p:nvSpPr>
        <p:spPr>
          <a:xfrm>
            <a:off x="932688" y="324612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7E5"/>
          </a:solidFill>
          <a:ln w="12700">
            <a:solidFill>
              <a:srgbClr val="F4C95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1042416" y="3319272"/>
            <a:ext cx="261518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33142"/>
                </a:solidFill>
              </a:rPr>
              <a:t>“What place is the 6 in?”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914400" y="4023360"/>
            <a:ext cx="1371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F3A5F"/>
                </a:solidFill>
              </a:rPr>
              <a:t>Hint ladder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1005840" y="4389120"/>
            <a:ext cx="14630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233142"/>
                </a:solidFill>
              </a:rPr>
              <a:t>Thousands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33142"/>
                </a:solidFill>
              </a:rPr>
              <a:t>Hundreds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33142"/>
                </a:solidFill>
              </a:rPr>
              <a:t>Tens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33142"/>
                </a:solidFill>
              </a:rPr>
              <a:t>Ones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2148840" y="4599432"/>
            <a:ext cx="1417320" cy="0"/>
          </a:xfrm>
          <a:prstGeom prst="line">
            <a:avLst/>
          </a:prstGeom>
          <a:noFill/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2148840" y="4937760"/>
            <a:ext cx="1417320" cy="0"/>
          </a:xfrm>
          <a:prstGeom prst="line">
            <a:avLst/>
          </a:prstGeom>
          <a:noFill/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2148840" y="5276088"/>
            <a:ext cx="1417320" cy="0"/>
          </a:xfrm>
          <a:prstGeom prst="line">
            <a:avLst/>
          </a:prstGeom>
          <a:noFill/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5577840" y="1463040"/>
            <a:ext cx="5897880" cy="4343400"/>
          </a:xfrm>
          <a:prstGeom prst="roundRect">
            <a:avLst>
              <a:gd name="adj" fmla="val 2526"/>
            </a:avLst>
          </a:prstGeom>
          <a:solidFill>
            <a:srgbClr val="F8FBFE"/>
          </a:solidFill>
          <a:ln w="12700">
            <a:solidFill>
              <a:srgbClr val="DCE5EE"/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5897880" y="1828800"/>
            <a:ext cx="978408" cy="438912"/>
          </a:xfrm>
          <a:prstGeom prst="roundRect">
            <a:avLst>
              <a:gd name="adj" fmla="val 8333"/>
            </a:avLst>
          </a:prstGeom>
          <a:solidFill>
            <a:srgbClr val="7D6BCE"/>
          </a:solidFill>
          <a:ln w="12700">
            <a:solidFill>
              <a:srgbClr val="7D6B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5897880" y="1901952"/>
            <a:ext cx="9784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Thousands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5897880" y="2295144"/>
            <a:ext cx="978408" cy="502920"/>
          </a:xfrm>
          <a:prstGeom prst="rect">
            <a:avLst/>
          </a:prstGeom>
          <a:solidFill>
            <a:srgbClr val="FFFFFF"/>
          </a:solidFill>
          <a:ln w="12700">
            <a:solidFill>
              <a:srgbClr val="7D6B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5897880" y="2359152"/>
            <a:ext cx="9784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7D6BCE"/>
                </a:solidFill>
              </a:rPr>
              <a:t>3</a:t>
            </a:r>
            <a:endParaRPr lang="en-US" sz="3000" dirty="0"/>
          </a:p>
        </p:txBody>
      </p:sp>
      <p:sp>
        <p:nvSpPr>
          <p:cNvPr id="19" name="Shape 17"/>
          <p:cNvSpPr/>
          <p:nvPr/>
        </p:nvSpPr>
        <p:spPr>
          <a:xfrm>
            <a:off x="5897880" y="2843784"/>
            <a:ext cx="978408" cy="438912"/>
          </a:xfrm>
          <a:prstGeom prst="rect">
            <a:avLst/>
          </a:prstGeom>
          <a:solidFill>
            <a:srgbClr val="F8FBFE"/>
          </a:solidFill>
          <a:ln w="12700">
            <a:solidFill>
              <a:srgbClr val="DCE5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5897880" y="2935224"/>
            <a:ext cx="97840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233142"/>
                </a:solidFill>
              </a:rPr>
              <a:t>3,000</a:t>
            </a:r>
            <a:endParaRPr lang="en-US" sz="1400" dirty="0"/>
          </a:p>
        </p:txBody>
      </p:sp>
      <p:sp>
        <p:nvSpPr>
          <p:cNvPr id="21" name="Shape 19"/>
          <p:cNvSpPr/>
          <p:nvPr/>
        </p:nvSpPr>
        <p:spPr>
          <a:xfrm>
            <a:off x="6922008" y="1828800"/>
            <a:ext cx="978408" cy="438912"/>
          </a:xfrm>
          <a:prstGeom prst="roundRect">
            <a:avLst>
              <a:gd name="adj" fmla="val 8333"/>
            </a:avLst>
          </a:prstGeom>
          <a:solidFill>
            <a:srgbClr val="F47C6C"/>
          </a:solidFill>
          <a:ln w="12700">
            <a:solidFill>
              <a:srgbClr val="F47C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6922008" y="1901952"/>
            <a:ext cx="9784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Hundreds</a:t>
            </a:r>
            <a:endParaRPr lang="en-US" sz="1400" dirty="0"/>
          </a:p>
        </p:txBody>
      </p:sp>
      <p:sp>
        <p:nvSpPr>
          <p:cNvPr id="23" name="Shape 21"/>
          <p:cNvSpPr/>
          <p:nvPr/>
        </p:nvSpPr>
        <p:spPr>
          <a:xfrm>
            <a:off x="6922008" y="2295144"/>
            <a:ext cx="978408" cy="502920"/>
          </a:xfrm>
          <a:prstGeom prst="rect">
            <a:avLst/>
          </a:prstGeom>
          <a:solidFill>
            <a:srgbClr val="FFFFFF"/>
          </a:solidFill>
          <a:ln w="12700">
            <a:solidFill>
              <a:srgbClr val="F47C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6922008" y="2359152"/>
            <a:ext cx="9784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47C6C"/>
                </a:solidFill>
              </a:rPr>
              <a:t>6</a:t>
            </a:r>
            <a:endParaRPr lang="en-US" sz="3000" dirty="0"/>
          </a:p>
        </p:txBody>
      </p:sp>
      <p:sp>
        <p:nvSpPr>
          <p:cNvPr id="25" name="Shape 23"/>
          <p:cNvSpPr/>
          <p:nvPr/>
        </p:nvSpPr>
        <p:spPr>
          <a:xfrm>
            <a:off x="6922008" y="2843784"/>
            <a:ext cx="978408" cy="438912"/>
          </a:xfrm>
          <a:prstGeom prst="rect">
            <a:avLst/>
          </a:prstGeom>
          <a:solidFill>
            <a:srgbClr val="F8FBFE"/>
          </a:solidFill>
          <a:ln w="12700">
            <a:solidFill>
              <a:srgbClr val="DCE5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6922008" y="2935224"/>
            <a:ext cx="97840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233142"/>
                </a:solidFill>
              </a:rPr>
              <a:t>?</a:t>
            </a:r>
            <a:endParaRPr lang="en-US" sz="1400" dirty="0"/>
          </a:p>
        </p:txBody>
      </p:sp>
      <p:sp>
        <p:nvSpPr>
          <p:cNvPr id="27" name="Shape 25"/>
          <p:cNvSpPr/>
          <p:nvPr/>
        </p:nvSpPr>
        <p:spPr>
          <a:xfrm>
            <a:off x="7946136" y="1828800"/>
            <a:ext cx="978408" cy="438912"/>
          </a:xfrm>
          <a:prstGeom prst="roundRect">
            <a:avLst>
              <a:gd name="adj" fmla="val 8333"/>
            </a:avLst>
          </a:prstGeom>
          <a:solidFill>
            <a:srgbClr val="F4C95D"/>
          </a:solidFill>
          <a:ln w="12700">
            <a:solidFill>
              <a:srgbClr val="F4C95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6"/>
          <p:cNvSpPr/>
          <p:nvPr/>
        </p:nvSpPr>
        <p:spPr>
          <a:xfrm>
            <a:off x="7946136" y="1901952"/>
            <a:ext cx="9784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Tens</a:t>
            </a:r>
            <a:endParaRPr lang="en-US" sz="1400" dirty="0"/>
          </a:p>
        </p:txBody>
      </p:sp>
      <p:sp>
        <p:nvSpPr>
          <p:cNvPr id="29" name="Shape 27"/>
          <p:cNvSpPr/>
          <p:nvPr/>
        </p:nvSpPr>
        <p:spPr>
          <a:xfrm>
            <a:off x="7946136" y="2295144"/>
            <a:ext cx="978408" cy="502920"/>
          </a:xfrm>
          <a:prstGeom prst="rect">
            <a:avLst/>
          </a:prstGeom>
          <a:solidFill>
            <a:srgbClr val="FFFFFF"/>
          </a:solidFill>
          <a:ln w="12700">
            <a:solidFill>
              <a:srgbClr val="F4C95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28"/>
          <p:cNvSpPr/>
          <p:nvPr/>
        </p:nvSpPr>
        <p:spPr>
          <a:xfrm>
            <a:off x="7946136" y="2359152"/>
            <a:ext cx="9784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4C95D"/>
                </a:solidFill>
              </a:rPr>
              <a:t>7</a:t>
            </a:r>
            <a:endParaRPr lang="en-US" sz="3000" dirty="0"/>
          </a:p>
        </p:txBody>
      </p:sp>
      <p:sp>
        <p:nvSpPr>
          <p:cNvPr id="31" name="Shape 29"/>
          <p:cNvSpPr/>
          <p:nvPr/>
        </p:nvSpPr>
        <p:spPr>
          <a:xfrm>
            <a:off x="7946136" y="2843784"/>
            <a:ext cx="978408" cy="438912"/>
          </a:xfrm>
          <a:prstGeom prst="rect">
            <a:avLst/>
          </a:prstGeom>
          <a:solidFill>
            <a:srgbClr val="F8FBFE"/>
          </a:solidFill>
          <a:ln w="12700">
            <a:solidFill>
              <a:srgbClr val="DCE5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30"/>
          <p:cNvSpPr/>
          <p:nvPr/>
        </p:nvSpPr>
        <p:spPr>
          <a:xfrm>
            <a:off x="7946136" y="2935224"/>
            <a:ext cx="97840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233142"/>
                </a:solidFill>
              </a:rPr>
              <a:t>70</a:t>
            </a:r>
            <a:endParaRPr lang="en-US" sz="1400" dirty="0"/>
          </a:p>
        </p:txBody>
      </p:sp>
      <p:sp>
        <p:nvSpPr>
          <p:cNvPr id="33" name="Shape 31"/>
          <p:cNvSpPr/>
          <p:nvPr/>
        </p:nvSpPr>
        <p:spPr>
          <a:xfrm>
            <a:off x="8970264" y="1828800"/>
            <a:ext cx="978408" cy="438912"/>
          </a:xfrm>
          <a:prstGeom prst="roundRect">
            <a:avLst>
              <a:gd name="adj" fmla="val 8333"/>
            </a:avLst>
          </a:prstGeom>
          <a:solidFill>
            <a:srgbClr val="2CA6A4"/>
          </a:solidFill>
          <a:ln w="12700">
            <a:solidFill>
              <a:srgbClr val="2CA6A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32"/>
          <p:cNvSpPr/>
          <p:nvPr/>
        </p:nvSpPr>
        <p:spPr>
          <a:xfrm>
            <a:off x="8970264" y="1901952"/>
            <a:ext cx="9784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Ones</a:t>
            </a:r>
            <a:endParaRPr lang="en-US" sz="1400" dirty="0"/>
          </a:p>
        </p:txBody>
      </p:sp>
      <p:sp>
        <p:nvSpPr>
          <p:cNvPr id="35" name="Shape 33"/>
          <p:cNvSpPr/>
          <p:nvPr/>
        </p:nvSpPr>
        <p:spPr>
          <a:xfrm>
            <a:off x="8970264" y="2295144"/>
            <a:ext cx="978408" cy="502920"/>
          </a:xfrm>
          <a:prstGeom prst="rect">
            <a:avLst/>
          </a:prstGeom>
          <a:solidFill>
            <a:srgbClr val="FFFFFF"/>
          </a:solidFill>
          <a:ln w="12700">
            <a:solidFill>
              <a:srgbClr val="2CA6A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34"/>
          <p:cNvSpPr/>
          <p:nvPr/>
        </p:nvSpPr>
        <p:spPr>
          <a:xfrm>
            <a:off x="8970264" y="2359152"/>
            <a:ext cx="9784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2CA6A4"/>
                </a:solidFill>
              </a:rPr>
              <a:t>2</a:t>
            </a:r>
            <a:endParaRPr lang="en-US" sz="3000" dirty="0"/>
          </a:p>
        </p:txBody>
      </p:sp>
      <p:sp>
        <p:nvSpPr>
          <p:cNvPr id="37" name="Shape 35"/>
          <p:cNvSpPr/>
          <p:nvPr/>
        </p:nvSpPr>
        <p:spPr>
          <a:xfrm>
            <a:off x="8970264" y="2843784"/>
            <a:ext cx="978408" cy="438912"/>
          </a:xfrm>
          <a:prstGeom prst="rect">
            <a:avLst/>
          </a:prstGeom>
          <a:solidFill>
            <a:srgbClr val="F8FBFE"/>
          </a:solidFill>
          <a:ln w="12700">
            <a:solidFill>
              <a:srgbClr val="DCE5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36"/>
          <p:cNvSpPr/>
          <p:nvPr/>
        </p:nvSpPr>
        <p:spPr>
          <a:xfrm>
            <a:off x="8970264" y="2935224"/>
            <a:ext cx="97840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233142"/>
                </a:solidFill>
              </a:rPr>
              <a:t>2</a:t>
            </a:r>
            <a:endParaRPr lang="en-US" sz="1400" dirty="0"/>
          </a:p>
        </p:txBody>
      </p:sp>
      <p:sp>
        <p:nvSpPr>
          <p:cNvPr id="39" name="Text 37"/>
          <p:cNvSpPr/>
          <p:nvPr/>
        </p:nvSpPr>
        <p:spPr>
          <a:xfrm>
            <a:off x="5943600" y="4572000"/>
            <a:ext cx="4389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233142"/>
                </a:solidFill>
              </a:rPr>
              <a:t>Student job: point to the correct box before answering.</a:t>
            </a:r>
            <a:endParaRPr lang="en-US" sz="1800" dirty="0"/>
          </a:p>
        </p:txBody>
      </p:sp>
      <p:sp>
        <p:nvSpPr>
          <p:cNvPr id="40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583680"/>
            <a:ext cx="365760" cy="1463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Aptos"/>
                <a:ea typeface="Aptos"/>
                <a:cs typeface="Aptos"/>
              </a:defRPr>
            </a:lvl1pPr>
          </a:lstStyle>
          <a:p>
            <a:pPr algn="ctr"/>
            <a:fld id="{F7021451-1387-4CA6-816F-3879F97B5CBC}" type="slidenum">
              <a:rPr lang="en-US" b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566928"/>
            <a:ext cx="6400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F3A5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Answer 1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621792" y="1051560"/>
            <a:ext cx="7498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5B697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Say the place and the value in one sentence.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731520" y="1417320"/>
            <a:ext cx="10972800" cy="4526280"/>
          </a:xfrm>
          <a:prstGeom prst="roundRect">
            <a:avLst>
              <a:gd name="adj" fmla="val 2424"/>
            </a:avLst>
          </a:prstGeom>
          <a:solidFill>
            <a:srgbClr val="FFFFFF"/>
          </a:solidFill>
          <a:ln w="12700">
            <a:solidFill>
              <a:srgbClr val="DCE5EE"/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1005840" y="1783080"/>
            <a:ext cx="9875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233142"/>
                </a:solidFill>
              </a:rPr>
              <a:t>The 6 is in the </a:t>
            </a:r>
            <a:r>
              <a:rPr lang="en-US" sz="2400" b="1" dirty="0">
                <a:solidFill>
                  <a:srgbClr val="F47C6C"/>
                </a:solidFill>
              </a:rPr>
              <a:t>hundreds</a:t>
            </a:r>
            <a:r>
              <a:rPr lang="en-US" sz="2400" dirty="0">
                <a:solidFill>
                  <a:srgbClr val="233142"/>
                </a:solidFill>
              </a:rPr>
              <a:t> place, so its value is </a:t>
            </a:r>
            <a:r>
              <a:rPr lang="en-US" sz="2800" b="1" dirty="0">
                <a:solidFill>
                  <a:srgbClr val="69B578"/>
                </a:solidFill>
              </a:rPr>
              <a:t>600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1024128" y="2423160"/>
            <a:ext cx="978408" cy="438912"/>
          </a:xfrm>
          <a:prstGeom prst="roundRect">
            <a:avLst>
              <a:gd name="adj" fmla="val 8333"/>
            </a:avLst>
          </a:prstGeom>
          <a:solidFill>
            <a:srgbClr val="7D6BCE"/>
          </a:solidFill>
          <a:ln w="12700">
            <a:solidFill>
              <a:srgbClr val="7D6B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024128" y="2496312"/>
            <a:ext cx="9784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Thousands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1024128" y="2889504"/>
            <a:ext cx="978408" cy="502920"/>
          </a:xfrm>
          <a:prstGeom prst="rect">
            <a:avLst/>
          </a:prstGeom>
          <a:solidFill>
            <a:srgbClr val="FFFFFF"/>
          </a:solidFill>
          <a:ln w="12700">
            <a:solidFill>
              <a:srgbClr val="7D6BC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1024128" y="2953512"/>
            <a:ext cx="9784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7D6BCE"/>
                </a:solidFill>
              </a:rPr>
              <a:t>3</a:t>
            </a:r>
            <a:endParaRPr lang="en-US" sz="3000" dirty="0"/>
          </a:p>
        </p:txBody>
      </p:sp>
      <p:sp>
        <p:nvSpPr>
          <p:cNvPr id="10" name="Shape 8"/>
          <p:cNvSpPr/>
          <p:nvPr/>
        </p:nvSpPr>
        <p:spPr>
          <a:xfrm>
            <a:off x="1024128" y="3438144"/>
            <a:ext cx="978408" cy="438912"/>
          </a:xfrm>
          <a:prstGeom prst="rect">
            <a:avLst/>
          </a:prstGeom>
          <a:solidFill>
            <a:srgbClr val="F8FBFE"/>
          </a:solidFill>
          <a:ln w="12700">
            <a:solidFill>
              <a:srgbClr val="DCE5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1024128" y="3529584"/>
            <a:ext cx="97840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233142"/>
                </a:solidFill>
              </a:rPr>
              <a:t>3,000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2048256" y="2423160"/>
            <a:ext cx="978408" cy="438912"/>
          </a:xfrm>
          <a:prstGeom prst="roundRect">
            <a:avLst>
              <a:gd name="adj" fmla="val 8333"/>
            </a:avLst>
          </a:prstGeom>
          <a:solidFill>
            <a:srgbClr val="F47C6C"/>
          </a:solidFill>
          <a:ln w="12700">
            <a:solidFill>
              <a:srgbClr val="F47C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2048256" y="2496312"/>
            <a:ext cx="9784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Hundreds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2048256" y="2889504"/>
            <a:ext cx="978408" cy="502920"/>
          </a:xfrm>
          <a:prstGeom prst="rect">
            <a:avLst/>
          </a:prstGeom>
          <a:solidFill>
            <a:srgbClr val="FFFFFF"/>
          </a:solidFill>
          <a:ln w="12700">
            <a:solidFill>
              <a:srgbClr val="F47C6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2048256" y="2953512"/>
            <a:ext cx="9784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47C6C"/>
                </a:solidFill>
              </a:rPr>
              <a:t>6</a:t>
            </a:r>
            <a:endParaRPr lang="en-US" sz="3000" dirty="0"/>
          </a:p>
        </p:txBody>
      </p:sp>
      <p:sp>
        <p:nvSpPr>
          <p:cNvPr id="16" name="Shape 14"/>
          <p:cNvSpPr/>
          <p:nvPr/>
        </p:nvSpPr>
        <p:spPr>
          <a:xfrm>
            <a:off x="2048256" y="3438144"/>
            <a:ext cx="978408" cy="438912"/>
          </a:xfrm>
          <a:prstGeom prst="rect">
            <a:avLst/>
          </a:prstGeom>
          <a:solidFill>
            <a:srgbClr val="F8FBFE"/>
          </a:solidFill>
          <a:ln w="12700">
            <a:solidFill>
              <a:srgbClr val="DCE5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2048256" y="3529584"/>
            <a:ext cx="97840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233142"/>
                </a:solidFill>
              </a:rPr>
              <a:t>600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3072384" y="2423160"/>
            <a:ext cx="978408" cy="438912"/>
          </a:xfrm>
          <a:prstGeom prst="roundRect">
            <a:avLst>
              <a:gd name="adj" fmla="val 8333"/>
            </a:avLst>
          </a:prstGeom>
          <a:solidFill>
            <a:srgbClr val="F4C95D"/>
          </a:solidFill>
          <a:ln w="12700">
            <a:solidFill>
              <a:srgbClr val="F4C95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3072384" y="2496312"/>
            <a:ext cx="9784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Tens</a:t>
            </a:r>
            <a:endParaRPr lang="en-US" sz="1400" dirty="0"/>
          </a:p>
        </p:txBody>
      </p:sp>
      <p:sp>
        <p:nvSpPr>
          <p:cNvPr id="20" name="Shape 18"/>
          <p:cNvSpPr/>
          <p:nvPr/>
        </p:nvSpPr>
        <p:spPr>
          <a:xfrm>
            <a:off x="3072384" y="2889504"/>
            <a:ext cx="978408" cy="502920"/>
          </a:xfrm>
          <a:prstGeom prst="rect">
            <a:avLst/>
          </a:prstGeom>
          <a:solidFill>
            <a:srgbClr val="FFFFFF"/>
          </a:solidFill>
          <a:ln w="12700">
            <a:solidFill>
              <a:srgbClr val="F4C95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3072384" y="2953512"/>
            <a:ext cx="9784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4C95D"/>
                </a:solidFill>
              </a:rPr>
              <a:t>7</a:t>
            </a:r>
            <a:endParaRPr lang="en-US" sz="3000" dirty="0"/>
          </a:p>
        </p:txBody>
      </p:sp>
      <p:sp>
        <p:nvSpPr>
          <p:cNvPr id="22" name="Shape 20"/>
          <p:cNvSpPr/>
          <p:nvPr/>
        </p:nvSpPr>
        <p:spPr>
          <a:xfrm>
            <a:off x="3072384" y="3438144"/>
            <a:ext cx="978408" cy="438912"/>
          </a:xfrm>
          <a:prstGeom prst="rect">
            <a:avLst/>
          </a:prstGeom>
          <a:solidFill>
            <a:srgbClr val="F8FBFE"/>
          </a:solidFill>
          <a:ln w="12700">
            <a:solidFill>
              <a:srgbClr val="DCE5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3072384" y="3529584"/>
            <a:ext cx="97840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233142"/>
                </a:solidFill>
              </a:rPr>
              <a:t>70</a:t>
            </a:r>
            <a:endParaRPr lang="en-US" sz="1400" dirty="0"/>
          </a:p>
        </p:txBody>
      </p:sp>
      <p:sp>
        <p:nvSpPr>
          <p:cNvPr id="24" name="Shape 22"/>
          <p:cNvSpPr/>
          <p:nvPr/>
        </p:nvSpPr>
        <p:spPr>
          <a:xfrm>
            <a:off x="4096512" y="2423160"/>
            <a:ext cx="978408" cy="438912"/>
          </a:xfrm>
          <a:prstGeom prst="roundRect">
            <a:avLst>
              <a:gd name="adj" fmla="val 8333"/>
            </a:avLst>
          </a:prstGeom>
          <a:solidFill>
            <a:srgbClr val="2CA6A4"/>
          </a:solidFill>
          <a:ln w="12700">
            <a:solidFill>
              <a:srgbClr val="2CA6A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4096512" y="2496312"/>
            <a:ext cx="9784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Ones</a:t>
            </a:r>
            <a:endParaRPr lang="en-US" sz="1400" dirty="0"/>
          </a:p>
        </p:txBody>
      </p:sp>
      <p:sp>
        <p:nvSpPr>
          <p:cNvPr id="26" name="Shape 24"/>
          <p:cNvSpPr/>
          <p:nvPr/>
        </p:nvSpPr>
        <p:spPr>
          <a:xfrm>
            <a:off x="4096512" y="2889504"/>
            <a:ext cx="978408" cy="502920"/>
          </a:xfrm>
          <a:prstGeom prst="rect">
            <a:avLst/>
          </a:prstGeom>
          <a:solidFill>
            <a:srgbClr val="FFFFFF"/>
          </a:solidFill>
          <a:ln w="12700">
            <a:solidFill>
              <a:srgbClr val="2CA6A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4096512" y="2953512"/>
            <a:ext cx="9784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2CA6A4"/>
                </a:solidFill>
              </a:rPr>
              <a:t>2</a:t>
            </a:r>
            <a:endParaRPr lang="en-US" sz="3000" dirty="0"/>
          </a:p>
        </p:txBody>
      </p:sp>
      <p:sp>
        <p:nvSpPr>
          <p:cNvPr id="28" name="Shape 26"/>
          <p:cNvSpPr/>
          <p:nvPr/>
        </p:nvSpPr>
        <p:spPr>
          <a:xfrm>
            <a:off x="4096512" y="3438144"/>
            <a:ext cx="978408" cy="438912"/>
          </a:xfrm>
          <a:prstGeom prst="rect">
            <a:avLst/>
          </a:prstGeom>
          <a:solidFill>
            <a:srgbClr val="F8FBFE"/>
          </a:solidFill>
          <a:ln w="12700">
            <a:solidFill>
              <a:srgbClr val="DCE5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7"/>
          <p:cNvSpPr/>
          <p:nvPr/>
        </p:nvSpPr>
        <p:spPr>
          <a:xfrm>
            <a:off x="4096512" y="3529584"/>
            <a:ext cx="97840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233142"/>
                </a:solidFill>
              </a:rPr>
              <a:t>2</a:t>
            </a:r>
            <a:endParaRPr lang="en-US" sz="1400" dirty="0"/>
          </a:p>
        </p:txBody>
      </p:sp>
      <p:sp>
        <p:nvSpPr>
          <p:cNvPr id="30" name="Shape 28"/>
          <p:cNvSpPr/>
          <p:nvPr/>
        </p:nvSpPr>
        <p:spPr>
          <a:xfrm>
            <a:off x="6400800" y="2560320"/>
            <a:ext cx="4297680" cy="1234440"/>
          </a:xfrm>
          <a:prstGeom prst="roundRect">
            <a:avLst>
              <a:gd name="adj" fmla="val 5926"/>
            </a:avLst>
          </a:prstGeom>
          <a:solidFill>
            <a:srgbClr val="EAF8EE"/>
          </a:solidFill>
          <a:ln w="12700">
            <a:solidFill>
              <a:srgbClr val="B8E3C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9"/>
          <p:cNvSpPr/>
          <p:nvPr/>
        </p:nvSpPr>
        <p:spPr>
          <a:xfrm>
            <a:off x="6629400" y="2788920"/>
            <a:ext cx="38404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233142"/>
                </a:solidFill>
              </a:rPr>
              <a:t>Sentence frame: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33142"/>
                </a:solidFill>
              </a:rPr>
              <a:t>“The digit 6 is in the hundreds place, so it is worth 600.”</a:t>
            </a:r>
            <a:endParaRPr lang="en-US" sz="1800" dirty="0"/>
          </a:p>
        </p:txBody>
      </p:sp>
      <p:sp>
        <p:nvSpPr>
          <p:cNvPr id="32" name="Shape 30"/>
          <p:cNvSpPr/>
          <p:nvPr/>
        </p:nvSpPr>
        <p:spPr>
          <a:xfrm>
            <a:off x="6446520" y="4069080"/>
            <a:ext cx="4224528" cy="566928"/>
          </a:xfrm>
          <a:prstGeom prst="roundRect">
            <a:avLst>
              <a:gd name="adj" fmla="val 12903"/>
            </a:avLst>
          </a:prstGeom>
          <a:solidFill>
            <a:srgbClr val="FFF7E5"/>
          </a:solidFill>
          <a:ln w="12700">
            <a:solidFill>
              <a:srgbClr val="F4C95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31"/>
          <p:cNvSpPr/>
          <p:nvPr/>
        </p:nvSpPr>
        <p:spPr>
          <a:xfrm>
            <a:off x="6556248" y="4142232"/>
            <a:ext cx="4005072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33142"/>
                </a:solidFill>
              </a:rPr>
              <a:t>Have the student repeat the sentence one time.</a:t>
            </a:r>
            <a:endParaRPr lang="en-US" sz="1600" dirty="0"/>
          </a:p>
        </p:txBody>
      </p:sp>
      <p:sp>
        <p:nvSpPr>
          <p:cNvPr id="34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583680"/>
            <a:ext cx="365760" cy="1463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Aptos"/>
                <a:ea typeface="Aptos"/>
                <a:cs typeface="Aptos"/>
              </a:defRPr>
            </a:lvl1pPr>
          </a:lstStyle>
          <a:p>
            <a:pPr algn="ctr"/>
            <a:fld id="{F7021451-1387-4CA6-816F-3879F97B5CBC}" type="slidenum">
              <a:rPr lang="en-US" b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566928"/>
            <a:ext cx="6400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F3A5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Question 2: decimals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621792" y="1051560"/>
            <a:ext cx="7498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5B697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Ask the student to compare tenths and hundredths.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731520" y="1417320"/>
            <a:ext cx="10972800" cy="4526280"/>
          </a:xfrm>
          <a:prstGeom prst="roundRect">
            <a:avLst>
              <a:gd name="adj" fmla="val 2424"/>
            </a:avLst>
          </a:prstGeom>
          <a:solidFill>
            <a:srgbClr val="FFFFFF"/>
          </a:solidFill>
          <a:ln w="12700">
            <a:solidFill>
              <a:srgbClr val="DCE5EE"/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1005840" y="1737360"/>
            <a:ext cx="4663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233142"/>
                </a:solidFill>
              </a:rPr>
              <a:t>Which is greater: </a:t>
            </a:r>
            <a:r>
              <a:rPr lang="en-US" sz="3000" b="1" dirty="0">
                <a:solidFill>
                  <a:srgbClr val="4D8AF0"/>
                </a:solidFill>
              </a:rPr>
              <a:t>0.8</a:t>
            </a:r>
            <a:r>
              <a:rPr lang="en-US" sz="2400" dirty="0">
                <a:solidFill>
                  <a:srgbClr val="233142"/>
                </a:solidFill>
              </a:rPr>
              <a:t> or </a:t>
            </a:r>
            <a:r>
              <a:rPr lang="en-US" sz="3000" b="1" dirty="0">
                <a:solidFill>
                  <a:srgbClr val="F47C6C"/>
                </a:solidFill>
              </a:rPr>
              <a:t>0.08</a:t>
            </a:r>
            <a:r>
              <a:rPr lang="en-US" sz="2400" dirty="0">
                <a:solidFill>
                  <a:srgbClr val="233142"/>
                </a:solidFill>
              </a:rPr>
              <a:t>?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960120" y="2240280"/>
            <a:ext cx="3291840" cy="530352"/>
          </a:xfrm>
          <a:prstGeom prst="roundRect">
            <a:avLst>
              <a:gd name="adj" fmla="val 13793"/>
            </a:avLst>
          </a:prstGeom>
          <a:solidFill>
            <a:srgbClr val="FFF7E5"/>
          </a:solidFill>
          <a:ln w="12700">
            <a:solidFill>
              <a:srgbClr val="F4C95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069848" y="2313432"/>
            <a:ext cx="307238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33142"/>
                </a:solidFill>
              </a:rPr>
              <a:t>Which picture covers more of the whole?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1097280" y="2880360"/>
            <a:ext cx="301752" cy="329184"/>
          </a:xfrm>
          <a:prstGeom prst="rect">
            <a:avLst/>
          </a:prstGeom>
          <a:solidFill>
            <a:srgbClr val="4D8AF0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1408176" y="2880360"/>
            <a:ext cx="301752" cy="329184"/>
          </a:xfrm>
          <a:prstGeom prst="rect">
            <a:avLst/>
          </a:prstGeom>
          <a:solidFill>
            <a:srgbClr val="4D8AF0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1719072" y="2880360"/>
            <a:ext cx="301752" cy="329184"/>
          </a:xfrm>
          <a:prstGeom prst="rect">
            <a:avLst/>
          </a:prstGeom>
          <a:solidFill>
            <a:srgbClr val="4D8AF0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2029968" y="2880360"/>
            <a:ext cx="301752" cy="329184"/>
          </a:xfrm>
          <a:prstGeom prst="rect">
            <a:avLst/>
          </a:prstGeom>
          <a:solidFill>
            <a:srgbClr val="4D8AF0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2340864" y="2880360"/>
            <a:ext cx="301752" cy="329184"/>
          </a:xfrm>
          <a:prstGeom prst="rect">
            <a:avLst/>
          </a:prstGeom>
          <a:solidFill>
            <a:srgbClr val="4D8AF0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2651760" y="2880360"/>
            <a:ext cx="301752" cy="329184"/>
          </a:xfrm>
          <a:prstGeom prst="rect">
            <a:avLst/>
          </a:prstGeom>
          <a:solidFill>
            <a:srgbClr val="4D8AF0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2962656" y="2880360"/>
            <a:ext cx="301752" cy="329184"/>
          </a:xfrm>
          <a:prstGeom prst="rect">
            <a:avLst/>
          </a:prstGeom>
          <a:solidFill>
            <a:srgbClr val="4D8AF0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3273552" y="2880360"/>
            <a:ext cx="301752" cy="329184"/>
          </a:xfrm>
          <a:prstGeom prst="rect">
            <a:avLst/>
          </a:prstGeom>
          <a:solidFill>
            <a:srgbClr val="4D8AF0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3584448" y="2880360"/>
            <a:ext cx="301752" cy="329184"/>
          </a:xfrm>
          <a:prstGeom prst="rect">
            <a:avLst/>
          </a:prstGeom>
          <a:solidFill>
            <a:srgbClr val="FFFFFF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3895344" y="2880360"/>
            <a:ext cx="301752" cy="329184"/>
          </a:xfrm>
          <a:prstGeom prst="rect">
            <a:avLst/>
          </a:prstGeom>
          <a:solidFill>
            <a:srgbClr val="FFFFFF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1097280" y="3246120"/>
            <a:ext cx="3200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33142"/>
                </a:solidFill>
              </a:rPr>
              <a:t>0.8 = 8 tenths</a:t>
            </a:r>
            <a:endParaRPr lang="en-US" sz="1400" dirty="0"/>
          </a:p>
        </p:txBody>
      </p:sp>
      <p:sp>
        <p:nvSpPr>
          <p:cNvPr id="19" name="Shape 17"/>
          <p:cNvSpPr/>
          <p:nvPr/>
        </p:nvSpPr>
        <p:spPr>
          <a:xfrm>
            <a:off x="7543800" y="2514600"/>
            <a:ext cx="152705" cy="152705"/>
          </a:xfrm>
          <a:prstGeom prst="rect">
            <a:avLst/>
          </a:prstGeom>
          <a:solidFill>
            <a:srgbClr val="F47C6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7699248" y="2514600"/>
            <a:ext cx="152705" cy="152705"/>
          </a:xfrm>
          <a:prstGeom prst="rect">
            <a:avLst/>
          </a:prstGeom>
          <a:solidFill>
            <a:srgbClr val="F47C6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7854696" y="2514600"/>
            <a:ext cx="152705" cy="152705"/>
          </a:xfrm>
          <a:prstGeom prst="rect">
            <a:avLst/>
          </a:prstGeom>
          <a:solidFill>
            <a:srgbClr val="F47C6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8010144" y="2514600"/>
            <a:ext cx="152705" cy="152705"/>
          </a:xfrm>
          <a:prstGeom prst="rect">
            <a:avLst/>
          </a:prstGeom>
          <a:solidFill>
            <a:srgbClr val="F47C6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8165592" y="2514600"/>
            <a:ext cx="152705" cy="152705"/>
          </a:xfrm>
          <a:prstGeom prst="rect">
            <a:avLst/>
          </a:prstGeom>
          <a:solidFill>
            <a:srgbClr val="F47C6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8321040" y="2514600"/>
            <a:ext cx="152705" cy="152705"/>
          </a:xfrm>
          <a:prstGeom prst="rect">
            <a:avLst/>
          </a:prstGeom>
          <a:solidFill>
            <a:srgbClr val="F47C6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8476488" y="2514600"/>
            <a:ext cx="152705" cy="152705"/>
          </a:xfrm>
          <a:prstGeom prst="rect">
            <a:avLst/>
          </a:prstGeom>
          <a:solidFill>
            <a:srgbClr val="F47C6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8631936" y="2514600"/>
            <a:ext cx="152705" cy="152705"/>
          </a:xfrm>
          <a:prstGeom prst="rect">
            <a:avLst/>
          </a:prstGeom>
          <a:solidFill>
            <a:srgbClr val="F47C6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Shape 25"/>
          <p:cNvSpPr/>
          <p:nvPr/>
        </p:nvSpPr>
        <p:spPr>
          <a:xfrm>
            <a:off x="8787384" y="2514600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Shape 26"/>
          <p:cNvSpPr/>
          <p:nvPr/>
        </p:nvSpPr>
        <p:spPr>
          <a:xfrm>
            <a:off x="8942832" y="2514600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Shape 27"/>
          <p:cNvSpPr/>
          <p:nvPr/>
        </p:nvSpPr>
        <p:spPr>
          <a:xfrm>
            <a:off x="7543800" y="2670048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Shape 28"/>
          <p:cNvSpPr/>
          <p:nvPr/>
        </p:nvSpPr>
        <p:spPr>
          <a:xfrm>
            <a:off x="7699248" y="2670048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Shape 29"/>
          <p:cNvSpPr/>
          <p:nvPr/>
        </p:nvSpPr>
        <p:spPr>
          <a:xfrm>
            <a:off x="7854696" y="2670048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Shape 30"/>
          <p:cNvSpPr/>
          <p:nvPr/>
        </p:nvSpPr>
        <p:spPr>
          <a:xfrm>
            <a:off x="8010144" y="2670048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Shape 31"/>
          <p:cNvSpPr/>
          <p:nvPr/>
        </p:nvSpPr>
        <p:spPr>
          <a:xfrm>
            <a:off x="8165592" y="2670048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Shape 32"/>
          <p:cNvSpPr/>
          <p:nvPr/>
        </p:nvSpPr>
        <p:spPr>
          <a:xfrm>
            <a:off x="8321040" y="2670048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Shape 33"/>
          <p:cNvSpPr/>
          <p:nvPr/>
        </p:nvSpPr>
        <p:spPr>
          <a:xfrm>
            <a:off x="8476488" y="2670048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Shape 34"/>
          <p:cNvSpPr/>
          <p:nvPr/>
        </p:nvSpPr>
        <p:spPr>
          <a:xfrm>
            <a:off x="8631936" y="2670048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7" name="Shape 35"/>
          <p:cNvSpPr/>
          <p:nvPr/>
        </p:nvSpPr>
        <p:spPr>
          <a:xfrm>
            <a:off x="8787384" y="2670048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Shape 36"/>
          <p:cNvSpPr/>
          <p:nvPr/>
        </p:nvSpPr>
        <p:spPr>
          <a:xfrm>
            <a:off x="8942832" y="2670048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Shape 37"/>
          <p:cNvSpPr/>
          <p:nvPr/>
        </p:nvSpPr>
        <p:spPr>
          <a:xfrm>
            <a:off x="7543800" y="2825496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Shape 38"/>
          <p:cNvSpPr/>
          <p:nvPr/>
        </p:nvSpPr>
        <p:spPr>
          <a:xfrm>
            <a:off x="7699248" y="2825496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1" name="Shape 39"/>
          <p:cNvSpPr/>
          <p:nvPr/>
        </p:nvSpPr>
        <p:spPr>
          <a:xfrm>
            <a:off x="7854696" y="2825496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Shape 40"/>
          <p:cNvSpPr/>
          <p:nvPr/>
        </p:nvSpPr>
        <p:spPr>
          <a:xfrm>
            <a:off x="8010144" y="2825496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3" name="Shape 41"/>
          <p:cNvSpPr/>
          <p:nvPr/>
        </p:nvSpPr>
        <p:spPr>
          <a:xfrm>
            <a:off x="8165592" y="2825496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4" name="Shape 42"/>
          <p:cNvSpPr/>
          <p:nvPr/>
        </p:nvSpPr>
        <p:spPr>
          <a:xfrm>
            <a:off x="8321040" y="2825496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5" name="Shape 43"/>
          <p:cNvSpPr/>
          <p:nvPr/>
        </p:nvSpPr>
        <p:spPr>
          <a:xfrm>
            <a:off x="8476488" y="2825496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6" name="Shape 44"/>
          <p:cNvSpPr/>
          <p:nvPr/>
        </p:nvSpPr>
        <p:spPr>
          <a:xfrm>
            <a:off x="8631936" y="2825496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7" name="Shape 45"/>
          <p:cNvSpPr/>
          <p:nvPr/>
        </p:nvSpPr>
        <p:spPr>
          <a:xfrm>
            <a:off x="8787384" y="2825496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8" name="Shape 46"/>
          <p:cNvSpPr/>
          <p:nvPr/>
        </p:nvSpPr>
        <p:spPr>
          <a:xfrm>
            <a:off x="8942832" y="2825496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9" name="Shape 47"/>
          <p:cNvSpPr/>
          <p:nvPr/>
        </p:nvSpPr>
        <p:spPr>
          <a:xfrm>
            <a:off x="7543800" y="2980944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0" name="Shape 48"/>
          <p:cNvSpPr/>
          <p:nvPr/>
        </p:nvSpPr>
        <p:spPr>
          <a:xfrm>
            <a:off x="7699248" y="2980944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1" name="Shape 49"/>
          <p:cNvSpPr/>
          <p:nvPr/>
        </p:nvSpPr>
        <p:spPr>
          <a:xfrm>
            <a:off x="7854696" y="2980944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2" name="Shape 50"/>
          <p:cNvSpPr/>
          <p:nvPr/>
        </p:nvSpPr>
        <p:spPr>
          <a:xfrm>
            <a:off x="8010144" y="2980944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3" name="Shape 51"/>
          <p:cNvSpPr/>
          <p:nvPr/>
        </p:nvSpPr>
        <p:spPr>
          <a:xfrm>
            <a:off x="8165592" y="2980944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4" name="Shape 52"/>
          <p:cNvSpPr/>
          <p:nvPr/>
        </p:nvSpPr>
        <p:spPr>
          <a:xfrm>
            <a:off x="8321040" y="2980944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5" name="Shape 53"/>
          <p:cNvSpPr/>
          <p:nvPr/>
        </p:nvSpPr>
        <p:spPr>
          <a:xfrm>
            <a:off x="8476488" y="2980944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6" name="Shape 54"/>
          <p:cNvSpPr/>
          <p:nvPr/>
        </p:nvSpPr>
        <p:spPr>
          <a:xfrm>
            <a:off x="8631936" y="2980944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7" name="Shape 55"/>
          <p:cNvSpPr/>
          <p:nvPr/>
        </p:nvSpPr>
        <p:spPr>
          <a:xfrm>
            <a:off x="8787384" y="2980944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8" name="Shape 56"/>
          <p:cNvSpPr/>
          <p:nvPr/>
        </p:nvSpPr>
        <p:spPr>
          <a:xfrm>
            <a:off x="8942832" y="2980944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9" name="Shape 57"/>
          <p:cNvSpPr/>
          <p:nvPr/>
        </p:nvSpPr>
        <p:spPr>
          <a:xfrm>
            <a:off x="7543800" y="3136392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0" name="Shape 58"/>
          <p:cNvSpPr/>
          <p:nvPr/>
        </p:nvSpPr>
        <p:spPr>
          <a:xfrm>
            <a:off x="7699248" y="3136392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1" name="Shape 59"/>
          <p:cNvSpPr/>
          <p:nvPr/>
        </p:nvSpPr>
        <p:spPr>
          <a:xfrm>
            <a:off x="7854696" y="3136392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2" name="Shape 60"/>
          <p:cNvSpPr/>
          <p:nvPr/>
        </p:nvSpPr>
        <p:spPr>
          <a:xfrm>
            <a:off x="8010144" y="3136392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3" name="Shape 61"/>
          <p:cNvSpPr/>
          <p:nvPr/>
        </p:nvSpPr>
        <p:spPr>
          <a:xfrm>
            <a:off x="8165592" y="3136392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4" name="Shape 62"/>
          <p:cNvSpPr/>
          <p:nvPr/>
        </p:nvSpPr>
        <p:spPr>
          <a:xfrm>
            <a:off x="8321040" y="3136392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5" name="Shape 63"/>
          <p:cNvSpPr/>
          <p:nvPr/>
        </p:nvSpPr>
        <p:spPr>
          <a:xfrm>
            <a:off x="8476488" y="3136392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6" name="Shape 64"/>
          <p:cNvSpPr/>
          <p:nvPr/>
        </p:nvSpPr>
        <p:spPr>
          <a:xfrm>
            <a:off x="8631936" y="3136392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7" name="Shape 65"/>
          <p:cNvSpPr/>
          <p:nvPr/>
        </p:nvSpPr>
        <p:spPr>
          <a:xfrm>
            <a:off x="8787384" y="3136392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8" name="Shape 66"/>
          <p:cNvSpPr/>
          <p:nvPr/>
        </p:nvSpPr>
        <p:spPr>
          <a:xfrm>
            <a:off x="8942832" y="3136392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9" name="Shape 67"/>
          <p:cNvSpPr/>
          <p:nvPr/>
        </p:nvSpPr>
        <p:spPr>
          <a:xfrm>
            <a:off x="7543800" y="3291840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0" name="Shape 68"/>
          <p:cNvSpPr/>
          <p:nvPr/>
        </p:nvSpPr>
        <p:spPr>
          <a:xfrm>
            <a:off x="7699248" y="3291840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1" name="Shape 69"/>
          <p:cNvSpPr/>
          <p:nvPr/>
        </p:nvSpPr>
        <p:spPr>
          <a:xfrm>
            <a:off x="7854696" y="3291840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2" name="Shape 70"/>
          <p:cNvSpPr/>
          <p:nvPr/>
        </p:nvSpPr>
        <p:spPr>
          <a:xfrm>
            <a:off x="8010144" y="3291840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3" name="Shape 71"/>
          <p:cNvSpPr/>
          <p:nvPr/>
        </p:nvSpPr>
        <p:spPr>
          <a:xfrm>
            <a:off x="8165592" y="3291840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4" name="Shape 72"/>
          <p:cNvSpPr/>
          <p:nvPr/>
        </p:nvSpPr>
        <p:spPr>
          <a:xfrm>
            <a:off x="8321040" y="3291840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5" name="Shape 73"/>
          <p:cNvSpPr/>
          <p:nvPr/>
        </p:nvSpPr>
        <p:spPr>
          <a:xfrm>
            <a:off x="8476488" y="3291840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6" name="Shape 74"/>
          <p:cNvSpPr/>
          <p:nvPr/>
        </p:nvSpPr>
        <p:spPr>
          <a:xfrm>
            <a:off x="8631936" y="3291840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7" name="Shape 75"/>
          <p:cNvSpPr/>
          <p:nvPr/>
        </p:nvSpPr>
        <p:spPr>
          <a:xfrm>
            <a:off x="8787384" y="3291840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8" name="Shape 76"/>
          <p:cNvSpPr/>
          <p:nvPr/>
        </p:nvSpPr>
        <p:spPr>
          <a:xfrm>
            <a:off x="8942832" y="3291840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9" name="Shape 77"/>
          <p:cNvSpPr/>
          <p:nvPr/>
        </p:nvSpPr>
        <p:spPr>
          <a:xfrm>
            <a:off x="7543800" y="3447288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0" name="Shape 78"/>
          <p:cNvSpPr/>
          <p:nvPr/>
        </p:nvSpPr>
        <p:spPr>
          <a:xfrm>
            <a:off x="7699248" y="3447288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1" name="Shape 79"/>
          <p:cNvSpPr/>
          <p:nvPr/>
        </p:nvSpPr>
        <p:spPr>
          <a:xfrm>
            <a:off x="7854696" y="3447288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2" name="Shape 80"/>
          <p:cNvSpPr/>
          <p:nvPr/>
        </p:nvSpPr>
        <p:spPr>
          <a:xfrm>
            <a:off x="8010144" y="3447288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3" name="Shape 81"/>
          <p:cNvSpPr/>
          <p:nvPr/>
        </p:nvSpPr>
        <p:spPr>
          <a:xfrm>
            <a:off x="8165592" y="3447288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4" name="Shape 82"/>
          <p:cNvSpPr/>
          <p:nvPr/>
        </p:nvSpPr>
        <p:spPr>
          <a:xfrm>
            <a:off x="8321040" y="3447288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5" name="Shape 83"/>
          <p:cNvSpPr/>
          <p:nvPr/>
        </p:nvSpPr>
        <p:spPr>
          <a:xfrm>
            <a:off x="8476488" y="3447288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6" name="Shape 84"/>
          <p:cNvSpPr/>
          <p:nvPr/>
        </p:nvSpPr>
        <p:spPr>
          <a:xfrm>
            <a:off x="8631936" y="3447288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7" name="Shape 85"/>
          <p:cNvSpPr/>
          <p:nvPr/>
        </p:nvSpPr>
        <p:spPr>
          <a:xfrm>
            <a:off x="8787384" y="3447288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8" name="Shape 86"/>
          <p:cNvSpPr/>
          <p:nvPr/>
        </p:nvSpPr>
        <p:spPr>
          <a:xfrm>
            <a:off x="8942832" y="3447288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9" name="Shape 87"/>
          <p:cNvSpPr/>
          <p:nvPr/>
        </p:nvSpPr>
        <p:spPr>
          <a:xfrm>
            <a:off x="7543800" y="3602736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0" name="Shape 88"/>
          <p:cNvSpPr/>
          <p:nvPr/>
        </p:nvSpPr>
        <p:spPr>
          <a:xfrm>
            <a:off x="7699248" y="3602736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1" name="Shape 89"/>
          <p:cNvSpPr/>
          <p:nvPr/>
        </p:nvSpPr>
        <p:spPr>
          <a:xfrm>
            <a:off x="7854696" y="3602736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2" name="Shape 90"/>
          <p:cNvSpPr/>
          <p:nvPr/>
        </p:nvSpPr>
        <p:spPr>
          <a:xfrm>
            <a:off x="8010144" y="3602736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3" name="Shape 91"/>
          <p:cNvSpPr/>
          <p:nvPr/>
        </p:nvSpPr>
        <p:spPr>
          <a:xfrm>
            <a:off x="8165592" y="3602736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4" name="Shape 92"/>
          <p:cNvSpPr/>
          <p:nvPr/>
        </p:nvSpPr>
        <p:spPr>
          <a:xfrm>
            <a:off x="8321040" y="3602736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5" name="Shape 93"/>
          <p:cNvSpPr/>
          <p:nvPr/>
        </p:nvSpPr>
        <p:spPr>
          <a:xfrm>
            <a:off x="8476488" y="3602736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6" name="Shape 94"/>
          <p:cNvSpPr/>
          <p:nvPr/>
        </p:nvSpPr>
        <p:spPr>
          <a:xfrm>
            <a:off x="8631936" y="3602736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7" name="Shape 95"/>
          <p:cNvSpPr/>
          <p:nvPr/>
        </p:nvSpPr>
        <p:spPr>
          <a:xfrm>
            <a:off x="8787384" y="3602736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8" name="Shape 96"/>
          <p:cNvSpPr/>
          <p:nvPr/>
        </p:nvSpPr>
        <p:spPr>
          <a:xfrm>
            <a:off x="8942832" y="3602736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9" name="Shape 97"/>
          <p:cNvSpPr/>
          <p:nvPr/>
        </p:nvSpPr>
        <p:spPr>
          <a:xfrm>
            <a:off x="7543800" y="3758184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0" name="Shape 98"/>
          <p:cNvSpPr/>
          <p:nvPr/>
        </p:nvSpPr>
        <p:spPr>
          <a:xfrm>
            <a:off x="7699248" y="3758184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1" name="Shape 99"/>
          <p:cNvSpPr/>
          <p:nvPr/>
        </p:nvSpPr>
        <p:spPr>
          <a:xfrm>
            <a:off x="7854696" y="3758184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2" name="Shape 100"/>
          <p:cNvSpPr/>
          <p:nvPr/>
        </p:nvSpPr>
        <p:spPr>
          <a:xfrm>
            <a:off x="8010144" y="3758184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3" name="Shape 101"/>
          <p:cNvSpPr/>
          <p:nvPr/>
        </p:nvSpPr>
        <p:spPr>
          <a:xfrm>
            <a:off x="8165592" y="3758184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4" name="Shape 102"/>
          <p:cNvSpPr/>
          <p:nvPr/>
        </p:nvSpPr>
        <p:spPr>
          <a:xfrm>
            <a:off x="8321040" y="3758184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5" name="Shape 103"/>
          <p:cNvSpPr/>
          <p:nvPr/>
        </p:nvSpPr>
        <p:spPr>
          <a:xfrm>
            <a:off x="8476488" y="3758184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6" name="Shape 104"/>
          <p:cNvSpPr/>
          <p:nvPr/>
        </p:nvSpPr>
        <p:spPr>
          <a:xfrm>
            <a:off x="8631936" y="3758184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7" name="Shape 105"/>
          <p:cNvSpPr/>
          <p:nvPr/>
        </p:nvSpPr>
        <p:spPr>
          <a:xfrm>
            <a:off x="8787384" y="3758184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8" name="Shape 106"/>
          <p:cNvSpPr/>
          <p:nvPr/>
        </p:nvSpPr>
        <p:spPr>
          <a:xfrm>
            <a:off x="8942832" y="3758184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9" name="Shape 107"/>
          <p:cNvSpPr/>
          <p:nvPr/>
        </p:nvSpPr>
        <p:spPr>
          <a:xfrm>
            <a:off x="7543800" y="3913632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0" name="Shape 108"/>
          <p:cNvSpPr/>
          <p:nvPr/>
        </p:nvSpPr>
        <p:spPr>
          <a:xfrm>
            <a:off x="7699248" y="3913632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1" name="Shape 109"/>
          <p:cNvSpPr/>
          <p:nvPr/>
        </p:nvSpPr>
        <p:spPr>
          <a:xfrm>
            <a:off x="7854696" y="3913632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2" name="Shape 110"/>
          <p:cNvSpPr/>
          <p:nvPr/>
        </p:nvSpPr>
        <p:spPr>
          <a:xfrm>
            <a:off x="8010144" y="3913632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3" name="Shape 111"/>
          <p:cNvSpPr/>
          <p:nvPr/>
        </p:nvSpPr>
        <p:spPr>
          <a:xfrm>
            <a:off x="8165592" y="3913632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4" name="Shape 112"/>
          <p:cNvSpPr/>
          <p:nvPr/>
        </p:nvSpPr>
        <p:spPr>
          <a:xfrm>
            <a:off x="8321040" y="3913632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5" name="Shape 113"/>
          <p:cNvSpPr/>
          <p:nvPr/>
        </p:nvSpPr>
        <p:spPr>
          <a:xfrm>
            <a:off x="8476488" y="3913632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6" name="Shape 114"/>
          <p:cNvSpPr/>
          <p:nvPr/>
        </p:nvSpPr>
        <p:spPr>
          <a:xfrm>
            <a:off x="8631936" y="3913632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7" name="Shape 115"/>
          <p:cNvSpPr/>
          <p:nvPr/>
        </p:nvSpPr>
        <p:spPr>
          <a:xfrm>
            <a:off x="8787384" y="3913632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8" name="Shape 116"/>
          <p:cNvSpPr/>
          <p:nvPr/>
        </p:nvSpPr>
        <p:spPr>
          <a:xfrm>
            <a:off x="8942832" y="3913632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9" name="Text 117"/>
          <p:cNvSpPr/>
          <p:nvPr/>
        </p:nvSpPr>
        <p:spPr>
          <a:xfrm>
            <a:off x="7543800" y="4142232"/>
            <a:ext cx="21945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33142"/>
                </a:solidFill>
              </a:rPr>
              <a:t>0.08 = 8 hundredths</a:t>
            </a:r>
            <a:endParaRPr lang="en-US" sz="1400" dirty="0"/>
          </a:p>
        </p:txBody>
      </p:sp>
      <p:sp>
        <p:nvSpPr>
          <p:cNvPr id="120" name="Text 118"/>
          <p:cNvSpPr/>
          <p:nvPr/>
        </p:nvSpPr>
        <p:spPr>
          <a:xfrm>
            <a:off x="1828800" y="3657600"/>
            <a:ext cx="10972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4D8AF0"/>
                </a:solidFill>
              </a:rPr>
              <a:t>Bigger pieces</a:t>
            </a:r>
            <a:endParaRPr lang="en-US" sz="1400" dirty="0"/>
          </a:p>
        </p:txBody>
      </p:sp>
      <p:sp>
        <p:nvSpPr>
          <p:cNvPr id="121" name="Text 119"/>
          <p:cNvSpPr/>
          <p:nvPr/>
        </p:nvSpPr>
        <p:spPr>
          <a:xfrm>
            <a:off x="7556144" y="4541825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F47C6C"/>
                </a:solidFill>
              </a:rPr>
              <a:t>Smaller pieces</a:t>
            </a:r>
            <a:endParaRPr lang="en-US" sz="1400" dirty="0"/>
          </a:p>
        </p:txBody>
      </p:sp>
      <p:sp>
        <p:nvSpPr>
          <p:cNvPr id="122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583680"/>
            <a:ext cx="365760" cy="1463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Aptos"/>
                <a:ea typeface="Aptos"/>
                <a:cs typeface="Aptos"/>
              </a:defRPr>
            </a:lvl1pPr>
          </a:lstStyle>
          <a:p>
            <a:pPr algn="ctr"/>
            <a:fld id="{F7021451-1387-4CA6-816F-3879F97B5CBC}" type="slidenum">
              <a:rPr lang="en-US" b="0"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566928"/>
            <a:ext cx="6400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F3A5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Answer 2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621792" y="1051560"/>
            <a:ext cx="7498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5B697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both words and pictures to justify the answer.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731520" y="1417320"/>
            <a:ext cx="10972800" cy="4526280"/>
          </a:xfrm>
          <a:prstGeom prst="roundRect">
            <a:avLst>
              <a:gd name="adj" fmla="val 2424"/>
            </a:avLst>
          </a:prstGeom>
          <a:solidFill>
            <a:srgbClr val="FFFFFF"/>
          </a:solidFill>
          <a:ln w="12700">
            <a:solidFill>
              <a:srgbClr val="DCE5EE"/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960120" y="1783080"/>
            <a:ext cx="2331720" cy="713232"/>
          </a:xfrm>
          <a:prstGeom prst="roundRect">
            <a:avLst>
              <a:gd name="adj" fmla="val 10256"/>
            </a:avLst>
          </a:prstGeom>
          <a:solidFill>
            <a:srgbClr val="E8F1FF"/>
          </a:solidFill>
          <a:ln w="12700">
            <a:solidFill>
              <a:srgbClr val="C9DB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1143000" y="1975104"/>
            <a:ext cx="19659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4D8AF0"/>
                </a:solidFill>
              </a:rPr>
              <a:t>0.8 is greater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3749040" y="1920240"/>
            <a:ext cx="5120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233142"/>
                </a:solidFill>
              </a:rPr>
              <a:t>Reason: 8 tenths is more than 8 hundredths.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1097280" y="2834640"/>
            <a:ext cx="301752" cy="329184"/>
          </a:xfrm>
          <a:prstGeom prst="rect">
            <a:avLst/>
          </a:prstGeom>
          <a:solidFill>
            <a:srgbClr val="4D8AF0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1408176" y="2834640"/>
            <a:ext cx="301752" cy="329184"/>
          </a:xfrm>
          <a:prstGeom prst="rect">
            <a:avLst/>
          </a:prstGeom>
          <a:solidFill>
            <a:srgbClr val="4D8AF0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1719072" y="2834640"/>
            <a:ext cx="301752" cy="329184"/>
          </a:xfrm>
          <a:prstGeom prst="rect">
            <a:avLst/>
          </a:prstGeom>
          <a:solidFill>
            <a:srgbClr val="4D8AF0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2029968" y="2834640"/>
            <a:ext cx="301752" cy="329184"/>
          </a:xfrm>
          <a:prstGeom prst="rect">
            <a:avLst/>
          </a:prstGeom>
          <a:solidFill>
            <a:srgbClr val="4D8AF0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2340864" y="2834640"/>
            <a:ext cx="301752" cy="329184"/>
          </a:xfrm>
          <a:prstGeom prst="rect">
            <a:avLst/>
          </a:prstGeom>
          <a:solidFill>
            <a:srgbClr val="4D8AF0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2651760" y="2834640"/>
            <a:ext cx="301752" cy="329184"/>
          </a:xfrm>
          <a:prstGeom prst="rect">
            <a:avLst/>
          </a:prstGeom>
          <a:solidFill>
            <a:srgbClr val="4D8AF0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2962656" y="2834640"/>
            <a:ext cx="301752" cy="329184"/>
          </a:xfrm>
          <a:prstGeom prst="rect">
            <a:avLst/>
          </a:prstGeom>
          <a:solidFill>
            <a:srgbClr val="4D8AF0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3273552" y="2834640"/>
            <a:ext cx="301752" cy="329184"/>
          </a:xfrm>
          <a:prstGeom prst="rect">
            <a:avLst/>
          </a:prstGeom>
          <a:solidFill>
            <a:srgbClr val="4D8AF0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3584448" y="2834640"/>
            <a:ext cx="301752" cy="329184"/>
          </a:xfrm>
          <a:prstGeom prst="rect">
            <a:avLst/>
          </a:prstGeom>
          <a:solidFill>
            <a:srgbClr val="FFFFFF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3895344" y="2834640"/>
            <a:ext cx="301752" cy="329184"/>
          </a:xfrm>
          <a:prstGeom prst="rect">
            <a:avLst/>
          </a:prstGeom>
          <a:solidFill>
            <a:srgbClr val="FFFFFF"/>
          </a:solidFill>
          <a:ln w="12700">
            <a:solidFill>
              <a:srgbClr val="4D8A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1097280" y="3200400"/>
            <a:ext cx="3200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33142"/>
                </a:solidFill>
              </a:rPr>
              <a:t>0.8 = 8 tenths</a:t>
            </a:r>
            <a:endParaRPr lang="en-US" sz="1400" dirty="0"/>
          </a:p>
        </p:txBody>
      </p:sp>
      <p:sp>
        <p:nvSpPr>
          <p:cNvPr id="19" name="Shape 17"/>
          <p:cNvSpPr/>
          <p:nvPr/>
        </p:nvSpPr>
        <p:spPr>
          <a:xfrm>
            <a:off x="7543800" y="2468880"/>
            <a:ext cx="152705" cy="152705"/>
          </a:xfrm>
          <a:prstGeom prst="rect">
            <a:avLst/>
          </a:prstGeom>
          <a:solidFill>
            <a:srgbClr val="F47C6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7699248" y="2468880"/>
            <a:ext cx="152705" cy="152705"/>
          </a:xfrm>
          <a:prstGeom prst="rect">
            <a:avLst/>
          </a:prstGeom>
          <a:solidFill>
            <a:srgbClr val="F47C6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7854696" y="2468880"/>
            <a:ext cx="152705" cy="152705"/>
          </a:xfrm>
          <a:prstGeom prst="rect">
            <a:avLst/>
          </a:prstGeom>
          <a:solidFill>
            <a:srgbClr val="F47C6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8010144" y="2468880"/>
            <a:ext cx="152705" cy="152705"/>
          </a:xfrm>
          <a:prstGeom prst="rect">
            <a:avLst/>
          </a:prstGeom>
          <a:solidFill>
            <a:srgbClr val="F47C6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8165592" y="2468880"/>
            <a:ext cx="152705" cy="152705"/>
          </a:xfrm>
          <a:prstGeom prst="rect">
            <a:avLst/>
          </a:prstGeom>
          <a:solidFill>
            <a:srgbClr val="F47C6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8321040" y="2468880"/>
            <a:ext cx="152705" cy="152705"/>
          </a:xfrm>
          <a:prstGeom prst="rect">
            <a:avLst/>
          </a:prstGeom>
          <a:solidFill>
            <a:srgbClr val="F47C6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8476488" y="2468880"/>
            <a:ext cx="152705" cy="152705"/>
          </a:xfrm>
          <a:prstGeom prst="rect">
            <a:avLst/>
          </a:prstGeom>
          <a:solidFill>
            <a:srgbClr val="F47C6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8631936" y="2468880"/>
            <a:ext cx="152705" cy="152705"/>
          </a:xfrm>
          <a:prstGeom prst="rect">
            <a:avLst/>
          </a:prstGeom>
          <a:solidFill>
            <a:srgbClr val="F47C6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Shape 25"/>
          <p:cNvSpPr/>
          <p:nvPr/>
        </p:nvSpPr>
        <p:spPr>
          <a:xfrm>
            <a:off x="8787384" y="2468880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Shape 26"/>
          <p:cNvSpPr/>
          <p:nvPr/>
        </p:nvSpPr>
        <p:spPr>
          <a:xfrm>
            <a:off x="8942832" y="2468880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Shape 27"/>
          <p:cNvSpPr/>
          <p:nvPr/>
        </p:nvSpPr>
        <p:spPr>
          <a:xfrm>
            <a:off x="7543800" y="2624328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Shape 28"/>
          <p:cNvSpPr/>
          <p:nvPr/>
        </p:nvSpPr>
        <p:spPr>
          <a:xfrm>
            <a:off x="7699248" y="2624328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Shape 29"/>
          <p:cNvSpPr/>
          <p:nvPr/>
        </p:nvSpPr>
        <p:spPr>
          <a:xfrm>
            <a:off x="7854696" y="2624328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Shape 30"/>
          <p:cNvSpPr/>
          <p:nvPr/>
        </p:nvSpPr>
        <p:spPr>
          <a:xfrm>
            <a:off x="8010144" y="2624328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Shape 31"/>
          <p:cNvSpPr/>
          <p:nvPr/>
        </p:nvSpPr>
        <p:spPr>
          <a:xfrm>
            <a:off x="8165592" y="2624328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Shape 32"/>
          <p:cNvSpPr/>
          <p:nvPr/>
        </p:nvSpPr>
        <p:spPr>
          <a:xfrm>
            <a:off x="8321040" y="2624328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Shape 33"/>
          <p:cNvSpPr/>
          <p:nvPr/>
        </p:nvSpPr>
        <p:spPr>
          <a:xfrm>
            <a:off x="8476488" y="2624328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Shape 34"/>
          <p:cNvSpPr/>
          <p:nvPr/>
        </p:nvSpPr>
        <p:spPr>
          <a:xfrm>
            <a:off x="8631936" y="2624328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7" name="Shape 35"/>
          <p:cNvSpPr/>
          <p:nvPr/>
        </p:nvSpPr>
        <p:spPr>
          <a:xfrm>
            <a:off x="8787384" y="2624328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Shape 36"/>
          <p:cNvSpPr/>
          <p:nvPr/>
        </p:nvSpPr>
        <p:spPr>
          <a:xfrm>
            <a:off x="8942832" y="2624328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Shape 37"/>
          <p:cNvSpPr/>
          <p:nvPr/>
        </p:nvSpPr>
        <p:spPr>
          <a:xfrm>
            <a:off x="7543800" y="2779776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Shape 38"/>
          <p:cNvSpPr/>
          <p:nvPr/>
        </p:nvSpPr>
        <p:spPr>
          <a:xfrm>
            <a:off x="7699248" y="2779776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1" name="Shape 39"/>
          <p:cNvSpPr/>
          <p:nvPr/>
        </p:nvSpPr>
        <p:spPr>
          <a:xfrm>
            <a:off x="7854696" y="2779776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Shape 40"/>
          <p:cNvSpPr/>
          <p:nvPr/>
        </p:nvSpPr>
        <p:spPr>
          <a:xfrm>
            <a:off x="8010144" y="2779776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3" name="Shape 41"/>
          <p:cNvSpPr/>
          <p:nvPr/>
        </p:nvSpPr>
        <p:spPr>
          <a:xfrm>
            <a:off x="8165592" y="2779776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4" name="Shape 42"/>
          <p:cNvSpPr/>
          <p:nvPr/>
        </p:nvSpPr>
        <p:spPr>
          <a:xfrm>
            <a:off x="8321040" y="2779776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5" name="Shape 43"/>
          <p:cNvSpPr/>
          <p:nvPr/>
        </p:nvSpPr>
        <p:spPr>
          <a:xfrm>
            <a:off x="8476488" y="2779776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6" name="Shape 44"/>
          <p:cNvSpPr/>
          <p:nvPr/>
        </p:nvSpPr>
        <p:spPr>
          <a:xfrm>
            <a:off x="8631936" y="2779776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7" name="Shape 45"/>
          <p:cNvSpPr/>
          <p:nvPr/>
        </p:nvSpPr>
        <p:spPr>
          <a:xfrm>
            <a:off x="8787384" y="2779776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8" name="Shape 46"/>
          <p:cNvSpPr/>
          <p:nvPr/>
        </p:nvSpPr>
        <p:spPr>
          <a:xfrm>
            <a:off x="8942832" y="2779776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9" name="Shape 47"/>
          <p:cNvSpPr/>
          <p:nvPr/>
        </p:nvSpPr>
        <p:spPr>
          <a:xfrm>
            <a:off x="7543800" y="2935224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0" name="Shape 48"/>
          <p:cNvSpPr/>
          <p:nvPr/>
        </p:nvSpPr>
        <p:spPr>
          <a:xfrm>
            <a:off x="7699248" y="2935224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1" name="Shape 49"/>
          <p:cNvSpPr/>
          <p:nvPr/>
        </p:nvSpPr>
        <p:spPr>
          <a:xfrm>
            <a:off x="7854696" y="2935224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2" name="Shape 50"/>
          <p:cNvSpPr/>
          <p:nvPr/>
        </p:nvSpPr>
        <p:spPr>
          <a:xfrm>
            <a:off x="8010144" y="2935224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3" name="Shape 51"/>
          <p:cNvSpPr/>
          <p:nvPr/>
        </p:nvSpPr>
        <p:spPr>
          <a:xfrm>
            <a:off x="8165592" y="2935224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4" name="Shape 52"/>
          <p:cNvSpPr/>
          <p:nvPr/>
        </p:nvSpPr>
        <p:spPr>
          <a:xfrm>
            <a:off x="8321040" y="2935224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5" name="Shape 53"/>
          <p:cNvSpPr/>
          <p:nvPr/>
        </p:nvSpPr>
        <p:spPr>
          <a:xfrm>
            <a:off x="8476488" y="2935224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6" name="Shape 54"/>
          <p:cNvSpPr/>
          <p:nvPr/>
        </p:nvSpPr>
        <p:spPr>
          <a:xfrm>
            <a:off x="8631936" y="2935224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7" name="Shape 55"/>
          <p:cNvSpPr/>
          <p:nvPr/>
        </p:nvSpPr>
        <p:spPr>
          <a:xfrm>
            <a:off x="8787384" y="2935224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8" name="Shape 56"/>
          <p:cNvSpPr/>
          <p:nvPr/>
        </p:nvSpPr>
        <p:spPr>
          <a:xfrm>
            <a:off x="8942832" y="2935224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9" name="Shape 57"/>
          <p:cNvSpPr/>
          <p:nvPr/>
        </p:nvSpPr>
        <p:spPr>
          <a:xfrm>
            <a:off x="7543800" y="3090672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0" name="Shape 58"/>
          <p:cNvSpPr/>
          <p:nvPr/>
        </p:nvSpPr>
        <p:spPr>
          <a:xfrm>
            <a:off x="7699248" y="3090672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1" name="Shape 59"/>
          <p:cNvSpPr/>
          <p:nvPr/>
        </p:nvSpPr>
        <p:spPr>
          <a:xfrm>
            <a:off x="7854696" y="3090672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2" name="Shape 60"/>
          <p:cNvSpPr/>
          <p:nvPr/>
        </p:nvSpPr>
        <p:spPr>
          <a:xfrm>
            <a:off x="8010144" y="3090672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3" name="Shape 61"/>
          <p:cNvSpPr/>
          <p:nvPr/>
        </p:nvSpPr>
        <p:spPr>
          <a:xfrm>
            <a:off x="8165592" y="3090672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4" name="Shape 62"/>
          <p:cNvSpPr/>
          <p:nvPr/>
        </p:nvSpPr>
        <p:spPr>
          <a:xfrm>
            <a:off x="8321040" y="3090672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5" name="Shape 63"/>
          <p:cNvSpPr/>
          <p:nvPr/>
        </p:nvSpPr>
        <p:spPr>
          <a:xfrm>
            <a:off x="8476488" y="3090672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6" name="Shape 64"/>
          <p:cNvSpPr/>
          <p:nvPr/>
        </p:nvSpPr>
        <p:spPr>
          <a:xfrm>
            <a:off x="8631936" y="3090672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7" name="Shape 65"/>
          <p:cNvSpPr/>
          <p:nvPr/>
        </p:nvSpPr>
        <p:spPr>
          <a:xfrm>
            <a:off x="8787384" y="3090672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8" name="Shape 66"/>
          <p:cNvSpPr/>
          <p:nvPr/>
        </p:nvSpPr>
        <p:spPr>
          <a:xfrm>
            <a:off x="8942832" y="3090672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9" name="Shape 67"/>
          <p:cNvSpPr/>
          <p:nvPr/>
        </p:nvSpPr>
        <p:spPr>
          <a:xfrm>
            <a:off x="7543800" y="3246120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0" name="Shape 68"/>
          <p:cNvSpPr/>
          <p:nvPr/>
        </p:nvSpPr>
        <p:spPr>
          <a:xfrm>
            <a:off x="7699248" y="3246120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1" name="Shape 69"/>
          <p:cNvSpPr/>
          <p:nvPr/>
        </p:nvSpPr>
        <p:spPr>
          <a:xfrm>
            <a:off x="7854696" y="3246120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2" name="Shape 70"/>
          <p:cNvSpPr/>
          <p:nvPr/>
        </p:nvSpPr>
        <p:spPr>
          <a:xfrm>
            <a:off x="8010144" y="3246120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3" name="Shape 71"/>
          <p:cNvSpPr/>
          <p:nvPr/>
        </p:nvSpPr>
        <p:spPr>
          <a:xfrm>
            <a:off x="8165592" y="3246120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4" name="Shape 72"/>
          <p:cNvSpPr/>
          <p:nvPr/>
        </p:nvSpPr>
        <p:spPr>
          <a:xfrm>
            <a:off x="8321040" y="3246120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5" name="Shape 73"/>
          <p:cNvSpPr/>
          <p:nvPr/>
        </p:nvSpPr>
        <p:spPr>
          <a:xfrm>
            <a:off x="8476488" y="3246120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6" name="Shape 74"/>
          <p:cNvSpPr/>
          <p:nvPr/>
        </p:nvSpPr>
        <p:spPr>
          <a:xfrm>
            <a:off x="8631936" y="3246120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7" name="Shape 75"/>
          <p:cNvSpPr/>
          <p:nvPr/>
        </p:nvSpPr>
        <p:spPr>
          <a:xfrm>
            <a:off x="8787384" y="3246120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8" name="Shape 76"/>
          <p:cNvSpPr/>
          <p:nvPr/>
        </p:nvSpPr>
        <p:spPr>
          <a:xfrm>
            <a:off x="8942832" y="3246120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9" name="Shape 77"/>
          <p:cNvSpPr/>
          <p:nvPr/>
        </p:nvSpPr>
        <p:spPr>
          <a:xfrm>
            <a:off x="7543800" y="3401568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0" name="Shape 78"/>
          <p:cNvSpPr/>
          <p:nvPr/>
        </p:nvSpPr>
        <p:spPr>
          <a:xfrm>
            <a:off x="7699248" y="3401568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1" name="Shape 79"/>
          <p:cNvSpPr/>
          <p:nvPr/>
        </p:nvSpPr>
        <p:spPr>
          <a:xfrm>
            <a:off x="7854696" y="3401568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2" name="Shape 80"/>
          <p:cNvSpPr/>
          <p:nvPr/>
        </p:nvSpPr>
        <p:spPr>
          <a:xfrm>
            <a:off x="8010144" y="3401568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3" name="Shape 81"/>
          <p:cNvSpPr/>
          <p:nvPr/>
        </p:nvSpPr>
        <p:spPr>
          <a:xfrm>
            <a:off x="8165592" y="3401568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4" name="Shape 82"/>
          <p:cNvSpPr/>
          <p:nvPr/>
        </p:nvSpPr>
        <p:spPr>
          <a:xfrm>
            <a:off x="8321040" y="3401568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5" name="Shape 83"/>
          <p:cNvSpPr/>
          <p:nvPr/>
        </p:nvSpPr>
        <p:spPr>
          <a:xfrm>
            <a:off x="8476488" y="3401568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6" name="Shape 84"/>
          <p:cNvSpPr/>
          <p:nvPr/>
        </p:nvSpPr>
        <p:spPr>
          <a:xfrm>
            <a:off x="8631936" y="3401568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7" name="Shape 85"/>
          <p:cNvSpPr/>
          <p:nvPr/>
        </p:nvSpPr>
        <p:spPr>
          <a:xfrm>
            <a:off x="8787384" y="3401568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8" name="Shape 86"/>
          <p:cNvSpPr/>
          <p:nvPr/>
        </p:nvSpPr>
        <p:spPr>
          <a:xfrm>
            <a:off x="8942832" y="3401568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9" name="Shape 87"/>
          <p:cNvSpPr/>
          <p:nvPr/>
        </p:nvSpPr>
        <p:spPr>
          <a:xfrm>
            <a:off x="7543800" y="3557016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0" name="Shape 88"/>
          <p:cNvSpPr/>
          <p:nvPr/>
        </p:nvSpPr>
        <p:spPr>
          <a:xfrm>
            <a:off x="7699248" y="3557016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1" name="Shape 89"/>
          <p:cNvSpPr/>
          <p:nvPr/>
        </p:nvSpPr>
        <p:spPr>
          <a:xfrm>
            <a:off x="7854696" y="3557016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2" name="Shape 90"/>
          <p:cNvSpPr/>
          <p:nvPr/>
        </p:nvSpPr>
        <p:spPr>
          <a:xfrm>
            <a:off x="8010144" y="3557016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3" name="Shape 91"/>
          <p:cNvSpPr/>
          <p:nvPr/>
        </p:nvSpPr>
        <p:spPr>
          <a:xfrm>
            <a:off x="8165592" y="3557016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4" name="Shape 92"/>
          <p:cNvSpPr/>
          <p:nvPr/>
        </p:nvSpPr>
        <p:spPr>
          <a:xfrm>
            <a:off x="8321040" y="3557016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5" name="Shape 93"/>
          <p:cNvSpPr/>
          <p:nvPr/>
        </p:nvSpPr>
        <p:spPr>
          <a:xfrm>
            <a:off x="8476488" y="3557016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6" name="Shape 94"/>
          <p:cNvSpPr/>
          <p:nvPr/>
        </p:nvSpPr>
        <p:spPr>
          <a:xfrm>
            <a:off x="8631936" y="3557016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7" name="Shape 95"/>
          <p:cNvSpPr/>
          <p:nvPr/>
        </p:nvSpPr>
        <p:spPr>
          <a:xfrm>
            <a:off x="8787384" y="3557016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8" name="Shape 96"/>
          <p:cNvSpPr/>
          <p:nvPr/>
        </p:nvSpPr>
        <p:spPr>
          <a:xfrm>
            <a:off x="8942832" y="3557016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9" name="Shape 97"/>
          <p:cNvSpPr/>
          <p:nvPr/>
        </p:nvSpPr>
        <p:spPr>
          <a:xfrm>
            <a:off x="7543800" y="3712464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0" name="Shape 98"/>
          <p:cNvSpPr/>
          <p:nvPr/>
        </p:nvSpPr>
        <p:spPr>
          <a:xfrm>
            <a:off x="7699248" y="3712464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1" name="Shape 99"/>
          <p:cNvSpPr/>
          <p:nvPr/>
        </p:nvSpPr>
        <p:spPr>
          <a:xfrm>
            <a:off x="7854696" y="3712464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2" name="Shape 100"/>
          <p:cNvSpPr/>
          <p:nvPr/>
        </p:nvSpPr>
        <p:spPr>
          <a:xfrm>
            <a:off x="8010144" y="3712464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3" name="Shape 101"/>
          <p:cNvSpPr/>
          <p:nvPr/>
        </p:nvSpPr>
        <p:spPr>
          <a:xfrm>
            <a:off x="8165592" y="3712464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4" name="Shape 102"/>
          <p:cNvSpPr/>
          <p:nvPr/>
        </p:nvSpPr>
        <p:spPr>
          <a:xfrm>
            <a:off x="8321040" y="3712464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5" name="Shape 103"/>
          <p:cNvSpPr/>
          <p:nvPr/>
        </p:nvSpPr>
        <p:spPr>
          <a:xfrm>
            <a:off x="8476488" y="3712464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6" name="Shape 104"/>
          <p:cNvSpPr/>
          <p:nvPr/>
        </p:nvSpPr>
        <p:spPr>
          <a:xfrm>
            <a:off x="8631936" y="3712464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7" name="Shape 105"/>
          <p:cNvSpPr/>
          <p:nvPr/>
        </p:nvSpPr>
        <p:spPr>
          <a:xfrm>
            <a:off x="8787384" y="3712464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8" name="Shape 106"/>
          <p:cNvSpPr/>
          <p:nvPr/>
        </p:nvSpPr>
        <p:spPr>
          <a:xfrm>
            <a:off x="8942832" y="3712464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9" name="Shape 107"/>
          <p:cNvSpPr/>
          <p:nvPr/>
        </p:nvSpPr>
        <p:spPr>
          <a:xfrm>
            <a:off x="7543800" y="3867912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0" name="Shape 108"/>
          <p:cNvSpPr/>
          <p:nvPr/>
        </p:nvSpPr>
        <p:spPr>
          <a:xfrm>
            <a:off x="7699248" y="3867912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1" name="Shape 109"/>
          <p:cNvSpPr/>
          <p:nvPr/>
        </p:nvSpPr>
        <p:spPr>
          <a:xfrm>
            <a:off x="7854696" y="3867912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2" name="Shape 110"/>
          <p:cNvSpPr/>
          <p:nvPr/>
        </p:nvSpPr>
        <p:spPr>
          <a:xfrm>
            <a:off x="8010144" y="3867912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3" name="Shape 111"/>
          <p:cNvSpPr/>
          <p:nvPr/>
        </p:nvSpPr>
        <p:spPr>
          <a:xfrm>
            <a:off x="8165592" y="3867912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4" name="Shape 112"/>
          <p:cNvSpPr/>
          <p:nvPr/>
        </p:nvSpPr>
        <p:spPr>
          <a:xfrm>
            <a:off x="8321040" y="3867912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5" name="Shape 113"/>
          <p:cNvSpPr/>
          <p:nvPr/>
        </p:nvSpPr>
        <p:spPr>
          <a:xfrm>
            <a:off x="8476488" y="3867912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6" name="Shape 114"/>
          <p:cNvSpPr/>
          <p:nvPr/>
        </p:nvSpPr>
        <p:spPr>
          <a:xfrm>
            <a:off x="8631936" y="3867912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7" name="Shape 115"/>
          <p:cNvSpPr/>
          <p:nvPr/>
        </p:nvSpPr>
        <p:spPr>
          <a:xfrm>
            <a:off x="8787384" y="3867912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8" name="Shape 116"/>
          <p:cNvSpPr/>
          <p:nvPr/>
        </p:nvSpPr>
        <p:spPr>
          <a:xfrm>
            <a:off x="8942832" y="3867912"/>
            <a:ext cx="152705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9" name="Text 117"/>
          <p:cNvSpPr/>
          <p:nvPr/>
        </p:nvSpPr>
        <p:spPr>
          <a:xfrm>
            <a:off x="7543800" y="4096512"/>
            <a:ext cx="21945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33142"/>
                </a:solidFill>
              </a:rPr>
              <a:t>0.08 = 8 hundredths</a:t>
            </a:r>
            <a:endParaRPr lang="en-US" sz="1400" dirty="0"/>
          </a:p>
        </p:txBody>
      </p:sp>
      <p:sp>
        <p:nvSpPr>
          <p:cNvPr id="120" name="Shape 118"/>
          <p:cNvSpPr/>
          <p:nvPr/>
        </p:nvSpPr>
        <p:spPr>
          <a:xfrm>
            <a:off x="4434840" y="3291840"/>
            <a:ext cx="2011680" cy="0"/>
          </a:xfrm>
          <a:prstGeom prst="line">
            <a:avLst/>
          </a:prstGeom>
          <a:noFill/>
          <a:ln w="12700">
            <a:solidFill>
              <a:srgbClr val="D9E2EC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21" name="Shape 119"/>
          <p:cNvSpPr/>
          <p:nvPr/>
        </p:nvSpPr>
        <p:spPr>
          <a:xfrm>
            <a:off x="3611880" y="4617720"/>
            <a:ext cx="4434840" cy="475488"/>
          </a:xfrm>
          <a:prstGeom prst="roundRect">
            <a:avLst>
              <a:gd name="adj" fmla="val 15385"/>
            </a:avLst>
          </a:prstGeom>
          <a:solidFill>
            <a:srgbClr val="FFF7E5"/>
          </a:solidFill>
          <a:ln w="12700">
            <a:solidFill>
              <a:srgbClr val="F4C95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2" name="Text 120"/>
          <p:cNvSpPr/>
          <p:nvPr/>
        </p:nvSpPr>
        <p:spPr>
          <a:xfrm>
            <a:off x="3721608" y="4690872"/>
            <a:ext cx="421538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33142"/>
                </a:solidFill>
              </a:rPr>
              <a:t>“0.8 is greater because tenths are bigger than hundredths.”</a:t>
            </a:r>
            <a:endParaRPr lang="en-US" sz="1600" dirty="0"/>
          </a:p>
        </p:txBody>
      </p:sp>
      <p:sp>
        <p:nvSpPr>
          <p:cNvPr id="123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583680"/>
            <a:ext cx="365760" cy="1463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Aptos"/>
                <a:ea typeface="Aptos"/>
                <a:cs typeface="Aptos"/>
              </a:defRPr>
            </a:lvl1pPr>
          </a:lstStyle>
          <a:p>
            <a:pPr algn="ctr"/>
            <a:fld id="{F7021451-1387-4CA6-816F-3879F97B5CBC}" type="slidenum">
              <a:rPr lang="en-US" b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768</Words>
  <Application>Microsoft Office PowerPoint</Application>
  <PresentationFormat>Widescreen</PresentationFormat>
  <Paragraphs>164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Place Value</dc:title>
  <dc:subject>MA.7.NSO.2.1 place value tutoring lesson</dc:subject>
  <dc:creator>OpenAI</dc:creator>
  <cp:lastModifiedBy>John mark Barbado</cp:lastModifiedBy>
  <cp:revision>2</cp:revision>
  <dcterms:created xsi:type="dcterms:W3CDTF">2026-04-03T12:52:36Z</dcterms:created>
  <dcterms:modified xsi:type="dcterms:W3CDTF">2026-04-03T14:58:43Z</dcterms:modified>
</cp:coreProperties>
</file>